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6"/>
  </p:notesMasterIdLst>
  <p:sldIdLst>
    <p:sldId id="438" r:id="rId3"/>
    <p:sldId id="442" r:id="rId4"/>
    <p:sldId id="441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37" r:id="rId13"/>
    <p:sldId id="436" r:id="rId14"/>
    <p:sldId id="359" r:id="rId1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009900"/>
    <a:srgbClr val="FF33CC"/>
    <a:srgbClr val="FFFFCC"/>
    <a:srgbClr val="0033CC"/>
    <a:srgbClr val="21F335"/>
    <a:srgbClr val="003399"/>
    <a:srgbClr val="B7DEE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9805" autoAdjust="0"/>
  </p:normalViewPr>
  <p:slideViewPr>
    <p:cSldViewPr>
      <p:cViewPr>
        <p:scale>
          <a:sx n="124" d="100"/>
          <a:sy n="124" d="100"/>
        </p:scale>
        <p:origin x="-12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1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6250557090080667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5"/>
          <c:dPt>
            <c:idx val="0"/>
            <c:bubble3D val="0"/>
            <c:explosion val="8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explosion val="6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explosion val="9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Lbls>
            <c:dLbl>
              <c:idx val="0"/>
              <c:layout>
                <c:manualLayout>
                  <c:x val="0.26813374890638669"/>
                  <c:y val="4.773596612551998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и неналоговые доходы </a:t>
                    </a:r>
                  </a:p>
                  <a:p>
                    <a:r>
                      <a:rPr lang="ru-RU" baseline="0" dirty="0" smtClean="0"/>
                      <a:t>23 290 тыс.</a:t>
                    </a:r>
                    <a:r>
                      <a:rPr lang="ru-RU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-0.24934897200349956"/>
                  <c:y val="4.92615533420756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Субсидии</a:t>
                    </a:r>
                  </a:p>
                  <a:p>
                    <a:r>
                      <a:rPr lang="ru-RU" dirty="0" smtClean="0"/>
                      <a:t>7</a:t>
                    </a:r>
                    <a:r>
                      <a:rPr lang="ru-RU" baseline="0" dirty="0" smtClean="0"/>
                      <a:t> 256</a:t>
                    </a:r>
                    <a:r>
                      <a:rPr lang="ru-RU" dirty="0" smtClean="0"/>
                      <a:t> тыс. рублей 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-0.21141830708661416"/>
                  <c:y val="-0.1160811441007306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Дотации</a:t>
                    </a:r>
                  </a:p>
                  <a:p>
                    <a:r>
                      <a:rPr lang="ru-RU" dirty="0" smtClean="0"/>
                      <a:t>11 172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35575153105861768"/>
                  <c:y val="5.94793007741864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Иные </a:t>
                    </a:r>
                    <a:r>
                      <a:rPr lang="ru-RU" sz="1600" dirty="0"/>
                      <a:t>межбюджетные трансферты 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15</a:t>
                    </a:r>
                    <a:r>
                      <a:rPr lang="ru-RU" baseline="0" dirty="0" smtClean="0"/>
                      <a:t> 511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тыс.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 23 290 тыс. рублей</c:v>
                </c:pt>
                <c:pt idx="1">
                  <c:v>Субвенции 359 тыс. рублей</c:v>
                </c:pt>
                <c:pt idx="2">
                  <c:v>Субсидии 7 256 тыс. руб</c:v>
                </c:pt>
                <c:pt idx="3">
                  <c:v>Дотации  11 172 тыс. рублей </c:v>
                </c:pt>
                <c:pt idx="4">
                  <c:v>Иные межбюджетные трансферты 
15 511 тыс. рублей</c:v>
                </c:pt>
              </c:strCache>
            </c:strRef>
          </c:cat>
          <c:val>
            <c:numRef>
              <c:f>Лист1!$B$2:$B$6</c:f>
              <c:numCache>
                <c:formatCode>@</c:formatCode>
                <c:ptCount val="5"/>
                <c:pt idx="0" formatCode="#,##0">
                  <c:v>23290</c:v>
                </c:pt>
                <c:pt idx="1">
                  <c:v>0</c:v>
                </c:pt>
                <c:pt idx="2" formatCode="#,##0">
                  <c:v>7256</c:v>
                </c:pt>
                <c:pt idx="3" formatCode="#,##0">
                  <c:v>11172</c:v>
                </c:pt>
                <c:pt idx="4" formatCode="#,##0">
                  <c:v>15511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8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3 %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  223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1.2794656848039028E-2"/>
                  <c:y val="6.49326791548435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223</c:v>
                </c:pt>
                <c:pt idx="1">
                  <c:v>820</c:v>
                </c:pt>
                <c:pt idx="2">
                  <c:v>834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 6 %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sz="1600" dirty="0">
                        <a:solidFill>
                          <a:schemeClr val="bg1"/>
                        </a:solidFill>
                      </a:rPr>
                      <a:t>202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1202</c:v>
                </c:pt>
                <c:pt idx="1">
                  <c:v>1170</c:v>
                </c:pt>
                <c:pt idx="2">
                  <c:v>1310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организаций  6 %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1456</c:v>
                </c:pt>
                <c:pt idx="1">
                  <c:v>1325</c:v>
                </c:pt>
                <c:pt idx="2">
                  <c:v>1394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уплаты акцизов на нефтепродукты 7 %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1520</c:v>
                </c:pt>
                <c:pt idx="1">
                  <c:v>1425</c:v>
                </c:pt>
                <c:pt idx="2">
                  <c:v>1529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 на имущество физических лиц 7 %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1641</c:v>
                </c:pt>
                <c:pt idx="1">
                  <c:v>1560</c:v>
                </c:pt>
                <c:pt idx="2">
                  <c:v>1726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71 %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0D08-4EDB-95E5-221C413A5C2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D08-4EDB-95E5-221C413A5C2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0D08-4EDB-95E5-221C413A5C21}"/>
              </c:ext>
            </c:extLst>
          </c:dPt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13787</c:v>
                </c:pt>
                <c:pt idx="1">
                  <c:v>13291</c:v>
                </c:pt>
                <c:pt idx="2">
                  <c:v>16497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91185920"/>
        <c:axId val="91187456"/>
        <c:axId val="0"/>
      </c:bar3DChart>
      <c:catAx>
        <c:axId val="911859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1187456"/>
        <c:crosses val="autoZero"/>
        <c:auto val="1"/>
        <c:lblAlgn val="ctr"/>
        <c:lblOffset val="100"/>
        <c:noMultiLvlLbl val="0"/>
      </c:catAx>
      <c:valAx>
        <c:axId val="91187456"/>
        <c:scaling>
          <c:orientation val="minMax"/>
          <c:max val="23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1185920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818889756741382"/>
          <c:y val="2.7119105439253419E-2"/>
          <c:w val="0.34933287693983756"/>
          <c:h val="0.8938381607867012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0.83908</cdr:y>
    </cdr:from>
    <cdr:to>
      <cdr:x>0.96461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60" y="5256584"/>
          <a:ext cx="8496879" cy="10081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000099"/>
              </a:solidFill>
            </a:rPr>
            <a:t>Факт 57 589 тыс. рублей, в т. ч. средства бюджета Краснодарского края и Туапсинского района –                                        34 298 тыс. рублей или 60 %</a:t>
          </a:r>
          <a:endParaRPr lang="ru-RU" sz="20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0.67308</cdr:x>
      <cdr:y>0.6099</cdr:y>
    </cdr:from>
    <cdr:to>
      <cdr:x>0.7912</cdr:x>
      <cdr:y>0.64578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154613" y="3672408"/>
          <a:ext cx="1080119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0.61795</cdr:x>
      <cdr:y>0.22722</cdr:y>
    </cdr:from>
    <cdr:to>
      <cdr:x>0.7597</cdr:x>
      <cdr:y>0.22722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5650557" y="1368152"/>
          <a:ext cx="129614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0.20846</cdr:x>
      <cdr:y>0.29897</cdr:y>
    </cdr:from>
    <cdr:to>
      <cdr:x>0.28721</cdr:x>
      <cdr:y>0.32289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1906141" y="1800200"/>
          <a:ext cx="720080" cy="1440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0.20058</cdr:x>
      <cdr:y>0.68166</cdr:y>
    </cdr:from>
    <cdr:to>
      <cdr:x>0.30296</cdr:x>
      <cdr:y>0.70558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834133" y="4104456"/>
          <a:ext cx="936104" cy="1440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4">
              <a:lumMod val="20000"/>
              <a:lumOff val="80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0.37751</cdr:x>
      <cdr:y>0.08531</cdr:y>
    </cdr:from>
    <cdr:to>
      <cdr:x>0.5044</cdr:x>
      <cdr:y>0.16163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427764" y="482962"/>
          <a:ext cx="1152129" cy="43204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0.35029</cdr:x>
      <cdr:y>0.04698</cdr:y>
    </cdr:from>
    <cdr:to>
      <cdr:x>0.51604</cdr:x>
      <cdr:y>0.11318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180621" y="265968"/>
          <a:ext cx="1504991" cy="374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118,9 %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0.39727</cdr:x>
      <cdr:y>0.13496</cdr:y>
    </cdr:from>
    <cdr:to>
      <cdr:x>0.52877</cdr:x>
      <cdr:y>0.21272</cdr:y>
    </cdr:to>
    <cdr:sp macro="" textlink="">
      <cdr:nvSpPr>
        <cdr:cNvPr id="5" name="TextBox 4"/>
        <cdr:cNvSpPr txBox="1"/>
      </cdr:nvSpPr>
      <cdr:spPr>
        <a:xfrm xmlns:a="http://schemas.openxmlformats.org/drawingml/2006/main" rot="20765345">
          <a:off x="3607188" y="764048"/>
          <a:ext cx="1194005" cy="440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+3 699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0.16339</cdr:x>
      <cdr:y>0.02293</cdr:y>
    </cdr:from>
    <cdr:to>
      <cdr:x>0.54534</cdr:x>
      <cdr:y>0.11075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483548" y="129813"/>
          <a:ext cx="3468076" cy="497164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0.19902</cdr:x>
      <cdr:y>0</cdr:y>
    </cdr:from>
    <cdr:to>
      <cdr:x>0.35506</cdr:x>
      <cdr:y>0.09948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1807041" y="-1109976"/>
          <a:ext cx="1416825" cy="563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117,5 %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0.19528</cdr:x>
      <cdr:y>0.08345</cdr:y>
    </cdr:from>
    <cdr:to>
      <cdr:x>0.33795</cdr:x>
      <cdr:y>0.1447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773085" y="472418"/>
          <a:ext cx="1295464" cy="346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+3 461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6"/>
            <a:ext cx="5438140" cy="4468416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1600"/>
            <a:ext cx="2945660" cy="496491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6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4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6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99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0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7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64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9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34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10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5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231" y="0"/>
            <a:ext cx="31318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b="1" cap="none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6" name="Picture 2" descr="Ге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0" y="260648"/>
            <a:ext cx="142241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09" y="0"/>
            <a:ext cx="6030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501" y="2416820"/>
            <a:ext cx="29702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</a:t>
            </a:r>
            <a:endParaRPr lang="ru-RU" sz="2000" b="1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lvl="0" algn="ctr"/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БЮДЖЕТА ВЕЛЬЯМИНОВСКОГО СЕЛЬСКОГО ПОСЕЛЕНИЯ ТУАПСИНСКОГО РАЙОНА</a:t>
            </a:r>
            <a:b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9992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81449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1418" y="4293096"/>
            <a:ext cx="4681448" cy="56496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9769" y="5004025"/>
            <a:ext cx="4671160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769" y="3503395"/>
            <a:ext cx="4631984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деятельности учреждений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4911" y="2708920"/>
            <a:ext cx="4652811" cy="67688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</a:t>
            </a:r>
            <a:r>
              <a:rPr lang="ru-RU" sz="2000" b="1" dirty="0">
                <a:solidFill>
                  <a:srgbClr val="002060"/>
                </a:solidFill>
              </a:rPr>
              <a:t>. с</a:t>
            </a:r>
            <a:r>
              <a:rPr lang="ru-RU" sz="2000" b="1" dirty="0" smtClean="0">
                <a:solidFill>
                  <a:srgbClr val="002060"/>
                </a:solidFill>
              </a:rPr>
              <a:t>фера (культура, спорт, молодежная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4912" y="2046950"/>
            <a:ext cx="4652811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ЖКХ и благоустройство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30" y="5733256"/>
            <a:ext cx="4681449" cy="97149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Прочие (АПК, муниципальное управление, малый </a:t>
            </a:r>
            <a:r>
              <a:rPr lang="ru-RU" sz="2000" b="1" dirty="0" smtClean="0">
                <a:solidFill>
                  <a:srgbClr val="002060"/>
                </a:solidFill>
              </a:rPr>
              <a:t>бизнес и др.)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7971" y="1549363"/>
            <a:ext cx="1176614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71 816,3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17971" y="2046950"/>
            <a:ext cx="1176614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50 277,5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28530" y="5733256"/>
            <a:ext cx="1166716" cy="9715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1 125,8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28528" y="2708920"/>
            <a:ext cx="1166718" cy="64035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9 915,6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28529" y="3503395"/>
            <a:ext cx="1166717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4 690,0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28530" y="4293096"/>
            <a:ext cx="1166056" cy="5818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3 004,5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28530" y="5030701"/>
            <a:ext cx="1166716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2 802,9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42 791,2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24715" y="5021575"/>
            <a:ext cx="1166889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2 802,9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59,6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793347" y="5013550"/>
            <a:ext cx="1147529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100,0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24715" y="4293096"/>
            <a:ext cx="1159673" cy="5818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2 460,7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93347" y="4293096"/>
            <a:ext cx="1147529" cy="56496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81,9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93347" y="2708920"/>
            <a:ext cx="1147530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99,8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24715" y="2708920"/>
            <a:ext cx="1159673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9 898,1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93346" y="2046950"/>
            <a:ext cx="1147530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43,7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24715" y="3503395"/>
            <a:ext cx="1159673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4 620,0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793347" y="3503394"/>
            <a:ext cx="1159672" cy="65092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98,5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24715" y="2046950"/>
            <a:ext cx="1159673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21 954,5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424715" y="5733256"/>
            <a:ext cx="1243629" cy="97149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1 055,0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93347" y="5733256"/>
            <a:ext cx="1147529" cy="97149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93,7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680520" cy="214625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Реализация мероприятий муниципальных программ</a:t>
            </a:r>
            <a:br>
              <a:rPr lang="ru-RU" sz="3200" dirty="0" smtClean="0"/>
            </a:br>
            <a:r>
              <a:rPr lang="ru-RU" sz="3200" dirty="0" smtClean="0"/>
              <a:t>за счет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300" b="1" dirty="0" smtClean="0">
                <a:solidFill>
                  <a:schemeClr val="bg1"/>
                </a:solidFill>
              </a:rPr>
              <a:t>собственных средств бюджета</a:t>
            </a:r>
            <a:endParaRPr lang="ru-RU" sz="3300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7143"/>
            <a:ext cx="3456384" cy="3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979195" cy="311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07" y="3717329"/>
            <a:ext cx="5038736" cy="28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907704" y="2761224"/>
            <a:ext cx="4196131" cy="109982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Garamond" pitchFamily="18" charset="0"/>
                <a:ea typeface="Microsoft JhengHei Light" pitchFamily="34" charset="-120"/>
              </a:rPr>
              <a:t>36 млн 314,1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576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392488" cy="2448272"/>
          </a:xfrm>
        </p:spPr>
        <p:txBody>
          <a:bodyPr>
            <a:noAutofit/>
          </a:bodyPr>
          <a:lstStyle/>
          <a:p>
            <a:r>
              <a:rPr lang="ru-RU" sz="3000" dirty="0" smtClean="0"/>
              <a:t>Реализация муниципальных программ при участии </a:t>
            </a:r>
            <a:r>
              <a:rPr lang="ru-RU" sz="3000" b="1" dirty="0" smtClean="0">
                <a:solidFill>
                  <a:schemeClr val="bg1"/>
                </a:solidFill>
              </a:rPr>
              <a:t>средств бюджета Краснодарского края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24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1" y="3212976"/>
            <a:ext cx="435704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4157700" y="4221088"/>
            <a:ext cx="4986300" cy="1584176"/>
          </a:xfrm>
          <a:prstGeom prst="ellipse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itchFamily="18" charset="0"/>
              </a:rPr>
              <a:t>16 млн 027,1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Garamond" pitchFamily="18" charset="0"/>
              </a:rPr>
              <a:t>тыс. рублей</a:t>
            </a:r>
            <a:endParaRPr lang="ru-RU" sz="3600" b="1" dirty="0">
              <a:solidFill>
                <a:schemeClr val="tx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01" l="0" r="100000">
                        <a14:foregroundMark x1="3309" y1="90719" x2="98162" y2="898"/>
                        <a14:foregroundMark x1="17647" y1="92515" x2="83824" y2="0"/>
                        <a14:foregroundMark x1="1103" y1="82036" x2="99632" y2="11377"/>
                        <a14:foregroundMark x1="68750" y1="48204" x2="35294" y2="44910"/>
                        <a14:foregroundMark x1="56985" y1="91617" x2="95221" y2="63174"/>
                        <a14:foregroundMark x1="94485" y1="89820" x2="50368" y2="63473"/>
                        <a14:foregroundMark x1="54779" y1="70359" x2="88235" y2="67964"/>
                        <a14:foregroundMark x1="85294" y1="89820" x2="66912" y2="7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696"/>
            <a:ext cx="156291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Вельяминовского 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Вельяминовского 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anova\Desktop\фотки\Цып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9056"/>
            <a:ext cx="9144000" cy="23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7456" y="1916832"/>
            <a:ext cx="8939040" cy="22322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45" dirty="0">
                <a:latin typeface="Times New Roman"/>
                <a:ea typeface="Times New Roman"/>
              </a:rPr>
              <a:t>Публичные слушания</a:t>
            </a:r>
          </a:p>
          <a:p>
            <a:pPr algn="ctr"/>
            <a:r>
              <a:rPr lang="ru-RU" sz="2400" b="1" spc="45" dirty="0">
                <a:latin typeface="Times New Roman"/>
                <a:ea typeface="Times New Roman"/>
              </a:rPr>
              <a:t>     по рассмотрению </a:t>
            </a:r>
            <a:r>
              <a:rPr lang="ru-RU" sz="2400" b="1" spc="45" dirty="0" smtClean="0">
                <a:latin typeface="Times New Roman"/>
                <a:ea typeface="Times New Roman"/>
              </a:rPr>
              <a:t>Отчета </a:t>
            </a:r>
            <a:r>
              <a:rPr lang="ru-RU" sz="2400" b="1" spc="45" dirty="0">
                <a:latin typeface="Times New Roman"/>
                <a:ea typeface="Times New Roman"/>
              </a:rPr>
              <a:t>об исполнении бюджета Вельяминовского сельского поселения Туапсинского района за 2024 год </a:t>
            </a:r>
            <a:r>
              <a:rPr lang="ru-RU" sz="2400" b="1" spc="45" dirty="0" smtClean="0">
                <a:latin typeface="Times New Roman"/>
                <a:ea typeface="Times New Roman"/>
              </a:rPr>
              <a:t>состоялись </a:t>
            </a:r>
            <a:r>
              <a:rPr lang="ru-RU" sz="2400" b="1" u="sng" spc="45" dirty="0" smtClean="0">
                <a:latin typeface="Times New Roman"/>
                <a:ea typeface="Times New Roman"/>
              </a:rPr>
              <a:t>6 </a:t>
            </a:r>
            <a:r>
              <a:rPr lang="ru-RU" sz="2400" b="1" u="sng" spc="45" dirty="0">
                <a:latin typeface="Times New Roman"/>
                <a:ea typeface="Times New Roman"/>
              </a:rPr>
              <a:t>июня 2025 г. </a:t>
            </a:r>
            <a:endParaRPr lang="ru-RU" sz="2400" b="1" u="sng" spc="45" dirty="0" smtClean="0">
              <a:latin typeface="Times New Roman"/>
              <a:ea typeface="Times New Roman"/>
            </a:endParaRPr>
          </a:p>
          <a:p>
            <a:pPr algn="ctr"/>
            <a:r>
              <a:rPr lang="ru-RU" sz="2400" b="1" spc="45" dirty="0" smtClean="0">
                <a:latin typeface="Times New Roman"/>
                <a:ea typeface="Times New Roman"/>
              </a:rPr>
              <a:t>и </a:t>
            </a:r>
            <a:r>
              <a:rPr lang="ru-RU" sz="2400" b="1" spc="45" dirty="0">
                <a:latin typeface="Times New Roman"/>
                <a:ea typeface="Times New Roman"/>
              </a:rPr>
              <a:t>проведены с соблюдением всех процедур проведения публичных слушаний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01" l="0" r="100000">
                        <a14:foregroundMark x1="3309" y1="90719" x2="98162" y2="898"/>
                        <a14:foregroundMark x1="17647" y1="92515" x2="83824" y2="0"/>
                        <a14:foregroundMark x1="1103" y1="82036" x2="99632" y2="11377"/>
                        <a14:foregroundMark x1="68750" y1="48204" x2="35294" y2="44910"/>
                        <a14:foregroundMark x1="56985" y1="91617" x2="95221" y2="63174"/>
                        <a14:foregroundMark x1="94485" y1="89820" x2="50368" y2="63473"/>
                        <a14:foregroundMark x1="54779" y1="70359" x2="88235" y2="67964"/>
                        <a14:foregroundMark x1="85294" y1="89820" x2="66912" y2="7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2957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7456" y="4293096"/>
            <a:ext cx="6922816" cy="25202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палаты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муниципального образования Туапсинский муниципальный округ Краснодарского края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формирования и  исполнения 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 22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39454"/>
            <a:ext cx="1872208" cy="24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15215" y="215642"/>
            <a:ext cx="6805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  <a:endParaRPr lang="ru-RU" sz="2800" b="1" dirty="0" smtClean="0">
              <a:ln w="12700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lvl="0" algn="ctr"/>
            <a:r>
              <a:rPr lang="ru-RU" sz="2800" b="1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Вельяминовского</a:t>
            </a:r>
            <a:r>
              <a:rPr lang="ru-RU" sz="28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сельского поселения</a:t>
            </a:r>
          </a:p>
          <a:p>
            <a:pPr lvl="0" algn="ctr"/>
            <a:r>
              <a:rPr lang="ru-RU" sz="28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8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979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524328" cy="20882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Вельяминовского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поселенияТуапсинского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501008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Вельяминовского сельского поселения Туапсинского района                                                                          от 25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155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Вельяминовского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Герб вельяминовск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Герб вельяминовског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01" l="0" r="100000">
                        <a14:foregroundMark x1="3309" y1="90719" x2="98162" y2="898"/>
                        <a14:foregroundMark x1="17647" y1="92515" x2="83824" y2="0"/>
                        <a14:foregroundMark x1="1103" y1="82036" x2="99632" y2="11377"/>
                        <a14:foregroundMark x1="68750" y1="48204" x2="35294" y2="44910"/>
                        <a14:foregroundMark x1="56985" y1="91617" x2="95221" y2="63174"/>
                        <a14:foregroundMark x1="94485" y1="89820" x2="50368" y2="63473"/>
                        <a14:foregroundMark x1="54779" y1="70359" x2="88235" y2="67964"/>
                        <a14:foregroundMark x1="85294" y1="89820" x2="66912" y2="79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3" y="160338"/>
            <a:ext cx="1296144" cy="166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8" y="2204864"/>
            <a:ext cx="2334398" cy="145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7783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Вельяминовского сельского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227825"/>
            <a:ext cx="3084975" cy="32975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62" y="3199491"/>
            <a:ext cx="3065665" cy="33258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93" y="3213973"/>
            <a:ext cx="2699289" cy="33113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3508" y="2753791"/>
            <a:ext cx="104411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2746634"/>
            <a:ext cx="10430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156" y="17356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8820" y="173397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0210" y="1550994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8116" y="2752308"/>
            <a:ext cx="103219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5174" y="2733956"/>
            <a:ext cx="112080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0781" y="2733956"/>
            <a:ext cx="11506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30960" y="2743040"/>
            <a:ext cx="109256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129" y="4927750"/>
            <a:ext cx="1275339" cy="4085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76 720,7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955052" y="4582864"/>
            <a:ext cx="1182342" cy="4319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57 589,0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20957" y="3587835"/>
            <a:ext cx="1130076" cy="5209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75 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302327" y="3571937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64,3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02763" y="4914230"/>
            <a:ext cx="115858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81 401,1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038879" y="4395620"/>
            <a:ext cx="1211038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52 341,2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66145" y="4874055"/>
            <a:ext cx="1155468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- 4 680,4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98216" y="4204527"/>
            <a:ext cx="1110937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5 247,8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39467" y="2420888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21796713"/>
              </p:ext>
            </p:extLst>
          </p:nvPr>
        </p:nvGraphicFramePr>
        <p:xfrm>
          <a:off x="9582" y="404664"/>
          <a:ext cx="9144000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8" y="116632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Вельяминовского сельского поселения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3799"/>
            <a:ext cx="9036496" cy="1123870"/>
          </a:xfrm>
        </p:spPr>
        <p:txBody>
          <a:bodyPr>
            <a:noAutofit/>
          </a:bodyPr>
          <a:lstStyle/>
          <a:p>
            <a:pPr algn="ctr"/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Вельяминовского                     сельского поселения Туапсинского района</a:t>
            </a:r>
            <a:b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2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2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88627013"/>
              </p:ext>
            </p:extLst>
          </p:nvPr>
        </p:nvGraphicFramePr>
        <p:xfrm>
          <a:off x="64116" y="1217847"/>
          <a:ext cx="9079884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19 591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23 290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19 829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Вельяминовского сельского </a:t>
            </a:r>
            <a:r>
              <a:rPr lang="ru-RU" sz="24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65930"/>
              </p:ext>
            </p:extLst>
          </p:nvPr>
        </p:nvGraphicFramePr>
        <p:xfrm>
          <a:off x="35496" y="1052735"/>
          <a:ext cx="9073008" cy="576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9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3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52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46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316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89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  <a:p>
                      <a:pPr algn="l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81 401,1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52 341,2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50 433,8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22 110,8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43,8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14 192,4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14 031,9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18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9 814,3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9 796,8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2217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3 024,5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2 465,7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81,5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7415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2 802,9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2 802,8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703,1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703,1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355,1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681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9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4896543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ВЕЛЬЯМИНОВСКОГО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71 млн 816,3 тыс. руб., Факт 42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791,2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(59,6 %)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3175"/>
            <a:ext cx="4378092" cy="336546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сформирована в 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12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Вельяминовского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572000" y="3501008"/>
            <a:ext cx="4572000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81,6 %</a:t>
            </a:r>
            <a:r>
              <a:rPr lang="ru-RU" sz="24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</a:t>
            </a:r>
            <a:r>
              <a:rPr lang="ru-RU" sz="2000" b="1" dirty="0" smtClean="0">
                <a:solidFill>
                  <a:srgbClr val="0033CC"/>
                </a:solidFill>
              </a:rPr>
              <a:t>исполнено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</a:t>
            </a:r>
            <a:r>
              <a:rPr lang="ru-RU" sz="2000" b="1" dirty="0" smtClean="0">
                <a:solidFill>
                  <a:srgbClr val="0033CC"/>
                </a:solidFill>
              </a:rPr>
              <a:t>, из которых на отрасль ЖКХ приходится </a:t>
            </a:r>
            <a:r>
              <a:rPr lang="ru-RU" sz="2000" b="1" u="sng" dirty="0" smtClean="0">
                <a:solidFill>
                  <a:srgbClr val="0000CC"/>
                </a:solidFill>
              </a:rPr>
              <a:t>41,9 %</a:t>
            </a:r>
            <a:r>
              <a:rPr lang="ru-RU" sz="2000" b="1" dirty="0" smtClean="0">
                <a:solidFill>
                  <a:srgbClr val="0033CC"/>
                </a:solidFill>
              </a:rPr>
              <a:t> от общих расходов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60554</TotalTime>
  <Words>660</Words>
  <Application>Microsoft Office PowerPoint</Application>
  <PresentationFormat>Экран (4:3)</PresentationFormat>
  <Paragraphs>179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Презентация PowerPoint</vt:lpstr>
      <vt:lpstr>Бюджет Вельяминовского сельского поселения Туапсинского района</vt:lpstr>
      <vt:lpstr>Презентация PowerPoint</vt:lpstr>
      <vt:lpstr>Бюджет  Вельяминовского сельского поселенияТуапсинского района </vt:lpstr>
      <vt:lpstr>Основные характеристики бюджета Вельяминовского сельского поселения  Туапсинского района за 2024 год</vt:lpstr>
      <vt:lpstr>Доходы бюджета  Вельяминовского сельского поселения Туапсинского района за 2024 год </vt:lpstr>
      <vt:lpstr>Исполнение бюджета Вельяминовского                     сельского поселения Туапсинского района по налоговым и неналоговым доходам за 2024 год</vt:lpstr>
      <vt:lpstr>РАСХОДЫ БЮДЖЕТА  Вельяминовского сельского поселения Туапсинского района </vt:lpstr>
      <vt:lpstr>Презентация PowerPoint</vt:lpstr>
      <vt:lpstr>Презентация PowerPoint</vt:lpstr>
      <vt:lpstr>Реализация мероприятий муниципальных программ за счет  собственных средств бюджета</vt:lpstr>
      <vt:lpstr>Реализация муниципальных программ при участии средств бюджета Краснодарского края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1625</cp:revision>
  <cp:lastPrinted>2025-03-18T13:59:48Z</cp:lastPrinted>
  <dcterms:created xsi:type="dcterms:W3CDTF">2016-04-25T11:56:59Z</dcterms:created>
  <dcterms:modified xsi:type="dcterms:W3CDTF">2025-06-26T14:15:01Z</dcterms:modified>
</cp:coreProperties>
</file>