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26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27.xml" ContentType="application/vnd.openxmlformats-officedocument.presentationml.slide+xml"/>
  <Override PartName="/ppt/slides/slide4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28.xml" ContentType="application/vnd.openxmlformats-officedocument.presentationml.slide+xml"/>
  <Override PartName="/ppt/theme/theme1.xml" ContentType="application/vnd.openxmlformats-officedocument.theme+xml"/>
  <Override PartName="/ppt/slideMasters/slideMaster3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slideLayouts/slideLayout18.xml" ContentType="application/vnd.openxmlformats-officedocument.presentationml.slideLayout+xml"/>
  <Override PartName="/ppt/drawings/drawing3.xml" ContentType="application/vnd.openxmlformats-officedocument.drawingml.chartshapes+xml"/>
  <Override PartName="/ppt/tableStyles.xml" ContentType="application/vnd.openxmlformats-officedocument.presentationml.tableStyles+xml"/>
  <Override PartName="/ppt/drawings/drawing2.xml" ContentType="application/vnd.openxmlformats-officedocument.drawingml.chartshapes+xml"/>
  <Override PartName="/ppt/slideLayouts/slideLayout11.xml" ContentType="application/vnd.openxmlformats-officedocument.presentationml.slideLayout+xml"/>
  <Override PartName="/ppt/charts/chart3.xml" ContentType="application/vnd.openxmlformats-officedocument.drawingml.chart+xml"/>
  <Override PartName="/ppt/slideLayouts/slideLayout33.xml" ContentType="application/vnd.openxmlformats-officedocument.presentationml.slideLayout+xml"/>
  <Override PartName="/ppt/charts/chart2.xml" ContentType="application/vnd.openxmlformats-officedocument.drawingml.chart+xml"/>
  <Override PartName="/ppt/slideMasters/slideMaster1.xml" ContentType="application/vnd.openxmlformats-officedocument.presentationml.slideMaster+xml"/>
  <Override PartName="/ppt/diagrams/quickStyle2.xml" ContentType="application/vnd.openxmlformats-officedocument.drawingml.diagramQuickStyl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diagrams/colors2.xml" ContentType="application/vnd.openxmlformats-officedocument.drawingml.diagramColors+xml"/>
  <Override PartName="/ppt/slideMasters/slideMaster2.xml" ContentType="application/vnd.openxmlformats-officedocument.presentationml.slideMaster+xml"/>
  <Override PartName="/ppt/diagrams/data2.xml" ContentType="application/vnd.openxmlformats-officedocument.drawingml.diagramData+xml"/>
  <Override PartName="/ppt/slideLayouts/slideLayout12.xml" ContentType="application/vnd.openxmlformats-officedocument.presentationml.slideLayout+xml"/>
  <Override PartName="/ppt/slideLayouts/slideLayout32.xml" ContentType="application/vnd.openxmlformats-officedocument.presentationml.slideLayout+xml"/>
  <Override PartName="/ppt/charts/chart1.xml" ContentType="application/vnd.openxmlformats-officedocument.drawingml.chart+xml"/>
  <Override PartName="/ppt/viewProps.xml" ContentType="application/vnd.openxmlformats-officedocument.presentationml.viewProps+xml"/>
  <Override PartName="/ppt/diagrams/quickStyle1.xml" ContentType="application/vnd.openxmlformats-officedocument.drawingml.diagramQuickStyle+xml"/>
  <Override PartName="/ppt/diagrams/drawing2.xml" ContentType="application/vnd.openxmlformats-officedocument.drawingml.diagramDrawing+xml"/>
  <Override PartName="/ppt/slideLayouts/slideLayout22.xml" ContentType="application/vnd.openxmlformats-officedocument.presentationml.slideLayout+xml"/>
  <Override PartName="/ppt/diagrams/layout2.xml" ContentType="application/vnd.openxmlformats-officedocument.drawingml.diagramLayout+xml"/>
  <Override PartName="/ppt/notesMasters/notesMaster1.xml" ContentType="application/vnd.openxmlformats-officedocument.presentationml.notesMaster+xml"/>
  <Override PartName="/ppt/diagrams/layout1.xml" ContentType="application/vnd.openxmlformats-officedocument.drawingml.diagramLayout+xml"/>
  <Override PartName="/ppt/slides/slide29.xml" ContentType="application/vnd.openxmlformats-officedocument.presentationml.slide+xml"/>
  <Override PartName="/ppt/drawings/drawing1.xml" ContentType="application/vnd.openxmlformats-officedocument.drawingml.chartshap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diagrams/drawing1.xml" ContentType="application/vnd.openxmlformats-officedocument.drawingml.diagramDrawing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  <p:sldMasterId id="2147483660" r:id="rId2"/>
    <p:sldMasterId id="2147483672" r:id="rId3"/>
  </p:sldMasterIdLst>
  <p:notesMasterIdLst>
    <p:notesMasterId r:id="rId3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9144000" cy="6858000" type="screen4x3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0505E3EF-67EA-436B-97B2-0124C06EBD24}">
  <a:tblStyle styleId="{0505E3EF-67EA-436B-97B2-0124C06EBD24}" styleName="Medium Style 4 - Accent 3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accent3"/>
              </a:solidFill>
            </a:ln>
          </a:left>
          <a:right>
            <a:ln w="12700">
              <a:solidFill>
                <a:schemeClr val="accent3"/>
              </a:solidFill>
            </a:ln>
          </a:right>
          <a:top>
            <a:ln w="12700">
              <a:solidFill>
                <a:schemeClr val="accent3"/>
              </a:solidFill>
            </a:ln>
          </a:top>
          <a:bottom>
            <a:ln w="12700">
              <a:solidFill>
                <a:schemeClr val="accent3"/>
              </a:solidFill>
            </a:ln>
          </a:bottom>
          <a:insideH>
            <a:ln w="12700">
              <a:solidFill>
                <a:schemeClr val="accent3"/>
              </a:solidFill>
            </a:ln>
          </a:insideH>
          <a:insideV>
            <a:ln w="12700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dk1"/>
      </a:tcTxStyle>
      <a:tcStyle>
        <a:tcBdr/>
      </a:tcStyle>
    </a:lastCol>
    <a:firstCol>
      <a:tcTxStyle b="on">
        <a:fontRef idx="minor">
          <a:prstClr val="black"/>
        </a:fontRef>
        <a:schemeClr val="dk1"/>
      </a:tcTxStyle>
      <a:tcStyle>
        <a:tcBdr/>
      </a:tcStyle>
    </a:firstCol>
    <a:lastRow>
      <a:tcTxStyle b="on">
        <a:fontRef idx="minor">
          <a:prstClr val="black"/>
        </a:fontRef>
        <a:schemeClr val="dk1"/>
      </a:tcTxStyle>
      <a:tcStyle>
        <a:tcBdr>
          <a:top>
            <a:ln w="38100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dk1"/>
      </a:tcTxStyle>
      <a:tcStyle>
        <a:tcBdr>
          <a:bottom>
            <a:ln w="12700">
              <a:solidFill>
                <a:schemeClr val="accent3"/>
              </a:solidFill>
            </a:ln>
          </a:bottom>
        </a:tcBdr>
        <a:fill>
          <a:solidFill>
            <a:schemeClr val="accent3">
              <a:tint val="20000"/>
            </a:schemeClr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69CF1AB2-1976-4502-BF36-3FF5EA218861}" styleName="Средний стиль 4 - акцент 1">
    <a:wholeTbl>
      <a:tcTxStyle>
        <a:fontRef idx="minor">
          <a:srgbClr val="000000"/>
        </a:fontRef>
        <a:schemeClr val="dk1"/>
      </a:tcTxStyle>
      <a:tcStyle>
        <a:tcBdr>
          <a:left>
            <a:ln w="12700">
              <a:solidFill>
                <a:schemeClr val="accent1"/>
              </a:solidFill>
            </a:ln>
          </a:left>
          <a:right>
            <a:ln w="12700">
              <a:solidFill>
                <a:schemeClr val="accent1"/>
              </a:solidFill>
            </a:ln>
          </a:right>
          <a:top>
            <a:ln w="12700">
              <a:solidFill>
                <a:schemeClr val="accent1"/>
              </a:solidFill>
            </a:ln>
          </a:top>
          <a:bottom>
            <a:ln w="12700">
              <a:solidFill>
                <a:schemeClr val="accent1"/>
              </a:solidFill>
            </a:ln>
          </a:bottom>
          <a:insideH>
            <a:ln w="12700">
              <a:solidFill>
                <a:schemeClr val="accent1"/>
              </a:solidFill>
            </a:ln>
          </a:insideH>
          <a:insideV>
            <a:ln w="12700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Style>
        <a:tcBdr/>
      </a:tcStyle>
    </a:lastCol>
    <a:firstCol>
      <a:tcStyle>
        <a:tcBdr/>
      </a:tcStyle>
    </a:firstCol>
    <a:lastRow>
      <a:tcStyle>
        <a:tcBdr>
          <a:top>
            <a:ln w="25400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Style>
        <a:tcBdr/>
        <a:fill>
          <a:solidFill>
            <a:schemeClr val="accent1">
              <a:tint val="20000"/>
            </a:schemeClr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90" d="100"/>
          <a:sy n="90" d="100"/>
        </p:scale>
        <p:origin x="-840" y="-72"/>
      </p:cViewPr>
      <p:guideLst>
        <p:guide pos="2160" orient="horz"/>
        <p:guide pos="2880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theme" Target="theme/theme1.xml"/><Relationship Id="rId5" Type="http://schemas.openxmlformats.org/officeDocument/2006/relationships/theme" Target="theme/theme2.xml"/><Relationship Id="rId6" Type="http://schemas.openxmlformats.org/officeDocument/2006/relationships/theme" Target="theme/theme3.xml"/><Relationship Id="rId7" Type="http://schemas.openxmlformats.org/officeDocument/2006/relationships/theme" Target="theme/theme4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 /><Relationship Id="rId39" Type="http://schemas.openxmlformats.org/officeDocument/2006/relationships/tableStyles" Target="tableStyles.xml" /><Relationship Id="rId40" Type="http://schemas.openxmlformats.org/officeDocument/2006/relationships/viewProps" Target="viewProps.xml" /></Relationships>
</file>

<file path=ppt/charts/_rels/chart1.xml.rels><?xml version="1.0" encoding="UTF-8" standalone="yes"?><Relationships xmlns="http://schemas.openxmlformats.org/package/2006/relationships"><Relationship Id="rId1" Type="http://schemas.openxmlformats.org/officeDocument/2006/relationships/chartUserShapes" Target="../drawings/drawing1.xml" /><Relationship Id="rId2" Type="http://schemas.openxmlformats.org/officeDocument/2006/relationships/package" Target="../embeddings/Microsoft_Excel_Worksheet1.xlsx" /></Relationships>
</file>

<file path=ppt/charts/_rels/chart2.xml.rels><?xml version="1.0" encoding="UTF-8" standalone="yes"?><Relationships xmlns="http://schemas.openxmlformats.org/package/2006/relationships"><Relationship Id="rId1" Type="http://schemas.openxmlformats.org/officeDocument/2006/relationships/chartUserShapes" Target="../drawings/drawing2.xml" /><Relationship Id="rId2" Type="http://schemas.openxmlformats.org/officeDocument/2006/relationships/package" Target="../embeddings/Microsoft_Excel_Worksheet2.xlsx" /></Relationships>
</file>

<file path=ppt/charts/_rels/chart3.xml.rels><?xml version="1.0" encoding="UTF-8" standalone="yes"?><Relationships xmlns="http://schemas.openxmlformats.org/package/2006/relationships"><Relationship Id="rId1" Type="http://schemas.openxmlformats.org/officeDocument/2006/relationships/chartUserShapes" Target="../drawings/drawing3.xml" /><Relationship Id="rId2" Type="http://schemas.openxmlformats.org/officeDocument/2006/relationships/package" Target="../embeddings/Microsoft_Excel_Worksheet3.xlsx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2"/>
    </mc:Choice>
    <mc:Fallback>
      <c:style val="2"/>
    </mc:Fallback>
  </mc:AlternateContent>
  <c:chart>
    <c:autoTitleDeleted val="0"/>
    <c:view3D>
      <c:rotX val="0"/>
      <c:rotY val="0"/>
      <c:rAngAx val="0"/>
      <c:perspective val="20"/>
    </c:view3D>
    <c:floor>
      <c:thickness val="0"/>
    </c:floor>
    <c:sideWall>
      <c:thickness val="0"/>
    </c:sideWall>
    <c:backWall>
      <c:thickness val="0"/>
      <c:spPr bwMode="auto">
        <a:prstGeom prst="rect">
          <a:avLst/>
        </a:prstGeom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036186"/>
          <c:y val="0.102987"/>
          <c:w val="0.588154"/>
          <c:h val="0.796157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 xml:space="preserve">Налог, взимаемый в связи с применением патентной системы налогообложения</c:v>
                </c:pt>
              </c:strCache>
            </c:strRef>
          </c:tx>
          <c:spPr bwMode="auto">
            <a:prstGeom prst="rect">
              <a:avLst/>
            </a:prstGeom>
            <a:solidFill>
              <a:srgbClr val="CC00CC"/>
            </a:solidFill>
          </c:spPr>
          <c:invertIfNegative val="0"/>
          <c:dLbls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chemeClr val="tx1"/>
                    </a:solidFill>
                    <a:latin typeface="Times New Roman"/>
                    <a:cs typeface="Times New Roman"/>
                  </a:defRPr>
                </a:pPr>
                <a:endParaRPr lang="ru-RU"/>
              </a:p>
            </c:txPr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Лист1!$C$2:$C$4</c:f>
              <c:numCache>
                <c:formatCode>0.0%</c:formatCode>
                <c:ptCount val="3"/>
                <c:pt idx="0">
                  <c:v>0.016484251652439188</c:v>
                </c:pt>
                <c:pt idx="1">
                  <c:v>0.015633549597436097</c:v>
                </c:pt>
                <c:pt idx="2">
                  <c:v>0.015312372396896692</c:v>
                </c:pt>
              </c:numCache>
            </c:numRef>
          </c:val>
        </c:ser>
        <c:ser>
          <c:idx val="10"/>
          <c:order val="1"/>
          <c:tx>
            <c:strRef>
              <c:f>Лист1!$D$1</c:f>
              <c:strCache>
                <c:ptCount val="1"/>
                <c:pt idx="0">
                  <c:v xml:space="preserve">Доходы от уплаты акцизов на нефтепродукты</c:v>
                </c:pt>
              </c:strCache>
            </c:strRef>
          </c:tx>
          <c:spPr bwMode="auto">
            <a:prstGeom prst="rect">
              <a:avLst/>
            </a:prstGeom>
            <a:solidFill>
              <a:srgbClr val="0070C0"/>
            </a:solidFill>
          </c:spPr>
          <c:invertIfNegative val="0"/>
          <c:dLbls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solidFill>
                      <a:schemeClr val="tx1"/>
                    </a:solidFill>
                    <a:latin typeface="Times New Roman"/>
                    <a:cs typeface="Times New Roman"/>
                  </a:defRPr>
                </a:pPr>
                <a:endParaRPr lang="ru-RU"/>
              </a:p>
            </c:txPr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Лист1!$D$2:$D$4</c:f>
              <c:numCache>
                <c:formatCode>0.0%</c:formatCode>
                <c:ptCount val="3"/>
                <c:pt idx="0">
                  <c:v>0.017126495223313443</c:v>
                </c:pt>
                <c:pt idx="1">
                  <c:v>0.02217358451236353</c:v>
                </c:pt>
                <c:pt idx="2">
                  <c:v>0.0222284605961617</c:v>
                </c:pt>
              </c:numCache>
            </c:numRef>
          </c:val>
        </c:ser>
        <c:ser>
          <c:idx val="3"/>
          <c:order val="2"/>
          <c:tx>
            <c:strRef>
              <c:f>Лист1!$E$1</c:f>
              <c:strCache>
                <c:ptCount val="1"/>
                <c:pt idx="0">
                  <c:v xml:space="preserve">Налог на прибыль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/>
              <c:txPr>
                <a:bodyPr/>
                <a:lstStyle/>
                <a:p>
                  <a:pPr>
                    <a:defRPr sz="1100" b="1">
                      <a:solidFill>
                        <a:schemeClr val="tx1"/>
                      </a:solidFill>
                      <a:latin typeface="Times New Roman"/>
                      <a:cs typeface="Times New Roman"/>
                    </a:defRPr>
                  </a:pPr>
                  <a:endParaRPr lang="ru-RU"/>
                </a:p>
              </c:txPr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tx1"/>
                    </a:solidFill>
                    <a:latin typeface="Times New Roman"/>
                    <a:cs typeface="Times New Roman"/>
                  </a:defRPr>
                </a:pPr>
                <a:endParaRPr lang="ru-RU"/>
              </a:p>
            </c:txPr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Лист1!$E$2:$E$4</c:f>
              <c:numCache>
                <c:formatCode>0.0%</c:formatCode>
                <c:ptCount val="3"/>
                <c:pt idx="0">
                  <c:v>0.017795498942974122</c:v>
                </c:pt>
                <c:pt idx="1">
                  <c:v>0.01769196696109852</c:v>
                </c:pt>
                <c:pt idx="2">
                  <c:v>0.017660269497754184</c:v>
                </c:pt>
              </c:numCache>
            </c:numRef>
          </c:val>
        </c:ser>
        <c:ser>
          <c:idx val="5"/>
          <c:order val="3"/>
          <c:tx>
            <c:strRef>
              <c:f>Лист1!$F$1</c:f>
              <c:strCache>
                <c:ptCount val="1"/>
                <c:pt idx="0">
                  <c:v xml:space="preserve">Государственная пошлина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Lbls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Times New Roman"/>
                    <a:cs typeface="Times New Roman"/>
                  </a:defRPr>
                </a:pPr>
                <a:endParaRPr lang="ru-RU"/>
              </a:p>
            </c:txPr>
          </c:dLbls>
          <c:val>
            <c:numRef>
              <c:f>Лист1!$F$2:$F$4</c:f>
              <c:numCache>
                <c:formatCode>0.0%</c:formatCode>
                <c:ptCount val="3"/>
                <c:pt idx="0">
                  <c:v>0.01867858385292622</c:v>
                </c:pt>
                <c:pt idx="1">
                  <c:v>0.019098986424867764</c:v>
                </c:pt>
                <c:pt idx="2">
                  <c:v>0.019625357288689263</c:v>
                </c:pt>
              </c:numCache>
            </c:numRef>
          </c:val>
        </c:ser>
        <c:ser>
          <c:idx val="0"/>
          <c:order val="4"/>
          <c:tx>
            <c:strRef>
              <c:f>Лист1!$B$1</c:f>
              <c:strCache>
                <c:ptCount val="1"/>
                <c:pt idx="0">
                  <c:v xml:space="preserve">Прочие </c:v>
                </c:pt>
              </c:strCache>
            </c:strRef>
          </c:tx>
          <c:spPr bwMode="auto">
            <a:prstGeom prst="rect">
              <a:avLst/>
            </a:prstGeom>
            <a:solidFill>
              <a:srgbClr val="00F600"/>
            </a:solidFill>
          </c:spPr>
          <c:invertIfNegative val="0"/>
          <c:dLbls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Times New Roman"/>
                    <a:cs typeface="Times New Roman"/>
                  </a:defRPr>
                </a:pPr>
                <a:endParaRPr lang="ru-RU"/>
              </a:p>
            </c:txPr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0.019427868018946182</c:v>
                </c:pt>
                <c:pt idx="1">
                  <c:v>0.01889053909690195</c:v>
                </c:pt>
                <c:pt idx="2">
                  <c:v>0.018170681910984074</c:v>
                </c:pt>
              </c:numCache>
            </c:numRef>
          </c:val>
        </c:ser>
        <c:ser>
          <c:idx val="2"/>
          <c:order val="5"/>
          <c:tx>
            <c:strRef>
              <c:f>Лист1!$G$1</c:f>
              <c:strCache>
                <c:ptCount val="1"/>
                <c:pt idx="0">
                  <c:v xml:space="preserve">Налог на имущество организаций </c:v>
                </c:pt>
              </c:strCache>
            </c:strRef>
          </c:tx>
          <c:spPr bwMode="auto">
            <a:prstGeom prst="rect">
              <a:avLst/>
            </a:prstGeom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-0.001408"/>
                  <c:y val="0.000000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Times New Roman"/>
                    <a:cs typeface="Times New Roman"/>
                  </a:defRPr>
                </a:pPr>
                <a:endParaRPr lang="ru-RU"/>
              </a:p>
            </c:txPr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Лист1!$G$2:$G$4</c:f>
              <c:numCache>
                <c:formatCode>0.0%</c:formatCode>
                <c:ptCount val="3"/>
                <c:pt idx="0">
                  <c:v>0.02156867992186036</c:v>
                </c:pt>
                <c:pt idx="1">
                  <c:v>0.021313739284504547</c:v>
                </c:pt>
                <c:pt idx="2">
                  <c:v>0.018630053082890976</c:v>
                </c:pt>
              </c:numCache>
            </c:numRef>
          </c:val>
        </c:ser>
        <c:ser>
          <c:idx val="11"/>
          <c:order val="6"/>
          <c:tx>
            <c:strRef>
              <c:f>Лист1!$H$1</c:f>
              <c:strCache>
                <c:ptCount val="1"/>
                <c:pt idx="0">
                  <c:v xml:space="preserve">Туристический налог</c:v>
                </c:pt>
              </c:strCache>
            </c:strRef>
          </c:tx>
          <c:invertIfNegative val="0"/>
          <c:dLbls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0">
                    <a:solidFill>
                      <a:schemeClr val="tx1"/>
                    </a:solidFill>
                    <a:latin typeface="Times New Roman"/>
                    <a:cs typeface="Times New Roman"/>
                  </a:defRPr>
                </a:pPr>
                <a:endParaRPr lang="ru-RU"/>
              </a:p>
            </c:txPr>
          </c:dLbls>
          <c:val>
            <c:numRef>
              <c:f>Лист1!$H$2:$H$4</c:f>
              <c:numCache>
                <c:formatCode>0.0%</c:formatCode>
                <c:ptCount val="3"/>
                <c:pt idx="0">
                  <c:v>0.0353501565468704</c:v>
                </c:pt>
                <c:pt idx="1">
                  <c:v>0.042340863493056095</c:v>
                </c:pt>
                <c:pt idx="2">
                  <c:v>0.050990200081665986</c:v>
                </c:pt>
              </c:numCache>
            </c:numRef>
          </c:val>
        </c:ser>
        <c:ser>
          <c:idx val="8"/>
          <c:order val="7"/>
          <c:tx>
            <c:strRef>
              <c:f>Лист1!$I$1</c:f>
              <c:strCache>
                <c:ptCount val="1"/>
                <c:pt idx="0">
                  <c:v xml:space="preserve">Налог на имущество физических лиц</c:v>
                </c:pt>
              </c:strCache>
            </c:strRef>
          </c:tx>
          <c:spPr bwMode="auto">
            <a:prstGeom prst="rect">
              <a:avLst/>
            </a:prstGeom>
            <a:solidFill>
              <a:srgbClr val="00B0F0"/>
            </a:solidFill>
          </c:spPr>
          <c:invertIfNegative val="0"/>
          <c:dLbls>
            <c:dLbl>
              <c:idx val="0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/>
              <c:txPr>
                <a:bodyPr/>
                <a:lstStyle/>
                <a:p>
                  <a:pPr>
                    <a:defRPr b="1">
                      <a:solidFill>
                        <a:schemeClr val="tx1"/>
                      </a:solidFill>
                      <a:latin typeface="Times New Roman"/>
                      <a:cs typeface="Times New Roman"/>
                    </a:defRPr>
                  </a:pPr>
                  <a:endParaRPr lang="ru-RU"/>
                </a:p>
              </c:txPr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/>
                    <a:cs typeface="Times New Roman"/>
                  </a:defRPr>
                </a:pPr>
                <a:endParaRPr lang="ru-RU"/>
              </a:p>
            </c:txPr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Лист1!$I$2:$I$4</c:f>
              <c:numCache>
                <c:formatCode>0.0%</c:formatCode>
                <c:ptCount val="3"/>
                <c:pt idx="0">
                  <c:v>0.05162032700901817</c:v>
                </c:pt>
                <c:pt idx="1">
                  <c:v>0.05101748351963313</c:v>
                </c:pt>
                <c:pt idx="2">
                  <c:v>0.05096467946100449</c:v>
                </c:pt>
              </c:numCache>
            </c:numRef>
          </c:val>
        </c:ser>
        <c:ser>
          <c:idx val="4"/>
          <c:order val="8"/>
          <c:tx>
            <c:strRef>
              <c:f>Лист1!$J$1</c:f>
              <c:strCache>
                <c:ptCount val="1"/>
                <c:pt idx="0">
                  <c:v xml:space="preserve">Арендная плата за землю</c:v>
                </c:pt>
              </c:strCache>
            </c:strRef>
          </c:tx>
          <c:spPr bwMode="auto">
            <a:prstGeom prst="rect">
              <a:avLst/>
            </a:prstGeom>
            <a:solidFill>
              <a:srgbClr val="FF6600"/>
            </a:solidFill>
          </c:spPr>
          <c:invertIfNegative val="0"/>
          <c:dLbls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/>
                    <a:cs typeface="Times New Roman"/>
                  </a:defRPr>
                </a:pPr>
                <a:endParaRPr lang="ru-RU"/>
              </a:p>
            </c:txPr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Лист1!$J$2:$J$4</c:f>
              <c:numCache>
                <c:formatCode>0.0%</c:formatCode>
                <c:ptCount val="3"/>
                <c:pt idx="0">
                  <c:v>0.08421418823088656</c:v>
                </c:pt>
                <c:pt idx="1">
                  <c:v>0.08251908595846685</c:v>
                </c:pt>
                <c:pt idx="2">
                  <c:v>0.08125765618619844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 xml:space="preserve">Земельный налог</c:v>
                </c:pt>
              </c:strCache>
            </c:strRef>
          </c:tx>
          <c:spPr bwMode="auto">
            <a:prstGeom prst="rect">
              <a:avLst/>
            </a:prstGeom>
            <a:solidFill>
              <a:srgbClr val="FFCCFF"/>
            </a:solidFill>
          </c:spPr>
          <c:invertIfNegative val="0"/>
          <c:dLbls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/>
                    <a:cs typeface="Times New Roman"/>
                  </a:defRPr>
                </a:pPr>
                <a:endParaRPr lang="ru-RU"/>
              </a:p>
            </c:txPr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Лист1!$K$2:$K$4</c:f>
              <c:numCache>
                <c:formatCode>0.0%</c:formatCode>
                <c:ptCount val="3"/>
                <c:pt idx="0">
                  <c:v>0.10404345848162916</c:v>
                </c:pt>
                <c:pt idx="1">
                  <c:v>0.10281664451913809</c:v>
                </c:pt>
                <c:pt idx="2">
                  <c:v>0.10221008574928542</c:v>
                </c:pt>
              </c:numCache>
            </c:numRef>
          </c:val>
        </c:ser>
        <c:ser>
          <c:idx val="6"/>
          <c:order val="10"/>
          <c:tx>
            <c:strRef>
              <c:f>Лист1!$L$1</c:f>
              <c:strCache>
                <c:ptCount val="1"/>
                <c:pt idx="0">
                  <c:v>УСН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/>
                    <a:cs typeface="Times New Roman"/>
                  </a:defRPr>
                </a:pPr>
                <a:endParaRPr lang="ru-RU"/>
              </a:p>
            </c:txPr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Лист1!$L$2:$L$4</c:f>
              <c:numCache>
                <c:formatCode>0.0%</c:formatCode>
                <c:ptCount val="3"/>
                <c:pt idx="0">
                  <c:v>0.14495972597607643</c:v>
                </c:pt>
                <c:pt idx="1">
                  <c:v>0.1432293702285104</c:v>
                </c:pt>
                <c:pt idx="2">
                  <c:v>0.14235402204981623</c:v>
                </c:pt>
              </c:numCache>
            </c:numRef>
          </c:val>
        </c:ser>
        <c:ser>
          <c:idx val="7"/>
          <c:order val="11"/>
          <c:tx>
            <c:strRef>
              <c:f>Лист1!$M$1</c:f>
              <c:strCache>
                <c:ptCount val="1"/>
                <c:pt idx="0">
                  <c:v xml:space="preserve">НДФЛ 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Lbls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/>
                    <a:cs typeface="Times New Roman"/>
                  </a:defRPr>
                </a:pPr>
                <a:endParaRPr lang="ru-RU"/>
              </a:p>
            </c:txPr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Лист1!$M$2:$M$4</c:f>
              <c:numCache>
                <c:formatCode>0.0%</c:formatCode>
                <c:ptCount val="3"/>
                <c:pt idx="0">
                  <c:v>0.46870400599427325</c:v>
                </c:pt>
                <c:pt idx="1">
                  <c:v>0.463274186404023</c:v>
                </c:pt>
                <c:pt idx="2">
                  <c:v>0.46059616169865253</c:v>
                </c:pt>
              </c:numCache>
            </c:numRef>
          </c:val>
        </c:ser>
        <c:dLbls>
          <c:showBubbleSize val="0"/>
          <c:showCatName val="0"/>
          <c:showLeaderLines val="0"/>
          <c:showLegendKey val="0"/>
          <c:showPercent val="0"/>
          <c:showSerName val="0"/>
          <c:showVal val="1"/>
        </c:dLbls>
        <c:gapWidth val="75"/>
        <c:gapDepth val="75"/>
        <c:shape val="cylinder"/>
        <c:axId val="164942976"/>
        <c:axId val="164944512"/>
      </c:bar3DChart>
      <c:catAx>
        <c:axId val="164942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400" b="1">
                <a:solidFill>
                  <a:srgbClr val="002060"/>
                </a:solidFill>
              </a:defRPr>
            </a:pPr>
            <a:endParaRPr lang="ru-RU"/>
          </a:p>
        </c:txPr>
        <c:crossAx val="164944512"/>
        <c:crosses val="autoZero"/>
        <c:auto val="1"/>
        <c:lblAlgn val="ctr"/>
        <c:lblOffset val="100"/>
        <c:noMultiLvlLbl val="0"/>
      </c:catAx>
      <c:valAx>
        <c:axId val="164944512"/>
        <c:scaling>
          <c:orientation val="minMax"/>
          <c:min val="0.000000"/>
        </c:scaling>
        <c:delete val="0"/>
        <c:axPos val="l"/>
        <c:minorGridlines>
          <c:spPr bwMode="auto"/>
        </c:minorGridlines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64942976"/>
        <c:crosses val="autoZero"/>
        <c:crossBetween val="between"/>
        <c:majorUnit val="1.000000"/>
        <c:minorUnit val="1.000000"/>
      </c:valAx>
      <c:spPr bwMode="auto">
        <a:prstGeom prst="rect">
          <a:avLst/>
        </a:prstGeom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07551"/>
          <c:y val="0.458308"/>
          <c:w val="0.370230"/>
          <c:h val="0.525888"/>
        </c:manualLayout>
      </c:layout>
      <c:overlay val="0"/>
      <c:spPr bwMode="auto">
        <a:prstGeom prst="rect">
          <a:avLst/>
        </a:prstGeom>
        <a:solidFill>
          <a:schemeClr val="accent2">
            <a:lumMod val="20000"/>
            <a:lumOff val="80000"/>
          </a:schemeClr>
        </a:solidFill>
      </c:spPr>
      <c:txPr>
        <a:bodyPr/>
        <a:lstStyle/>
        <a:p>
          <a:pPr>
            <a:defRPr sz="1100" b="1">
              <a:latin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spPr bwMode="auto">
    <a:xfrm>
      <a:off x="-88965" y="548680"/>
      <a:ext cx="9018784" cy="6309320"/>
    </a:xfrm>
  </c:spPr>
  <c:txPr>
    <a:bodyPr/>
    <a:lstStyle/>
    <a:p>
      <a:pPr>
        <a:defRPr sz="1800"/>
      </a:pPr>
      <a:endParaRPr lang="ru-RU"/>
    </a:p>
  </c:txPr>
  <c:externalData r:id="rId2">
    <c:autoUpdate val="0"/>
  </c:externalData>
  <c:userShapes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4="http://schemas.microsoft.com/office/drawing/2007/8/2/chart"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77696"/>
          <c:y val="0.067564"/>
          <c:w val="0.627559"/>
          <c:h val="0.67569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 xml:space="preserve">Безвозмездные поступления 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0.009722"/>
                  <c:y val="-0.052877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 4 </a:t>
                    </a:r>
                    <a:r>
                      <a:rPr lang="ru-RU"/>
                      <a:t>931</a:t>
                    </a:r>
                    <a:r>
                      <a:rPr lang="en-US"/>
                      <a:t>,</a:t>
                    </a:r>
                    <a:r>
                      <a:rPr lang="ru-RU"/>
                      <a:t>9</a:t>
                    </a:r>
                    <a:endParaRPr lang="en-US"/>
                  </a:p>
                </c:rich>
              </c:tx>
            </c:dLbl>
            <c:dLbl>
              <c:idx val="1"/>
              <c:layout>
                <c:manualLayout>
                  <c:x val="0.012500"/>
                  <c:y val="-0.000792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1600"/>
                      <a:t>7 </a:t>
                    </a:r>
                    <a:r>
                      <a:rPr lang="ru-RU" sz="1600"/>
                      <a:t>277</a:t>
                    </a:r>
                    <a:r>
                      <a:rPr lang="en-US" sz="1600"/>
                      <a:t>,</a:t>
                    </a:r>
                    <a:r>
                      <a:rPr lang="ru-RU" sz="1600"/>
                      <a:t>0</a:t>
                    </a:r>
                    <a:endParaRPr lang="en-US" sz="1600"/>
                  </a:p>
                </c:rich>
              </c:tx>
            </c:dLbl>
            <c:dLbl>
              <c:idx val="2"/>
              <c:layout>
                <c:manualLayout>
                  <c:x val="0.011111"/>
                  <c:y val="0.002166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1600"/>
                      <a:t>6 </a:t>
                    </a:r>
                    <a:r>
                      <a:rPr lang="ru-RU" sz="1600"/>
                      <a:t>903</a:t>
                    </a:r>
                    <a:r>
                      <a:rPr lang="en-US" sz="1600"/>
                      <a:t>,</a:t>
                    </a:r>
                    <a:r>
                      <a:rPr lang="ru-RU" sz="1600"/>
                      <a:t>4</a:t>
                    </a:r>
                    <a:endParaRPr lang="en-US" sz="1600"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anchor="t"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Лист1!$B$2:$B$4</c:f>
              <c:numCache>
                <c:formatCode>0.0</c:formatCode>
                <c:ptCount val="3"/>
                <c:pt idx="0" formatCode="General">
                  <c:v>4931.9</c:v>
                </c:pt>
                <c:pt idx="1">
                  <c:v>7277</c:v>
                </c:pt>
                <c:pt idx="2" formatCode="General">
                  <c:v>6903.4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 xml:space="preserve">Местный бюджет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0.013889"/>
                  <c:y val="-0.000396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3 909,0</a:t>
                    </a:r>
                    <a:endParaRPr lang="en-US"/>
                  </a:p>
                </c:rich>
              </c:tx>
            </c:dLbl>
            <c:dLbl>
              <c:idx val="1"/>
              <c:layout>
                <c:manualLayout>
                  <c:x val="0.012500"/>
                  <c:y val="-0.016561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3 636,1</a:t>
                    </a:r>
                    <a:endParaRPr lang="en-US"/>
                  </a:p>
                </c:rich>
              </c:tx>
            </c:dLbl>
            <c:dLbl>
              <c:idx val="2"/>
              <c:layout>
                <c:manualLayout>
                  <c:x val="0.012500"/>
                  <c:y val="-0.019915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3 918,4</a:t>
                    </a:r>
                    <a:endParaRPr lang="en-US"/>
                  </a:p>
                </c:rich>
              </c:tx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3909</c:v>
                </c:pt>
                <c:pt idx="1">
                  <c:v>3636.1</c:v>
                </c:pt>
                <c:pt idx="2">
                  <c:v>3918.4</c:v>
                </c:pt>
              </c:numCache>
            </c:numRef>
          </c:val>
        </c:ser>
        <c:dLbls>
          <c:showBubbleSize val="0"/>
          <c:showCatName val="0"/>
          <c:showLeaderLines val="0"/>
          <c:showLegendKey val="0"/>
          <c:showPercent val="0"/>
          <c:showSerName val="0"/>
          <c:showVal val="1"/>
        </c:dLbls>
        <c:gapWidth val="150"/>
        <c:shape val="cylinder"/>
        <c:axId val="164831232"/>
        <c:axId val="164832768"/>
      </c:bar3DChart>
      <c:catAx>
        <c:axId val="164831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64832768"/>
        <c:crosses val="autoZero"/>
        <c:auto val="1"/>
        <c:lblAlgn val="ctr"/>
        <c:lblOffset val="100"/>
        <c:noMultiLvlLbl val="0"/>
      </c:catAx>
      <c:valAx>
        <c:axId val="164832768"/>
        <c:scaling>
          <c:orientation val="minMax"/>
        </c:scaling>
        <c:delete val="0"/>
        <c:axPos val="l"/>
        <c:majorGridlines>
          <c:spPr bwMode="auto"/>
        </c:majorGridlines>
        <c:numFmt formatCode="General" sourceLinked="1"/>
        <c:majorTickMark val="out"/>
        <c:minorTickMark val="none"/>
        <c:tickLblPos val="nextTo"/>
        <c:crossAx val="1648312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4199"/>
          <c:y val="0.067531"/>
          <c:w val="0.248579"/>
          <c:h val="0.769890"/>
        </c:manualLayout>
      </c:layout>
      <c:overlay val="0"/>
    </c:legend>
    <c:plotVisOnly val="1"/>
    <c:dispBlanksAs val="gap"/>
    <c:showDLblsOverMax val="0"/>
  </c:chart>
  <c:spPr bwMode="auto">
    <a:xfrm>
      <a:off x="43450" y="2833222"/>
      <a:ext cx="9144000" cy="4293096"/>
    </a:xfrm>
  </c:spPr>
  <c:txPr>
    <a:bodyPr/>
    <a:lstStyle/>
    <a:p>
      <a:pPr>
        <a:defRPr sz="1800"/>
      </a:pPr>
      <a:endParaRPr lang="ru-RU"/>
    </a:p>
  </c:txPr>
  <c:externalData r:id="rId2">
    <c:autoUpdate val="0"/>
  </c:externalData>
  <c:userShapes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4="http://schemas.microsoft.com/office/drawing/2007/8/2/chart"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>
                <a:solidFill>
                  <a:schemeClr val="tx2"/>
                </a:solidFill>
              </a:defRPr>
            </a:pPr>
            <a:r>
              <a:rPr lang="ru-RU" sz="2800">
                <a:solidFill>
                  <a:schemeClr val="tx2"/>
                </a:solidFill>
              </a:rPr>
              <a:t>2026 год</a:t>
            </a:r>
            <a:endParaRPr lang="ru-RU" sz="2800">
              <a:solidFill>
                <a:schemeClr val="tx2"/>
              </a:solidFill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 xml:space="preserve">Наказы избирателей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 bwMode="auto"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c:spPr>
          </c:dPt>
          <c:dPt>
            <c:idx val="1"/>
            <c:invertIfNegative val="0"/>
            <c:bubble3D val="0"/>
            <c:spPr bwMode="auto"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c:spPr>
          </c:dPt>
          <c:dPt>
            <c:idx val="2"/>
            <c:invertIfNegative val="0"/>
            <c:bubble3D val="0"/>
            <c:spPr bwMode="auto"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c:spPr>
          </c:dPt>
          <c:dPt>
            <c:idx val="3"/>
            <c:invertIfNegative val="0"/>
            <c:bubble3D val="0"/>
            <c:spPr bwMode="auto"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c:spPr>
          </c:dPt>
          <c:dLbls>
            <c:dLbl>
              <c:idx val="0"/>
              <c:layout>
                <c:manualLayout>
                  <c:x val="0.015023"/>
                  <c:y val="-0.001047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dLbl>
              <c:idx val="1"/>
              <c:layout>
                <c:manualLayout>
                  <c:x val="0.019708"/>
                  <c:y val="0.000000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34,7</a:t>
                    </a:r>
                    <a:endParaRPr lang="en-US"/>
                  </a:p>
                </c:rich>
              </c:tx>
            </c:dLbl>
            <c:dLbl>
              <c:idx val="2"/>
              <c:layout>
                <c:manualLayout>
                  <c:x val="0.020768"/>
                  <c:y val="0.004346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dLbl>
              <c:idx val="3"/>
              <c:layout>
                <c:manualLayout>
                  <c:x val="0.014726"/>
                  <c:y val="-0.008272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</c:dLbls>
          <c:cat>
            <c:strRef>
              <c:f>Лист1!$A$2:$A$5</c:f>
              <c:strCache>
                <c:ptCount val="4"/>
                <c:pt idx="0">
                  <c:v>ЖКХ</c:v>
                </c:pt>
                <c:pt idx="1">
                  <c:v>Образование</c:v>
                </c:pt>
                <c:pt idx="2">
                  <c:v>Транспорт</c:v>
                </c:pt>
                <c:pt idx="3">
                  <c:v>Культура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15.5</c:v>
                </c:pt>
                <c:pt idx="1">
                  <c:v>34.8</c:v>
                </c:pt>
                <c:pt idx="2">
                  <c:v>135.2</c:v>
                </c:pt>
                <c:pt idx="3">
                  <c:v>3</c:v>
                </c:pt>
              </c:numCache>
            </c:numRef>
          </c:val>
        </c:ser>
        <c:dLbls>
          <c:showBubbleSize val="0"/>
          <c:showCatName val="0"/>
          <c:showLeaderLines val="0"/>
          <c:showLegendKey val="0"/>
          <c:showPercent val="0"/>
          <c:showSerName val="0"/>
          <c:showVal val="0"/>
        </c:dLbls>
        <c:gapWidth val="150"/>
        <c:shape val="cylinder"/>
        <c:axId val="165828096"/>
        <c:axId val="165829632"/>
      </c:bar3DChart>
      <c:catAx>
        <c:axId val="165828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65829632"/>
        <c:crosses val="autoZero"/>
        <c:auto val="1"/>
        <c:lblAlgn val="ctr"/>
        <c:lblOffset val="100"/>
        <c:noMultiLvlLbl val="0"/>
      </c:catAx>
      <c:valAx>
        <c:axId val="165829632"/>
        <c:scaling>
          <c:orientation val="minMax"/>
        </c:scaling>
        <c:delete val="0"/>
        <c:axPos val="l"/>
        <c:majorGridlines>
          <c:spPr bwMode="auto"/>
        </c:majorGridlines>
        <c:numFmt formatCode="General" sourceLinked="1"/>
        <c:majorTickMark val="out"/>
        <c:minorTickMark val="none"/>
        <c:tickLblPos val="nextTo"/>
        <c:crossAx val="165828096"/>
        <c:crosses val="autoZero"/>
        <c:crossBetween val="between"/>
      </c:valAx>
      <c:spPr bwMode="auto">
        <a:prstGeom prst="rect">
          <a:avLst/>
        </a:prstGeom>
        <a:solidFill>
          <a:schemeClr val="bg2"/>
        </a:solidFill>
      </c:spPr>
    </c:plotArea>
    <c:plotVisOnly val="1"/>
    <c:dispBlanksAs val="gap"/>
    <c:showDLblsOverMax val="0"/>
  </c:chart>
  <c:spPr bwMode="auto">
    <a:xfrm>
      <a:off x="0" y="476672"/>
      <a:ext cx="6444208" cy="6381328"/>
    </a:xfrm>
  </c:spPr>
  <c:txPr>
    <a:bodyPr/>
    <a:lstStyle/>
    <a:p>
      <a:pPr>
        <a:defRPr sz="1800"/>
      </a:pPr>
      <a:endParaRPr lang="ru-RU"/>
    </a:p>
  </c:txPr>
  <c:externalData r:id="rId2">
    <c:autoUpdate val="0"/>
  </c:externalData>
  <c:userShapes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4="http://schemas.microsoft.com/office/drawing/2007/8/2/chart" r:id="rId1"/>
</c:chartSpace>
</file>

<file path=ppt/diagrams/_rels/data1.xml.rels><?xml version="1.0" encoding="UTF-8" standalone="yes"?><Relationships xmlns="http://schemas.openxmlformats.org/package/2006/relationships"><Relationship Id="rId1" Type="http://schemas.microsoft.com/office/2007/relationships/diagramDrawing" Target="../diagrams/drawing1.xml" /></Relationships>
</file>

<file path=ppt/diagrams/_rels/data2.xml.rels><?xml version="1.0" encoding="UTF-8" standalone="yes"?><Relationships xmlns="http://schemas.openxmlformats.org/package/2006/relationships"><Relationship Id="rId1" Type="http://schemas.microsoft.com/office/2007/relationships/diagramDrawing" Target="../diagrams/drawing2.xml" /></Relationships>
</file>

<file path=ppt/diagrams/_rels/drawing1.xml.rels><?xml version="1.0" encoding="UTF-8" standalone="yes"?><Relationships xmlns="http://schemas.openxmlformats.org/package/2006/relationships"></Relationships>
</file>

<file path=ppt/diagrams/_rels/drawing2.xml.rels><?xml version="1.0" encoding="UTF-8" standalone="yes"?><Relationships xmlns="http://schemas.openxmlformats.org/package/2006/relationships"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71AFBE45-1BFF-4932-BC11-46C391D53324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5979D259-A42C-460A-B89F-8888C0804102}" type="pres">
      <dgm:prSet presAssocID="{71AFBE45-1BFF-4932-BC11-46C391D53324}" presName="Name0" presStyleCnt="0">
        <dgm:presLayoutVars>
          <dgm:chPref val="1"/>
          <dgm:dir val="norm"/>
          <dgm:animOne val="branch"/>
          <dgm:animLvl val="lvl"/>
          <dgm:resizeHandles val="exact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</dgm:ptLst>
  <dgm:cxnLst>
    <dgm:cxn modelId="{29E16B22-B99F-41DB-91C7-E7A17F0AD010}" type="presOf" srcId="{71AFBE45-1BFF-4932-BC11-46C391D53324}" destId="{5979D259-A42C-460A-B89F-8888C0804102}" srcOrd="0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18E8C9F5-CAA4-44B3-8BF9-89F5DBE27463}" type="doc">
      <dgm:prSet loTypeId="urn:microsoft.com/office/officeart/2008/layout/VerticalCurvedList" loCatId="list" qsTypeId="urn:microsoft.com/office/officeart/2005/8/quickstyle/3d3" qsCatId="3D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BC665FA6-6656-4683-AE49-51AAF28E118D}">
      <dgm:prSet phldrT="[Текст]" custT="1"/>
      <dgm:spPr bwMode="auto">
        <a:solidFill>
          <a:schemeClr val="accent5">
            <a:lumMod val="20000"/>
            <a:lumOff val="80000"/>
          </a:schemeClr>
        </a:solidFill>
        <a:ln>
          <a:solidFill>
            <a:srgbClr val="00D200"/>
          </a:solidFill>
        </a:ln>
      </dgm:spPr>
      <dgm:t>
        <a:bodyPr/>
        <a:lstStyle/>
        <a:p>
          <a:pPr algn="ctr">
            <a:defRPr/>
          </a:pPr>
          <a:r>
            <a:rPr lang="ru-RU" sz="1400" b="1">
              <a:solidFill>
                <a:schemeClr val="tx1"/>
              </a:solidFill>
            </a:rPr>
            <a:t>Дополнительный норматив отчислений </a:t>
          </a:r>
          <a:r>
            <a:rPr lang="ru-RU" sz="1600" b="1" u="sng">
              <a:solidFill>
                <a:schemeClr val="tx1"/>
              </a:solidFill>
            </a:rPr>
            <a:t>от налога на доходы физических лиц </a:t>
          </a:r>
          <a:r>
            <a:rPr lang="ru-RU" sz="1400" b="0">
              <a:solidFill>
                <a:schemeClr val="tx1"/>
              </a:solidFill>
            </a:rPr>
            <a:t>в бюджет МО Туапсинский                         муниципальный округ Краснодарского края                                                                                               </a:t>
          </a:r>
          <a:r>
            <a:rPr lang="ru-RU" sz="1400" b="0">
              <a:solidFill>
                <a:srgbClr val="002060"/>
              </a:solidFill>
            </a:rPr>
            <a:t>(</a:t>
          </a:r>
          <a:r>
            <a:rPr lang="ru-RU" sz="1600" b="1">
              <a:solidFill>
                <a:srgbClr val="002060"/>
              </a:solidFill>
            </a:rPr>
            <a:t>в 2026 году – 1,99 %, </a:t>
          </a:r>
          <a:r>
            <a:rPr lang="ru-RU" sz="1400" b="1">
              <a:solidFill>
                <a:srgbClr val="002060"/>
              </a:solidFill>
            </a:rPr>
            <a:t>на 2027 год – 1,42  %,  на 2028 год – 0,23  %)</a:t>
          </a:r>
          <a:endParaRPr/>
        </a:p>
      </dgm:t>
    </dgm:pt>
    <dgm:pt modelId="{1757D037-547A-4F09-B9BC-1ACFD775B218}" type="sibTrans" cxnId="{E187FF61-C616-4009-88ED-D17FFE75CA08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455F70E-C9DC-4022-A67B-25EB7C854A96}" type="parTrans" cxnId="{E187FF61-C616-4009-88ED-D17FFE75CA08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EB1201E4-3010-491C-AD6D-D7D0A9156345}">
      <dgm:prSet phldrT="[Текст]" custT="1"/>
      <dgm:spPr bwMode="auto">
        <a:solidFill>
          <a:srgbClr val="FFFF66"/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pPr algn="ctr">
            <a:spcAft>
              <a:spcPts val="0"/>
            </a:spcAft>
            <a:defRPr/>
          </a:pPr>
          <a:r>
            <a:rPr lang="ru-RU" sz="1400" b="1">
              <a:solidFill>
                <a:schemeClr val="tx1"/>
              </a:solidFill>
            </a:rPr>
            <a:t>Прекращение с 1 января 2026 г.  </a:t>
          </a:r>
          <a:r>
            <a:rPr lang="ru-RU" sz="1400" b="1" u="sng">
              <a:solidFill>
                <a:schemeClr val="tx1"/>
              </a:solidFill>
            </a:rPr>
            <a:t>дифференцированного норматива отчислений от налога на прибыль организаций,                                                                                                   </a:t>
          </a:r>
          <a:r>
            <a:rPr lang="ru-RU" sz="1400" b="1">
              <a:solidFill>
                <a:schemeClr val="tx1"/>
              </a:solidFill>
            </a:rPr>
            <a:t>уплаченного налогоплательщиками, которые до 1 января 2023 г. являлись участниками  консолидированной группы налогоплательщиков (КГН)  </a:t>
          </a:r>
          <a:endParaRPr/>
        </a:p>
        <a:p>
          <a:pPr algn="ctr">
            <a:spcAft>
              <a:spcPts val="0"/>
            </a:spcAft>
            <a:defRPr/>
          </a:pPr>
          <a:r>
            <a:rPr lang="ru-RU" sz="1600" b="1">
              <a:solidFill>
                <a:srgbClr val="002060"/>
              </a:solidFill>
            </a:rPr>
            <a:t>(в 2025 году – 0,319  %,</a:t>
          </a:r>
          <a:r>
            <a:rPr lang="ru-RU" sz="1400" b="1">
              <a:solidFill>
                <a:srgbClr val="002060"/>
              </a:solidFill>
            </a:rPr>
            <a:t> </a:t>
          </a:r>
          <a:r>
            <a:rPr lang="ru-RU" sz="1600" b="1">
              <a:solidFill>
                <a:srgbClr val="002060"/>
              </a:solidFill>
            </a:rPr>
            <a:t>на 2026 – 2028 годы – 0,0  %)</a:t>
          </a:r>
          <a:endParaRPr/>
        </a:p>
      </dgm:t>
    </dgm:pt>
    <dgm:pt modelId="{986BD1AA-06BA-4D4C-8778-47123F3C9518}" type="sibTrans" cxnId="{F01E5955-30DE-4173-998E-FB394ECE69F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A6B2E5FB-47C3-4A42-BA9F-13E1AE2ED4E8}" type="parTrans" cxnId="{F01E5955-30DE-4173-998E-FB394ECE69F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55012682-0B3F-4AA0-8823-4AD9CA102856}">
      <dgm:prSet phldrT="[Текст]" custT="1"/>
      <dgm:spPr bwMode="auto">
        <a:solidFill>
          <a:schemeClr val="tx2">
            <a:lumMod val="20000"/>
            <a:lumOff val="8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pPr algn="ctr">
            <a:defRPr/>
          </a:pPr>
          <a:r>
            <a:rPr lang="ru-RU" sz="1400" b="1">
              <a:solidFill>
                <a:schemeClr val="tx1"/>
              </a:solidFill>
            </a:rPr>
            <a:t>Исключение с 1 января 2026 г. в соответствии с Федеральным законом от 29 сентября 2025 г. № 359-ФЗ «О признании утратившим силу подпункта 44 пункта 2 статьи 346.43 части второй НК РФ                                        из перечня патентных видов деятельности услуг уличных патрулей, охранников, сторожей и вахтеров и поэтапное снижение порога доходов  уровня годового дохода                                                с 60 млн руб. до 20 млн руб.  и к  2028 году до 10 млн руб. </a:t>
          </a:r>
          <a:endParaRPr lang="ru-RU" sz="1600" b="1">
            <a:solidFill>
              <a:schemeClr val="tx1"/>
            </a:solidFill>
          </a:endParaRPr>
        </a:p>
      </dgm:t>
    </dgm:pt>
    <dgm:pt modelId="{AB9589A6-AF29-475F-AD96-FBFE92600A9F}" type="parTrans" cxnId="{F84E90A3-95B6-4A9E-84EC-85164F73325B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6D0B1D0B-970E-45DF-903E-FEE98AAF94C6}" type="sibTrans" cxnId="{F84E90A3-95B6-4A9E-84EC-85164F73325B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0BD6D7FD-8A3E-49E7-BA4F-AB7905629158}">
      <dgm:prSet phldrT="[Текст]" custT="1"/>
      <dgm:spPr bwMode="auto">
        <a:solidFill>
          <a:schemeClr val="accent3">
            <a:lumMod val="20000"/>
            <a:lumOff val="8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pPr algn="ctr">
            <a:defRPr/>
          </a:pPr>
          <a:r>
            <a:rPr lang="ru-RU" sz="1400" b="1" u="sng">
              <a:solidFill>
                <a:schemeClr val="tx1"/>
              </a:solidFill>
            </a:rPr>
            <a:t>Отмена с 1 января 2026 г. норматива отчислений в местный бюджет от платы за негативное воздействие на окружающую среду </a:t>
          </a:r>
          <a:r>
            <a:rPr lang="ru-RU" sz="1400" b="1">
              <a:solidFill>
                <a:schemeClr val="tx1"/>
              </a:solidFill>
            </a:rPr>
            <a:t>в соответствии со статьями 57, 58, 62 Бюджетного кодекса Российской Федерации (в 2025 году в местный бюджет зачислялась плата за негативное воздействие на окружающую среду в размере 60 %). </a:t>
          </a:r>
          <a:endParaRPr/>
        </a:p>
      </dgm:t>
    </dgm:pt>
    <dgm:pt modelId="{C8AA7D5E-88BF-435B-9156-1676A5DD5CAF}" type="parTrans" cxnId="{DB47D244-E25B-43FA-8534-0FA8DEE145B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BA2D8104-94D6-4E6E-95C2-8C98CD6B65E6}" type="sibTrans" cxnId="{DB47D244-E25B-43FA-8534-0FA8DEE145B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4DF98103-00C6-402D-ABA9-FC9D56E81B47}" type="pres">
      <dgm:prSet presAssocID="{18E8C9F5-CAA4-44B3-8BF9-89F5DBE27463}" presName="Name0" presStyleCnt="0">
        <dgm:presLayoutVars>
          <dgm:chMax val="7"/>
          <dgm:chPref val="7"/>
          <dgm:dir val="norm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4A81FA53-7BF6-4542-BAE7-7886CB218A0F}" type="pres">
      <dgm:prSet presAssocID="{18E8C9F5-CAA4-44B3-8BF9-89F5DBE27463}" presName="Name1" presStyleCnt="0"/>
      <dgm:spPr bwMode="auto"/>
    </dgm:pt>
    <dgm:pt modelId="{9181F00C-620E-4BF8-80D5-1D0F49EBA999}" type="pres">
      <dgm:prSet presAssocID="{18E8C9F5-CAA4-44B3-8BF9-89F5DBE27463}" presName="cycle" presStyleCnt="0"/>
      <dgm:spPr bwMode="auto"/>
    </dgm:pt>
    <dgm:pt modelId="{5BB75171-1CAA-43E7-B0C4-4BBBBB7C6B4A}" type="pres">
      <dgm:prSet presAssocID="{18E8C9F5-CAA4-44B3-8BF9-89F5DBE27463}" presName="srcNode" presStyleLbl="node1" presStyleIdx="0" presStyleCnt="4"/>
      <dgm:spPr bwMode="auto"/>
    </dgm:pt>
    <dgm:pt modelId="{3011058E-B318-4B54-89FC-FED722CD79BA}" type="pres">
      <dgm:prSet presAssocID="{18E8C9F5-CAA4-44B3-8BF9-89F5DBE27463}" presName="conn" presStyleLbl="parChTrans1D2" presStyleIdx="0" presStyleCnt="1"/>
      <dgm:spPr bwMode="auto"/>
      <dgm:t>
        <a:bodyPr/>
        <a:lstStyle/>
        <a:p>
          <a:pPr>
            <a:defRPr/>
          </a:pPr>
          <a:endParaRPr lang="ru-RU"/>
        </a:p>
      </dgm:t>
    </dgm:pt>
    <dgm:pt modelId="{DD0D92C2-116D-4462-9FD3-F92B01B53179}" type="pres">
      <dgm:prSet presAssocID="{18E8C9F5-CAA4-44B3-8BF9-89F5DBE27463}" presName="extraNode" presStyleLbl="node1" presStyleIdx="0" presStyleCnt="4"/>
      <dgm:spPr bwMode="auto"/>
    </dgm:pt>
    <dgm:pt modelId="{0FD8D1E8-9FBD-4F79-B24C-691D21518FEC}" type="pres">
      <dgm:prSet presAssocID="{18E8C9F5-CAA4-44B3-8BF9-89F5DBE27463}" presName="dstNode" presStyleLbl="node1" presStyleIdx="0" presStyleCnt="4"/>
      <dgm:spPr bwMode="auto"/>
    </dgm:pt>
    <dgm:pt modelId="{369E8481-E879-46EE-B2F8-14C361727F8D}" type="pres">
      <dgm:prSet custLinFactNeighborX="426" custLinFactNeighborY="-22433" custScaleX="85310" custScaleY="94862" presAssocID="{BC665FA6-6656-4683-AE49-51AAF28E118D}" presName="text_1" presStyleLbl="node1" presStyleIdx="0" presStyleCnt="4">
        <dgm:presLayoutVars>
          <dgm:bulletEnabled val="1"/>
        </dgm:presLayoutVars>
      </dgm:prSet>
      <dgm:spPr bwMode="auto">
        <a:prstGeom prst="flowChartAlternateProcess">
          <a:avLst/>
        </a:prstGeom>
      </dgm:spPr>
      <dgm:t>
        <a:bodyPr/>
        <a:lstStyle/>
        <a:p>
          <a:pPr>
            <a:defRPr/>
          </a:pPr>
          <a:endParaRPr lang="ru-RU"/>
        </a:p>
      </dgm:t>
    </dgm:pt>
    <dgm:pt modelId="{EB8C7B54-9A4D-4FE3-900E-F63E4AEB6F89}" type="pres">
      <dgm:prSet presAssocID="{BC665FA6-6656-4683-AE49-51AAF28E118D}" presName="accent_1" presStyleCnt="0"/>
      <dgm:spPr bwMode="auto"/>
    </dgm:pt>
    <dgm:pt modelId="{D0A387B2-F88C-469D-AC6C-CF6187F00039}" type="pres">
      <dgm:prSet custLinFactNeighborX="6197" custLinFactNeighborY="-18870" custScaleX="206737" custScaleY="85926" presAssocID="{BC665FA6-6656-4683-AE49-51AAF28E118D}" presName="accentRepeatNode" presStyleLbl="solidFgAcc1" presStyleIdx="0" presStyleCnt="4"/>
      <dgm:spPr bwMode="auto">
        <a:solidFill>
          <a:srgbClr val="92D050"/>
        </a:solidFill>
        <a:ln>
          <a:solidFill>
            <a:schemeClr val="tx1"/>
          </a:solidFill>
        </a:ln>
      </dgm:spPr>
      <dgm:t>
        <a:bodyPr/>
        <a:lstStyle/>
        <a:p>
          <a:pPr>
            <a:defRPr/>
          </a:pPr>
          <a:endParaRPr lang="ru-RU"/>
        </a:p>
      </dgm:t>
    </dgm:pt>
    <dgm:pt modelId="{6689BE1D-6841-44F6-9255-86017B403359}" type="pres">
      <dgm:prSet custLinFactNeighborX="-1702" custLinFactNeighborY="-27806" custScaleX="88592" custScaleY="173757" presAssocID="{EB1201E4-3010-491C-AD6D-D7D0A9156345}" presName="text_2" presStyleLbl="node1" presStyleIdx="1" presStyleCnt="4">
        <dgm:presLayoutVars>
          <dgm:bulletEnabled val="1"/>
        </dgm:presLayoutVars>
      </dgm:prSet>
      <dgm:spPr bwMode="auto">
        <a:prstGeom prst="flowChartAlternateProcess">
          <a:avLst/>
        </a:prstGeom>
      </dgm:spPr>
      <dgm:t>
        <a:bodyPr/>
        <a:lstStyle/>
        <a:p>
          <a:pPr>
            <a:defRPr/>
          </a:pPr>
          <a:endParaRPr lang="ru-RU"/>
        </a:p>
      </dgm:t>
    </dgm:pt>
    <dgm:pt modelId="{3840E40E-731E-41B1-946C-9FE057B7ECD7}" type="pres">
      <dgm:prSet presAssocID="{EB1201E4-3010-491C-AD6D-D7D0A9156345}" presName="accent_2" presStyleCnt="0"/>
      <dgm:spPr bwMode="auto"/>
    </dgm:pt>
    <dgm:pt modelId="{A75342D2-FCED-4E2D-8CE4-3898CDB924CF}" type="pres">
      <dgm:prSet custLinFactNeighborX="-29825" custLinFactNeighborY="-22245" custScaleX="226879" custScaleY="123635" presAssocID="{EB1201E4-3010-491C-AD6D-D7D0A9156345}" presName="accentRepeatNode" presStyleLbl="solidFgAcc1" presStyleIdx="1" presStyleCnt="4"/>
      <dgm:spPr bwMode="auto">
        <a:solidFill>
          <a:srgbClr val="FFFF00"/>
        </a:solidFill>
        <a:ln>
          <a:solidFill>
            <a:schemeClr val="tx1"/>
          </a:solidFill>
        </a:ln>
      </dgm:spPr>
      <dgm:t>
        <a:bodyPr/>
        <a:lstStyle/>
        <a:p>
          <a:pPr>
            <a:defRPr/>
          </a:pPr>
          <a:endParaRPr lang="ru-RU"/>
        </a:p>
      </dgm:t>
    </dgm:pt>
    <dgm:pt modelId="{D97071C0-BEB4-4A19-8807-844FB99DF09F}" type="pres">
      <dgm:prSet custLinFactNeighborX="-4160" custLinFactNeighborY="-23544" custScaleX="93508" custScaleY="159721" presAssocID="{55012682-0B3F-4AA0-8823-4AD9CA102856}" presName="text_3" presStyleLbl="node1" presStyleIdx="2" presStyleCnt="4">
        <dgm:presLayoutVars>
          <dgm:bulletEnabled val="1"/>
        </dgm:presLayoutVars>
      </dgm:prSet>
      <dgm:spPr bwMode="auto">
        <a:prstGeom prst="flowChartAlternateProcess">
          <a:avLst/>
        </a:prstGeom>
      </dgm:spPr>
      <dgm:t>
        <a:bodyPr/>
        <a:lstStyle/>
        <a:p>
          <a:pPr>
            <a:defRPr/>
          </a:pPr>
          <a:endParaRPr lang="ru-RU"/>
        </a:p>
      </dgm:t>
    </dgm:pt>
    <dgm:pt modelId="{FF72FEC8-26A3-4904-9762-12DDC89822B1}" type="pres">
      <dgm:prSet presAssocID="{55012682-0B3F-4AA0-8823-4AD9CA102856}" presName="accent_3" presStyleCnt="0"/>
      <dgm:spPr bwMode="auto"/>
    </dgm:pt>
    <dgm:pt modelId="{9A342B79-8BE7-448B-98FA-2E9C936942DA}" type="pres">
      <dgm:prSet custLinFactNeighborX="-45309" custLinFactNeighborY="-20939" custScaleX="222060" custScaleY="106997" presAssocID="{55012682-0B3F-4AA0-8823-4AD9CA102856}" presName="accentRepeatNode" presStyleLbl="solidFgAcc1" presStyleIdx="2" presStyleCnt="4"/>
      <dgm:spPr bwMode="auto">
        <a:solidFill>
          <a:schemeClr val="tx2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>
            <a:defRPr/>
          </a:pPr>
          <a:endParaRPr lang="ru-RU"/>
        </a:p>
      </dgm:t>
    </dgm:pt>
    <dgm:pt modelId="{B65B2063-BB27-4465-9713-AC951528B112}" type="pres">
      <dgm:prSet custLinFactNeighborX="-848" custLinFactNeighborY="-11073" custScaleX="88704" custScaleY="155803" presAssocID="{0BD6D7FD-8A3E-49E7-BA4F-AB7905629158}" presName="text_4" presStyleLbl="node1" presStyleIdx="3" presStyleCnt="4">
        <dgm:presLayoutVars>
          <dgm:bulletEnabled val="1"/>
        </dgm:presLayoutVars>
      </dgm:prSet>
      <dgm:spPr bwMode="auto">
        <a:prstGeom prst="flowChartAlternateProcess">
          <a:avLst/>
        </a:prstGeom>
      </dgm:spPr>
      <dgm:t>
        <a:bodyPr/>
        <a:lstStyle/>
        <a:p>
          <a:pPr>
            <a:defRPr/>
          </a:pPr>
          <a:endParaRPr lang="ru-RU"/>
        </a:p>
      </dgm:t>
    </dgm:pt>
    <dgm:pt modelId="{9DA02EEC-E142-4267-A107-04A2BBEE81B1}" type="pres">
      <dgm:prSet presAssocID="{0BD6D7FD-8A3E-49E7-BA4F-AB7905629158}" presName="accent_4" presStyleCnt="0"/>
      <dgm:spPr bwMode="auto"/>
    </dgm:pt>
    <dgm:pt modelId="{088CA131-1171-4279-96B6-26BE7BFF5CE3}" type="pres">
      <dgm:prSet custLinFactNeighborX="275" custLinFactNeighborY="-13823" custScaleX="221495" custScaleY="106615" presAssocID="{0BD6D7FD-8A3E-49E7-BA4F-AB7905629158}" presName="accentRepeatNode" presStyleLbl="solidFgAcc1" presStyleIdx="3" presStyleCnt="4"/>
      <dgm:spPr bwMode="auto"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>
            <a:defRPr/>
          </a:pPr>
          <a:endParaRPr lang="ru-RU"/>
        </a:p>
      </dgm:t>
    </dgm:pt>
  </dgm:ptLst>
  <dgm:cxnLst>
    <dgm:cxn modelId="{E187FF61-C616-4009-88ED-D17FFE75CA08}" srcId="{18E8C9F5-CAA4-44B3-8BF9-89F5DBE27463}" destId="{BC665FA6-6656-4683-AE49-51AAF28E118D}" srcOrd="0" destOrd="0" parTransId="{D455F70E-C9DC-4022-A67B-25EB7C854A96}" sibTransId="{1757D037-547A-4F09-B9BC-1ACFD775B218}"/>
    <dgm:cxn modelId="{F5BBB7E6-8BE9-4135-9B06-9BC4CFABB96F}" type="presOf" srcId="{0BD6D7FD-8A3E-49E7-BA4F-AB7905629158}" destId="{B65B2063-BB27-4465-9713-AC951528B112}" srcOrd="0" destOrd="0" presId="urn:microsoft.com/office/officeart/2008/layout/VerticalCurvedList"/>
    <dgm:cxn modelId="{F01E5955-30DE-4173-998E-FB394ECE69FA}" srcId="{18E8C9F5-CAA4-44B3-8BF9-89F5DBE27463}" destId="{EB1201E4-3010-491C-AD6D-D7D0A9156345}" srcOrd="1" destOrd="0" parTransId="{A6B2E5FB-47C3-4A42-BA9F-13E1AE2ED4E8}" sibTransId="{986BD1AA-06BA-4D4C-8778-47123F3C9518}"/>
    <dgm:cxn modelId="{2384657E-F960-468E-8DF2-41A2B1E68837}" type="presOf" srcId="{55012682-0B3F-4AA0-8823-4AD9CA102856}" destId="{D97071C0-BEB4-4A19-8807-844FB99DF09F}" srcOrd="0" destOrd="0" presId="urn:microsoft.com/office/officeart/2008/layout/VerticalCurvedList"/>
    <dgm:cxn modelId="{882414BE-CC56-4645-967E-FC8057916531}" type="presOf" srcId="{BC665FA6-6656-4683-AE49-51AAF28E118D}" destId="{369E8481-E879-46EE-B2F8-14C361727F8D}" srcOrd="0" destOrd="0" presId="urn:microsoft.com/office/officeart/2008/layout/VerticalCurvedList"/>
    <dgm:cxn modelId="{36F6F8F1-3FA1-4A7A-A6EC-589158612012}" type="presOf" srcId="{18E8C9F5-CAA4-44B3-8BF9-89F5DBE27463}" destId="{4DF98103-00C6-402D-ABA9-FC9D56E81B47}" srcOrd="0" destOrd="0" presId="urn:microsoft.com/office/officeart/2008/layout/VerticalCurvedList"/>
    <dgm:cxn modelId="{F84E90A3-95B6-4A9E-84EC-85164F73325B}" srcId="{18E8C9F5-CAA4-44B3-8BF9-89F5DBE27463}" destId="{55012682-0B3F-4AA0-8823-4AD9CA102856}" srcOrd="2" destOrd="0" parTransId="{AB9589A6-AF29-475F-AD96-FBFE92600A9F}" sibTransId="{6D0B1D0B-970E-45DF-903E-FEE98AAF94C6}"/>
    <dgm:cxn modelId="{9888457B-2580-4CDC-ACDC-84CFD7FC7ECC}" type="presOf" srcId="{EB1201E4-3010-491C-AD6D-D7D0A9156345}" destId="{6689BE1D-6841-44F6-9255-86017B403359}" srcOrd="0" destOrd="0" presId="urn:microsoft.com/office/officeart/2008/layout/VerticalCurvedList"/>
    <dgm:cxn modelId="{DB47D244-E25B-43FA-8534-0FA8DEE145BD}" srcId="{18E8C9F5-CAA4-44B3-8BF9-89F5DBE27463}" destId="{0BD6D7FD-8A3E-49E7-BA4F-AB7905629158}" srcOrd="3" destOrd="0" parTransId="{C8AA7D5E-88BF-435B-9156-1676A5DD5CAF}" sibTransId="{BA2D8104-94D6-4E6E-95C2-8C98CD6B65E6}"/>
    <dgm:cxn modelId="{59E3431D-6276-46A2-B0CF-341B08761885}" type="presOf" srcId="{1757D037-547A-4F09-B9BC-1ACFD775B218}" destId="{3011058E-B318-4B54-89FC-FED722CD79BA}" srcOrd="0" destOrd="0" presId="urn:microsoft.com/office/officeart/2008/layout/VerticalCurvedList"/>
    <dgm:cxn modelId="{5B96EC88-B50F-4DFC-B2D9-7AFB53F13CD7}" type="presParOf" srcId="{4DF98103-00C6-402D-ABA9-FC9D56E81B47}" destId="{4A81FA53-7BF6-4542-BAE7-7886CB218A0F}" srcOrd="0" destOrd="0" presId="urn:microsoft.com/office/officeart/2008/layout/VerticalCurvedList"/>
    <dgm:cxn modelId="{D98EC29B-0ECA-4CBE-9CE3-18A75B43826D}" type="presParOf" srcId="{4A81FA53-7BF6-4542-BAE7-7886CB218A0F}" destId="{9181F00C-620E-4BF8-80D5-1D0F49EBA999}" srcOrd="0" destOrd="0" presId="urn:microsoft.com/office/officeart/2008/layout/VerticalCurvedList"/>
    <dgm:cxn modelId="{539EDE1D-A6D7-42D8-8D34-17D5D71BB754}" type="presParOf" srcId="{9181F00C-620E-4BF8-80D5-1D0F49EBA999}" destId="{5BB75171-1CAA-43E7-B0C4-4BBBBB7C6B4A}" srcOrd="0" destOrd="0" presId="urn:microsoft.com/office/officeart/2008/layout/VerticalCurvedList"/>
    <dgm:cxn modelId="{2981D398-B851-4300-A809-DF5F801D2443}" type="presParOf" srcId="{9181F00C-620E-4BF8-80D5-1D0F49EBA999}" destId="{3011058E-B318-4B54-89FC-FED722CD79BA}" srcOrd="1" destOrd="0" presId="urn:microsoft.com/office/officeart/2008/layout/VerticalCurvedList"/>
    <dgm:cxn modelId="{9F76A20A-040B-4FE1-8297-CC04236A9BB5}" type="presParOf" srcId="{9181F00C-620E-4BF8-80D5-1D0F49EBA999}" destId="{DD0D92C2-116D-4462-9FD3-F92B01B53179}" srcOrd="2" destOrd="0" presId="urn:microsoft.com/office/officeart/2008/layout/VerticalCurvedList"/>
    <dgm:cxn modelId="{A2B90759-813E-487C-B149-78C6C2429000}" type="presParOf" srcId="{9181F00C-620E-4BF8-80D5-1D0F49EBA999}" destId="{0FD8D1E8-9FBD-4F79-B24C-691D21518FEC}" srcOrd="3" destOrd="0" presId="urn:microsoft.com/office/officeart/2008/layout/VerticalCurvedList"/>
    <dgm:cxn modelId="{2C26CB68-DF06-4250-A981-693A7B3CCBC8}" type="presParOf" srcId="{4A81FA53-7BF6-4542-BAE7-7886CB218A0F}" destId="{369E8481-E879-46EE-B2F8-14C361727F8D}" srcOrd="1" destOrd="0" presId="urn:microsoft.com/office/officeart/2008/layout/VerticalCurvedList"/>
    <dgm:cxn modelId="{C4D27E06-676A-447E-B0C2-FC01AADA4DA0}" type="presParOf" srcId="{4A81FA53-7BF6-4542-BAE7-7886CB218A0F}" destId="{EB8C7B54-9A4D-4FE3-900E-F63E4AEB6F89}" srcOrd="2" destOrd="0" presId="urn:microsoft.com/office/officeart/2008/layout/VerticalCurvedList"/>
    <dgm:cxn modelId="{C8A9B35D-F32C-410A-BA05-1F9FDAF7B04F}" type="presParOf" srcId="{EB8C7B54-9A4D-4FE3-900E-F63E4AEB6F89}" destId="{D0A387B2-F88C-469D-AC6C-CF6187F00039}" srcOrd="0" destOrd="0" presId="urn:microsoft.com/office/officeart/2008/layout/VerticalCurvedList"/>
    <dgm:cxn modelId="{DE78F64E-9BD8-400A-87D9-A5C56668FEDA}" type="presParOf" srcId="{4A81FA53-7BF6-4542-BAE7-7886CB218A0F}" destId="{6689BE1D-6841-44F6-9255-86017B403359}" srcOrd="3" destOrd="0" presId="urn:microsoft.com/office/officeart/2008/layout/VerticalCurvedList"/>
    <dgm:cxn modelId="{A3C607FF-2F2C-4811-9459-A40C2DA46F25}" type="presParOf" srcId="{4A81FA53-7BF6-4542-BAE7-7886CB218A0F}" destId="{3840E40E-731E-41B1-946C-9FE057B7ECD7}" srcOrd="4" destOrd="0" presId="urn:microsoft.com/office/officeart/2008/layout/VerticalCurvedList"/>
    <dgm:cxn modelId="{90509E2D-7023-4295-80F6-039BB6F2AEF4}" type="presParOf" srcId="{3840E40E-731E-41B1-946C-9FE057B7ECD7}" destId="{A75342D2-FCED-4E2D-8CE4-3898CDB924CF}" srcOrd="0" destOrd="0" presId="urn:microsoft.com/office/officeart/2008/layout/VerticalCurvedList"/>
    <dgm:cxn modelId="{6D5F2AE7-436D-4BEB-A98C-A4516B938241}" type="presParOf" srcId="{4A81FA53-7BF6-4542-BAE7-7886CB218A0F}" destId="{D97071C0-BEB4-4A19-8807-844FB99DF09F}" srcOrd="5" destOrd="0" presId="urn:microsoft.com/office/officeart/2008/layout/VerticalCurvedList"/>
    <dgm:cxn modelId="{87282E58-A6C7-4D13-AAE6-73AF9236544E}" type="presParOf" srcId="{4A81FA53-7BF6-4542-BAE7-7886CB218A0F}" destId="{FF72FEC8-26A3-4904-9762-12DDC89822B1}" srcOrd="6" destOrd="0" presId="urn:microsoft.com/office/officeart/2008/layout/VerticalCurvedList"/>
    <dgm:cxn modelId="{04D1ABEC-46FC-4682-BBB4-256EDD015E6B}" type="presParOf" srcId="{FF72FEC8-26A3-4904-9762-12DDC89822B1}" destId="{9A342B79-8BE7-448B-98FA-2E9C936942DA}" srcOrd="0" destOrd="0" presId="urn:microsoft.com/office/officeart/2008/layout/VerticalCurvedList"/>
    <dgm:cxn modelId="{B1CA40F4-676C-4BE4-9EB5-09435410D367}" type="presParOf" srcId="{4A81FA53-7BF6-4542-BAE7-7886CB218A0F}" destId="{B65B2063-BB27-4465-9713-AC951528B112}" srcOrd="7" destOrd="0" presId="urn:microsoft.com/office/officeart/2008/layout/VerticalCurvedList"/>
    <dgm:cxn modelId="{5523BB7F-28FD-4888-BEA5-C29B5351C0D9}" type="presParOf" srcId="{4A81FA53-7BF6-4542-BAE7-7886CB218A0F}" destId="{9DA02EEC-E142-4267-A107-04A2BBEE81B1}" srcOrd="8" destOrd="0" presId="urn:microsoft.com/office/officeart/2008/layout/VerticalCurvedList"/>
    <dgm:cxn modelId="{91F67A5A-D37A-4C52-8777-B5E2D910FDCA}" type="presParOf" srcId="{9DA02EEC-E142-4267-A107-04A2BBEE81B1}" destId="{088CA131-1171-4279-96B6-26BE7BFF5CE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rawing1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622705945" name=""/>
      <dsp:cNvGrpSpPr/>
    </dsp:nvGrpSpPr>
    <dsp:grpSpPr bwMode="auto">
      <a:xfrm>
        <a:off x="0" y="0"/>
        <a:ext cx="9036496" cy="5760640"/>
        <a:chOff x="0" y="0"/>
        <a:chExt cx="9036496" cy="5760640"/>
      </a:xfrm>
    </dsp:grpSpPr>
  </dsp:spTree>
</dsp:drawing>
</file>

<file path=ppt/diagrams/drawing2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777998242" name=""/>
      <dsp:cNvGrpSpPr/>
    </dsp:nvGrpSpPr>
    <dsp:grpSpPr bwMode="auto">
      <a:xfrm>
        <a:off x="0" y="0"/>
        <a:ext cx="8928992" cy="6086104"/>
        <a:chOff x="0" y="0"/>
        <a:chExt cx="8928992" cy="6086104"/>
      </a:xfrm>
    </dsp:grpSpPr>
    <dsp:sp modelId="{3011058E-B318-4B54-89FC-FED722CD79BA}">
      <dsp:nvSpPr>
        <dsp:cNvPr id="0" name=""/>
        <dsp:cNvSpPr/>
      </dsp:nvSpPr>
      <dsp:spPr bwMode="auto">
        <a:xfrm>
          <a:off x="-6409091" y="-1052209"/>
          <a:ext cx="8190523" cy="8190523"/>
        </a:xfrm>
        <a:prstGeom prst="blockArc">
          <a:avLst>
            <a:gd name="adj1" fmla="val 18900000"/>
            <a:gd name="adj2" fmla="val 2700000"/>
            <a:gd name="adj3" fmla="val 264"/>
          </a:avLst>
        </a:pr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369E8481-E879-46EE-B2F8-14C361727F8D}">
      <dsp:nvSpPr>
        <dsp:cNvPr id="0" name=""/>
        <dsp:cNvSpPr/>
      </dsp:nvSpPr>
      <dsp:spPr bwMode="auto">
        <a:xfrm>
          <a:off x="1791512" y="281915"/>
          <a:ext cx="6958970" cy="888179"/>
        </a:xfrm>
        <a:prstGeom prst="flowChartAlternateProcess">
          <a:avLst/>
        </a:prstGeom>
        <a:solidFill>
          <a:schemeClr val="accent5">
            <a:lumMod val="20000"/>
            <a:lumOff val="80000"/>
          </a:schemeClr>
        </a:solidFill>
        <a:ln>
          <a:solidFill>
            <a:srgbClr val="00D2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="horz" wrap="square" lIns="743177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400" b="1">
              <a:solidFill>
                <a:schemeClr val="tx1"/>
              </a:solidFill>
            </a:rPr>
            <a:t>Дополнительный норматив отчислений </a:t>
          </a:r>
          <a:r>
            <a:rPr lang="ru-RU" sz="1600" b="1" u="sng">
              <a:solidFill>
                <a:schemeClr val="tx1"/>
              </a:solidFill>
            </a:rPr>
            <a:t>от налога на доходы физических лиц </a:t>
          </a:r>
          <a:r>
            <a:rPr lang="ru-RU" sz="1400" b="0">
              <a:solidFill>
                <a:schemeClr val="tx1"/>
              </a:solidFill>
            </a:rPr>
            <a:t>в бюджет МО Туапсинский                         муниципальный округ Краснодарского края                                                                                               </a:t>
          </a:r>
          <a:r>
            <a:rPr lang="ru-RU" sz="1400" b="0">
              <a:solidFill>
                <a:srgbClr val="002060"/>
              </a:solidFill>
            </a:rPr>
            <a:t>(</a:t>
          </a:r>
          <a:r>
            <a:rPr lang="ru-RU" sz="1600" b="1">
              <a:solidFill>
                <a:srgbClr val="002060"/>
              </a:solidFill>
            </a:rPr>
            <a:t>в 2026 году – 1,99 %, </a:t>
          </a:r>
          <a:r>
            <a:rPr lang="ru-RU" sz="1400" b="1">
              <a:solidFill>
                <a:srgbClr val="002060"/>
              </a:solidFill>
            </a:rPr>
            <a:t>на 2027 год – 1,42  %,  на 2028 год – 0,23  %)</a:t>
          </a:r>
          <a:endParaRPr/>
        </a:p>
      </dsp:txBody>
      <dsp:txXfrm>
        <a:off x="1834868" y="325271"/>
        <a:ext cx="6872258" cy="801467"/>
      </dsp:txXfrm>
    </dsp:sp>
    <dsp:sp modelId="{D0A387B2-F88C-469D-AC6C-CF6187F00039}">
      <dsp:nvSpPr>
        <dsp:cNvPr id="0" name=""/>
        <dsp:cNvSpPr/>
      </dsp:nvSpPr>
      <dsp:spPr bwMode="auto">
        <a:xfrm>
          <a:off x="20356" y="212375"/>
          <a:ext cx="2419562" cy="1005641"/>
        </a:xfrm>
        <a:prstGeom prst="ellipse">
          <a:avLst/>
        </a:prstGeom>
        <a:solidFill>
          <a:srgbClr val="92D050"/>
        </a:solidFill>
        <a:ln>
          <a:solidFill>
            <a:schemeClr val="tx1"/>
          </a:solidFill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6689BE1D-6841-44F6-9255-86017B403359}">
      <dsp:nvSpPr>
        <dsp:cNvPr id="0" name=""/>
        <dsp:cNvSpPr/>
      </dsp:nvSpPr>
      <dsp:spPr bwMode="auto">
        <a:xfrm>
          <a:off x="1999376" y="1266940"/>
          <a:ext cx="6751135" cy="1626862"/>
        </a:xfrm>
        <a:prstGeom prst="flowChartAlternateProcess">
          <a:avLst/>
        </a:prstGeom>
        <a:solidFill>
          <a:srgbClr val="FFFF66"/>
        </a:solidFill>
        <a:ln>
          <a:solidFill>
            <a:schemeClr val="accent2">
              <a:lumMod val="5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="horz" wrap="square" lIns="743177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400" b="1">
              <a:solidFill>
                <a:schemeClr val="tx1"/>
              </a:solidFill>
            </a:rPr>
            <a:t>Прекращение с 1 января 2026 г.  </a:t>
          </a:r>
          <a:r>
            <a:rPr lang="ru-RU" sz="1400" b="1" u="sng">
              <a:solidFill>
                <a:schemeClr val="tx1"/>
              </a:solidFill>
            </a:rPr>
            <a:t>дифференцированного норматива отчислений от налога на прибыль организаций,                                                                                                   </a:t>
          </a:r>
          <a:r>
            <a:rPr lang="ru-RU" sz="1400" b="1">
              <a:solidFill>
                <a:schemeClr val="tx1"/>
              </a:solidFill>
            </a:rPr>
            <a:t>уплаченного налогоплательщиками, которые до 1 января 2023 г. являлись участниками  консолидированной группы налогоплательщиков (КГН)  </a:t>
          </a:r>
          <a:endParaRPr/>
        </a:p>
        <a:p>
          <a:pPr lvl="0" algn="ctr" defTabSz="6223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600" b="1">
              <a:solidFill>
                <a:srgbClr val="002060"/>
              </a:solidFill>
            </a:rPr>
            <a:t>(в 2025 году – 0,319  %,</a:t>
          </a:r>
          <a:r>
            <a:rPr lang="ru-RU" sz="1400" b="1">
              <a:solidFill>
                <a:srgbClr val="002060"/>
              </a:solidFill>
            </a:rPr>
            <a:t> </a:t>
          </a:r>
          <a:r>
            <a:rPr lang="ru-RU" sz="1600" b="1">
              <a:solidFill>
                <a:srgbClr val="002060"/>
              </a:solidFill>
            </a:rPr>
            <a:t>на 2026 – 2028 годы – 0,0  %)</a:t>
          </a:r>
          <a:endParaRPr/>
        </a:p>
      </dsp:txBody>
      <dsp:txXfrm>
        <a:off x="2078791" y="1346355"/>
        <a:ext cx="6592305" cy="1468032"/>
      </dsp:txXfrm>
    </dsp:sp>
    <dsp:sp modelId="{A75342D2-FCED-4E2D-8CE4-3898CDB924CF}">
      <dsp:nvSpPr>
        <dsp:cNvPr id="0" name=""/>
        <dsp:cNvSpPr/>
      </dsp:nvSpPr>
      <dsp:spPr bwMode="auto">
        <a:xfrm>
          <a:off x="17697" y="1356883"/>
          <a:ext cx="2655295" cy="1446971"/>
        </a:xfrm>
        <a:prstGeom prst="ellipse">
          <a:avLst/>
        </a:prstGeom>
        <a:solidFill>
          <a:srgbClr val="FFFF00"/>
        </a:solidFill>
        <a:ln>
          <a:solidFill>
            <a:schemeClr val="tx1"/>
          </a:solidFill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D97071C0-BEB4-4A19-8807-844FB99DF09F}">
      <dsp:nvSpPr>
        <dsp:cNvPr id="0" name=""/>
        <dsp:cNvSpPr/>
      </dsp:nvSpPr>
      <dsp:spPr bwMode="auto">
        <a:xfrm>
          <a:off x="1624753" y="2777226"/>
          <a:ext cx="7125758" cy="1495445"/>
        </a:xfrm>
        <a:prstGeom prst="flowChartAlternateProcess">
          <a:avLst/>
        </a:prstGeom>
        <a:solidFill>
          <a:schemeClr val="tx2">
            <a:lumMod val="20000"/>
            <a:lumOff val="8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="horz" wrap="square" lIns="743177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400" b="1">
              <a:solidFill>
                <a:schemeClr val="tx1"/>
              </a:solidFill>
            </a:rPr>
            <a:t>Исключение с 1 января 2026 г. в соответствии с Федеральным законом от 29 сентября 2025 г. № 359-ФЗ «О признании утратившим силу подпункта 44 пункта 2 статьи 346.43 части второй НК РФ                                        из перечня патентных видов деятельности услуг уличных патрулей, охранников, сторожей и вахтеров и поэтапное снижение порога доходов  уровня годового дохода                                                с 60 млн руб. до 20 млн руб.  и к  2028 году до 10 млн руб. </a:t>
          </a:r>
          <a:endParaRPr lang="ru-RU" sz="1600" b="1">
            <a:solidFill>
              <a:schemeClr val="tx1"/>
            </a:solidFill>
          </a:endParaRPr>
        </a:p>
      </dsp:txBody>
      <dsp:txXfrm>
        <a:off x="1697753" y="2850226"/>
        <a:ext cx="6979758" cy="1349445"/>
      </dsp:txXfrm>
    </dsp:sp>
    <dsp:sp modelId="{9A342B79-8BE7-448B-98FA-2E9C936942DA}">
      <dsp:nvSpPr>
        <dsp:cNvPr id="0" name=""/>
        <dsp:cNvSpPr/>
      </dsp:nvSpPr>
      <dsp:spPr bwMode="auto">
        <a:xfrm>
          <a:off x="0" y="2874203"/>
          <a:ext cx="2598896" cy="1252247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>
          <a:solidFill>
            <a:schemeClr val="accent1"/>
          </a:solidFill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B65B2063-BB27-4465-9713-AC951528B112}">
      <dsp:nvSpPr>
        <dsp:cNvPr id="0" name=""/>
        <dsp:cNvSpPr/>
      </dsp:nvSpPr>
      <dsp:spPr bwMode="auto">
        <a:xfrm>
          <a:off x="1549159" y="4317005"/>
          <a:ext cx="7235828" cy="1458762"/>
        </a:xfrm>
        <a:prstGeom prst="flowChartAlternateProcess">
          <a:avLst/>
        </a:prstGeom>
        <a:solidFill>
          <a:schemeClr val="accent3">
            <a:lumMod val="20000"/>
            <a:lumOff val="8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2">
          <a:srgbClr val="000000"/>
        </a:effectRef>
        <a:fontRef idx="minor">
          <a:schemeClr val="lt1"/>
        </a:fontRef>
      </dsp:style>
      <dsp:txBody>
        <a:bodyPr spcFirstLastPara="0" vert="horz" wrap="square" lIns="743177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400" b="1" u="sng">
              <a:solidFill>
                <a:schemeClr val="tx1"/>
              </a:solidFill>
            </a:rPr>
            <a:t>Отмена с 1 января 2026 г. норматива отчислений в местный бюджет от платы за негативное воздействие на окружающую среду </a:t>
          </a:r>
          <a:r>
            <a:rPr lang="ru-RU" sz="1400" b="1">
              <a:solidFill>
                <a:schemeClr val="tx1"/>
              </a:solidFill>
            </a:rPr>
            <a:t>в соответствии со статьями 57, 58, 62 Бюджетного кодекса Российской Федерации (в 2025 году в местный бюджет зачислялась плата за негативное воздействие на окружающую среду в размере 60 %). </a:t>
          </a:r>
          <a:endParaRPr/>
        </a:p>
      </dsp:txBody>
      <dsp:txXfrm>
        <a:off x="1620368" y="4388214"/>
        <a:ext cx="7093410" cy="1316343"/>
      </dsp:txXfrm>
    </dsp:sp>
    <dsp:sp modelId="{088CA131-1171-4279-96B6-26BE7BFF5CE3}">
      <dsp:nvSpPr>
        <dsp:cNvPr id="0" name=""/>
        <dsp:cNvSpPr/>
      </dsp:nvSpPr>
      <dsp:spPr bwMode="auto">
        <a:xfrm>
          <a:off x="-135313" y="4364394"/>
          <a:ext cx="2592284" cy="1247776"/>
        </a:xfrm>
        <a:prstGeom prst="ellipse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 val="norm"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0000"/>
      <dgm:constr type="h" for="des" forName="LevelTwoTextNode" refType="w" refFor="des" refForName="LevelOneTextNode"/>
      <dgm:constr type="w" for="des" forName="LevelTwoTextNode" refType="h" refFor="des" refForName="LevelTwoTextNode" fact="3.280000"/>
      <dgm:constr type="sibSp" refType="h" refFor="des" refForName="LevelTwoTextNode" op="equ" fact="0.250000"/>
      <dgm:constr type="sibSp" for="des" forName="level2hierChild" refType="h" refFor="des" refForName="LevelTwoTextNode" op="equ" fact="0.250000"/>
      <dgm:constr type="sibSp" for="des" forName="level3hierChild" refType="h" refFor="des" refForName="LevelTwoTextNode" op="equ" fact="0.250000"/>
      <dgm:constr type="sp" for="des" forName="root1" refType="w" refFor="des" refForName="LevelTwoTextNode" fact="0.200000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0000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rot="270.000000" type="rect" r:blip="">
                  <dgm:adjLst/>
                </dgm:shape>
              </dgm:if>
              <dgm:else name="Name11">
                <dgm:shape rot="90.000000" type="rect" r:blip="">
                  <dgm:adjLst/>
                </dgm:shape>
              </dgm:else>
            </dgm:choose>
            <dgm:presOf axis="self"/>
            <dgm:constrLst>
              <dgm:constr type="tMarg" refType="primFontSz" fact="0.050000"/>
              <dgm:constr type="bMarg" refType="primFontSz" fact="0.050000"/>
              <dgm:constr type="lMarg" refType="primFontSz" fact="0.050000"/>
              <dgm:constr type="rMarg" refType="primFontSz" fact="0.050000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0000"/>
                      <dgm:constr type="h" refType="userA" fact="0.050000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0000000000000004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type="rect" r:blip="">
                      <dgm:adjLst/>
                    </dgm:shape>
                    <dgm:presOf axis="self"/>
                    <dgm:constrLst>
                      <dgm:constr type="tMarg" refType="primFontSz" fact="0.050000"/>
                      <dgm:constr type="bMarg" refType="primFontSz" fact="0.050000"/>
                      <dgm:constr type="lMarg" refType="primFontSz" fact="0.050000"/>
                      <dgm:constr type="rMarg" refType="primFontSz" fact="0.050000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 val="norm"/>
    </dgm:varLst>
    <dgm:alg type="composite"/>
    <dgm:shape r:blip="">
      <dgm:adjLst/>
    </dgm:shape>
    <dgm:constrLst>
      <dgm:constr type="w" for="ch" refType="h" refFor="ch" op="gte" fact="0.800000"/>
    </dgm:constrLst>
    <dgm:layoutNode name="Name1">
      <dgm:alg type="composite"/>
      <dgm:shape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0000"/>
                <dgm:constr type="l" for="ch" forName="cycle"/>
                <dgm:constr type="ctrY" for="ch" forName="cycle" refType="h" fact="0.500000"/>
                <dgm:constr type="diam" for="ch" forName="cycle" refType="h" fact="1.344000"/>
                <dgm:constr type="h" for="ch" forName="accent_1" refType="h" fact="0.625000"/>
                <dgm:constr type="w" for="ch" forName="accent_1" refType="h" refFor="ch" refForName="accent_1" op="equ"/>
                <dgm:constr type="ctrY" for="ch" forName="accent_1" refType="h" fact="0.500000"/>
                <dgm:constr type="ctrX" for="ch" forName="accent_1" refType="h" fact="0.225300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lMarg" for="ch" forName="text_1" refType="w" refFor="ch" refForName="accent_1" fact="1.800000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0000"/>
                <dgm:constr type="l" for="ch" forName="cycle"/>
                <dgm:constr type="ctrY" for="ch" forName="cycle" refType="h" fact="0.500000"/>
                <dgm:constr type="diam" for="ch" forName="cycle" refType="h" fact="1.344000"/>
                <dgm:constr type="h" for="ch" forName="accent_1" refType="h" fact="0.357100"/>
                <dgm:constr type="w" for="ch" forName="accent_1" refType="h" refFor="ch" refForName="accent_1" op="equ"/>
                <dgm:constr type="ctrY" for="ch" forName="accent_1" refType="h" fact="0.285700"/>
                <dgm:constr type="ctrX" for="ch" forName="accent_1" refType="h" fact="0.189100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lMarg" for="ch" forName="text_1" refType="w" refFor="ch" refForName="accent_1" fact="1.800000"/>
                <dgm:constr type="h" for="ch" forName="accent_2" refType="h" fact="0.357100"/>
                <dgm:constr type="w" for="ch" forName="accent_2" refType="h" refFor="ch" refForName="accent_2" op="equ"/>
                <dgm:constr type="ctrY" for="ch" forName="accent_2" refType="h" fact="0.714300"/>
                <dgm:constr type="ctrX" for="ch" forName="accent_2" refType="h" fact="0.189100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lMarg" for="ch" forName="text_2" refType="w" refFor="ch" refForName="accent_2" fact="1.800000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0000"/>
                <dgm:constr type="l" for="ch" forName="cycle"/>
                <dgm:constr type="ctrY" for="ch" forName="cycle" refType="h" fact="0.500000"/>
                <dgm:constr type="diam" for="ch" forName="cycle" refType="h" fact="1.344000"/>
                <dgm:constr type="h" for="ch" forName="accent_1" refType="h" fact="0.250000"/>
                <dgm:constr type="w" for="ch" forName="accent_1" refType="h" refFor="ch" refForName="accent_1" op="equ"/>
                <dgm:constr type="ctrY" for="ch" forName="accent_1" refType="h" fact="0.200000"/>
                <dgm:constr type="ctrX" for="ch" forName="accent_1" refType="h" fact="0.152600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lMarg" for="ch" forName="text_1" refType="w" refFor="ch" refForName="accent_1" fact="1.800000"/>
                <dgm:constr type="h" for="ch" forName="accent_2" refType="h" fact="0.250000"/>
                <dgm:constr type="w" for="ch" forName="accent_2" refType="h" refFor="ch" refForName="accent_2" op="equ"/>
                <dgm:constr type="ctrY" for="ch" forName="accent_2" refType="h" fact="0.500000"/>
                <dgm:constr type="ctrX" for="ch" forName="accent_2" refType="h" fact="0.225300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lMarg" for="ch" forName="text_2" refType="w" refFor="ch" refForName="accent_2" fact="1.800000"/>
                <dgm:constr type="h" for="ch" forName="accent_3" refType="h" fact="0.250000"/>
                <dgm:constr type="w" for="ch" forName="accent_3" refType="h" refFor="ch" refForName="accent_3" op="equ"/>
                <dgm:constr type="ctrY" for="ch" forName="accent_3" refType="h" fact="0.800000"/>
                <dgm:constr type="ctrX" for="ch" forName="accent_3" refType="h" fact="0.152600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lMarg" for="ch" forName="text_3" refType="w" refFor="ch" refForName="accent_3" fact="1.800000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0000"/>
                <dgm:constr type="l" for="ch" forName="cycle"/>
                <dgm:constr type="ctrY" for="ch" forName="cycle" refType="h" fact="0.500000"/>
                <dgm:constr type="diam" for="ch" forName="cycle" refType="h" fact="1.344000"/>
                <dgm:constr type="h" for="ch" forName="accent_1" refType="h" fact="0.192300"/>
                <dgm:constr type="w" for="ch" forName="accent_1" refType="h" refFor="ch" refForName="accent_1" op="equ"/>
                <dgm:constr type="ctrY" for="ch" forName="accent_1" refType="h" fact="0.153800"/>
                <dgm:constr type="ctrX" for="ch" forName="accent_1" refType="h" fact="0.126800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lMarg" for="ch" forName="text_1" refType="w" refFor="ch" refForName="accent_1" fact="1.800000"/>
                <dgm:constr type="h" for="ch" forName="accent_2" refType="h" fact="0.192300"/>
                <dgm:constr type="w" for="ch" forName="accent_2" refType="h" refFor="ch" refForName="accent_2" op="equ"/>
                <dgm:constr type="ctrY" for="ch" forName="accent_2" refType="h" fact="0.384600"/>
                <dgm:constr type="ctrX" for="ch" forName="accent_2" refType="h" fact="0.215000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lMarg" for="ch" forName="text_2" refType="w" refFor="ch" refForName="accent_2" fact="1.800000"/>
                <dgm:constr type="h" for="ch" forName="accent_3" refType="h" fact="0.192300"/>
                <dgm:constr type="w" for="ch" forName="accent_3" refType="h" refFor="ch" refForName="accent_3" op="equ"/>
                <dgm:constr type="ctrY" for="ch" forName="accent_3" refType="h" fact="0.615400"/>
                <dgm:constr type="ctrX" for="ch" forName="accent_3" refType="h" fact="0.215000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lMarg" for="ch" forName="text_3" refType="w" refFor="ch" refForName="accent_3" fact="1.800000"/>
                <dgm:constr type="h" for="ch" forName="accent_4" refType="h" fact="0.192300"/>
                <dgm:constr type="w" for="ch" forName="accent_4" refType="h" refFor="ch" refForName="accent_4" op="equ"/>
                <dgm:constr type="ctrY" for="ch" forName="accent_4" refType="h" fact="0.846200"/>
                <dgm:constr type="ctrX" for="ch" forName="accent_4" refType="h" fact="0.126800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00000"/>
                <dgm:constr type="ctrY" for="ch" forName="text_4" refType="ctrY" refFor="ch" refForName="accent_4"/>
                <dgm:constr type="lMarg" for="ch" forName="text_4" refType="w" refFor="ch" refForName="accent_4" fact="1.800000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0000"/>
                <dgm:constr type="l" for="ch" forName="cycle"/>
                <dgm:constr type="ctrY" for="ch" forName="cycle" refType="h" fact="0.500000"/>
                <dgm:constr type="diam" for="ch" forName="cycle" refType="h" fact="1.344000"/>
                <dgm:constr type="h" for="ch" forName="accent_1" refType="h" fact="0.156300"/>
                <dgm:constr type="w" for="ch" forName="accent_1" refType="h" refFor="ch" refForName="accent_1" op="equ"/>
                <dgm:constr type="ctrY" for="ch" forName="accent_1" refType="h" fact="0.125000"/>
                <dgm:constr type="ctrX" for="ch" forName="accent_1" refType="h" fact="0.108200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lMarg" for="ch" forName="text_1" refType="w" refFor="ch" refForName="accent_1" fact="1.800000"/>
                <dgm:constr type="h" for="ch" forName="accent_2" refType="h" fact="0.156300"/>
                <dgm:constr type="w" for="ch" forName="accent_2" refType="h" refFor="ch" refForName="accent_2" op="equ"/>
                <dgm:constr type="ctrY" for="ch" forName="accent_2" refType="h" fact="0.312500"/>
                <dgm:constr type="ctrX" for="ch" forName="accent_2" refType="h" fact="0.197800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lMarg" for="ch" forName="text_2" refType="w" refFor="ch" refForName="accent_2" fact="1.800000"/>
                <dgm:constr type="h" for="ch" forName="accent_3" refType="h" fact="0.156300"/>
                <dgm:constr type="w" for="ch" forName="accent_3" refType="h" refFor="ch" refForName="accent_3" op="equ"/>
                <dgm:constr type="ctrY" for="ch" forName="accent_3" refType="h" fact="0.500000"/>
                <dgm:constr type="ctrX" for="ch" forName="accent_3" refType="h" fact="0.225300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lMarg" for="ch" forName="text_3" refType="w" refFor="ch" refForName="accent_3" fact="1.800000"/>
                <dgm:constr type="h" for="ch" forName="accent_4" refType="h" fact="0.156300"/>
                <dgm:constr type="w" for="ch" forName="accent_4" refType="h" refFor="ch" refForName="accent_4" op="equ"/>
                <dgm:constr type="ctrY" for="ch" forName="accent_4" refType="h" fact="0.687500"/>
                <dgm:constr type="ctrX" for="ch" forName="accent_4" refType="h" fact="0.197800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00000"/>
                <dgm:constr type="ctrY" for="ch" forName="text_4" refType="ctrY" refFor="ch" refForName="accent_4"/>
                <dgm:constr type="lMarg" for="ch" forName="text_4" refType="w" refFor="ch" refForName="accent_4" fact="1.800000"/>
                <dgm:constr type="h" for="ch" forName="accent_5" refType="h" fact="0.156300"/>
                <dgm:constr type="w" for="ch" forName="accent_5" refType="h" refFor="ch" refForName="accent_5" op="equ"/>
                <dgm:constr type="ctrY" for="ch" forName="accent_5" refType="h" fact="0.875000"/>
                <dgm:constr type="ctrX" for="ch" forName="accent_5" refType="h" fact="0.108200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00000"/>
                <dgm:constr type="ctrY" for="ch" forName="text_5" refType="ctrY" refFor="ch" refForName="accent_5"/>
                <dgm:constr type="lMarg" for="ch" forName="text_5" refType="w" refFor="ch" refForName="accent_5" fact="1.800000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0000"/>
                <dgm:constr type="l" for="ch" forName="cycle"/>
                <dgm:constr type="ctrY" for="ch" forName="cycle" refType="h" fact="0.500000"/>
                <dgm:constr type="diam" for="ch" forName="cycle" refType="h" fact="1.344000"/>
                <dgm:constr type="h" for="ch" forName="accent_1" refType="h" fact="0.131600"/>
                <dgm:constr type="w" for="ch" forName="accent_1" refType="h" refFor="ch" refForName="accent_1" op="equ"/>
                <dgm:constr type="ctrY" for="ch" forName="accent_1" refType="h" fact="0.105300"/>
                <dgm:constr type="ctrX" for="ch" forName="accent_1" refType="h" fact="0.094300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lMarg" for="ch" forName="text_1" refType="w" refFor="ch" refForName="accent_1" fact="1.800000"/>
                <dgm:constr type="h" for="ch" forName="accent_2" refType="h" fact="0.131600"/>
                <dgm:constr type="w" for="ch" forName="accent_2" refType="h" refFor="ch" refForName="accent_2" op="equ"/>
                <dgm:constr type="ctrY" for="ch" forName="accent_2" refType="h" fact="0.263200"/>
                <dgm:constr type="ctrX" for="ch" forName="accent_2" refType="h" fact="0.180900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lMarg" for="ch" forName="text_2" refType="w" refFor="ch" refForName="accent_2" fact="1.800000"/>
                <dgm:constr type="h" for="ch" forName="accent_3" refType="h" fact="0.131600"/>
                <dgm:constr type="w" for="ch" forName="accent_3" refType="h" refFor="ch" refForName="accent_3" op="equ"/>
                <dgm:constr type="ctrY" for="ch" forName="accent_3" refType="h" fact="0.421100"/>
                <dgm:constr type="ctrX" for="ch" forName="accent_3" refType="h" fact="0.220500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lMarg" for="ch" forName="text_3" refType="w" refFor="ch" refForName="accent_3" fact="1.800000"/>
                <dgm:constr type="h" for="ch" forName="accent_4" refType="h" fact="0.131600"/>
                <dgm:constr type="w" for="ch" forName="accent_4" refType="h" refFor="ch" refForName="accent_4" op="equ"/>
                <dgm:constr type="ctrY" for="ch" forName="accent_4" refType="h" fact="0.578900"/>
                <dgm:constr type="ctrX" for="ch" forName="accent_4" refType="h" fact="0.220500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00000"/>
                <dgm:constr type="ctrY" for="ch" forName="text_4" refType="ctrY" refFor="ch" refForName="accent_4"/>
                <dgm:constr type="lMarg" for="ch" forName="text_4" refType="w" refFor="ch" refForName="accent_4" fact="1.800000"/>
                <dgm:constr type="h" for="ch" forName="accent_5" refType="h" fact="0.131600"/>
                <dgm:constr type="w" for="ch" forName="accent_5" refType="h" refFor="ch" refForName="accent_5" op="equ"/>
                <dgm:constr type="ctrY" for="ch" forName="accent_5" refType="h" fact="0.736800"/>
                <dgm:constr type="ctrX" for="ch" forName="accent_5" refType="h" fact="0.180900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00000"/>
                <dgm:constr type="ctrY" for="ch" forName="text_5" refType="ctrY" refFor="ch" refForName="accent_5"/>
                <dgm:constr type="lMarg" for="ch" forName="text_5" refType="w" refFor="ch" refForName="accent_5" fact="1.800000"/>
                <dgm:constr type="h" for="ch" forName="accent_6" refType="h" fact="0.131600"/>
                <dgm:constr type="w" for="ch" forName="accent_6" refType="h" refFor="ch" refForName="accent_6" op="equ"/>
                <dgm:constr type="ctrY" for="ch" forName="accent_6" refType="h" fact="0.894700"/>
                <dgm:constr type="ctrX" for="ch" forName="accent_6" refType="h" fact="0.094300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00000"/>
                <dgm:constr type="ctrY" for="ch" forName="text_6" refType="ctrY" refFor="ch" refForName="accent_6"/>
                <dgm:constr type="lMarg" for="ch" forName="text_6" refType="w" refFor="ch" refForName="accent_6" fact="1.800000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0000"/>
                <dgm:constr type="l" for="ch" forName="cycle"/>
                <dgm:constr type="ctrY" for="ch" forName="cycle" refType="h" fact="0.500000"/>
                <dgm:constr type="diam" for="ch" forName="cycle" refType="h" fact="1.344000"/>
                <dgm:constr type="h" for="ch" forName="accent_1" refType="h" fact="0.113600"/>
                <dgm:constr type="w" for="ch" forName="accent_1" refType="h" refFor="ch" refForName="accent_1" op="equ"/>
                <dgm:constr type="ctrY" for="ch" forName="accent_1" refType="h" fact="0.090900"/>
                <dgm:constr type="ctrX" for="ch" forName="accent_1" refType="h" fact="0.083500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lMarg" for="ch" forName="text_1" refType="w" refFor="ch" refForName="accent_1" fact="1.800000"/>
                <dgm:constr type="h" for="ch" forName="accent_2" refType="h" fact="0.113600"/>
                <dgm:constr type="w" for="ch" forName="accent_2" refType="h" refFor="ch" refForName="accent_2" op="equ"/>
                <dgm:constr type="ctrY" for="ch" forName="accent_2" refType="h" fact="0.227300"/>
                <dgm:constr type="ctrX" for="ch" forName="accent_2" refType="h" fact="0.165800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lMarg" for="ch" forName="text_2" refType="w" refFor="ch" refForName="accent_2" fact="1.800000"/>
                <dgm:constr type="h" for="ch" forName="accent_3" refType="h" fact="0.113600"/>
                <dgm:constr type="w" for="ch" forName="accent_3" refType="h" refFor="ch" refForName="accent_3" op="equ"/>
                <dgm:constr type="ctrY" for="ch" forName="accent_3" refType="h" fact="0.363600"/>
                <dgm:constr type="ctrX" for="ch" forName="accent_3" refType="h" fact="0.210900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lMarg" for="ch" forName="text_3" refType="w" refFor="ch" refForName="accent_3" fact="1.800000"/>
                <dgm:constr type="h" for="ch" forName="accent_4" refType="h" fact="0.113600"/>
                <dgm:constr type="w" for="ch" forName="accent_4" refType="h" refFor="ch" refForName="accent_4" op="equ"/>
                <dgm:constr type="ctrY" for="ch" forName="accent_4" refType="h" fact="0.500000"/>
                <dgm:constr type="ctrX" for="ch" forName="accent_4" refType="h" fact="0.225300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00000"/>
                <dgm:constr type="ctrY" for="ch" forName="text_4" refType="ctrY" refFor="ch" refForName="accent_4"/>
                <dgm:constr type="lMarg" for="ch" forName="text_4" refType="w" refFor="ch" refForName="accent_4" fact="1.800000"/>
                <dgm:constr type="h" for="ch" forName="accent_5" refType="h" fact="0.113600"/>
                <dgm:constr type="w" for="ch" forName="accent_5" refType="h" refFor="ch" refForName="accent_5" op="equ"/>
                <dgm:constr type="ctrY" for="ch" forName="accent_5" refType="h" fact="0.636400"/>
                <dgm:constr type="ctrX" for="ch" forName="accent_5" refType="h" fact="0.210900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00000"/>
                <dgm:constr type="ctrY" for="ch" forName="text_5" refType="ctrY" refFor="ch" refForName="accent_5"/>
                <dgm:constr type="lMarg" for="ch" forName="text_5" refType="w" refFor="ch" refForName="accent_5" fact="1.800000"/>
                <dgm:constr type="h" for="ch" forName="accent_6" refType="h" fact="0.113600"/>
                <dgm:constr type="w" for="ch" forName="accent_6" refType="h" refFor="ch" refForName="accent_6" op="equ"/>
                <dgm:constr type="ctrY" for="ch" forName="accent_6" refType="h" fact="0.772700"/>
                <dgm:constr type="ctrX" for="ch" forName="accent_6" refType="h" fact="0.165800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00000"/>
                <dgm:constr type="ctrY" for="ch" forName="text_6" refType="ctrY" refFor="ch" refForName="accent_6"/>
                <dgm:constr type="lMarg" for="ch" forName="text_6" refType="w" refFor="ch" refForName="accent_6" fact="1.800000"/>
                <dgm:constr type="h" for="ch" forName="accent_7" refType="h" fact="0.113600"/>
                <dgm:constr type="w" for="ch" forName="accent_7" refType="h" refFor="ch" refForName="accent_7" op="equ"/>
                <dgm:constr type="ctrY" for="ch" forName="accent_7" refType="h" fact="0.909100"/>
                <dgm:constr type="ctrX" for="ch" forName="accent_7" refType="h" fact="0.083500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00000"/>
                <dgm:constr type="ctrY" for="ch" forName="text_7" refType="ctrY" refFor="ch" refForName="accent_7"/>
                <dgm:constr type="lMarg" for="ch" forName="text_7" refType="w" refFor="ch" refForName="accent_7" fact="1.800000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0000"/>
                <dgm:constr type="r" for="ch" forName="cycle" refType="w"/>
                <dgm:constr type="ctrY" for="ch" forName="cycle" refType="h" fact="0.500000"/>
                <dgm:constr type="diam" for="ch" forName="cycle" refType="h" fact="1.344000"/>
                <dgm:constr type="h" for="ch" forName="accent_1" refType="h" fact="0.625000"/>
                <dgm:constr type="w" for="ch" forName="accent_1" refType="h" refFor="ch" refForName="accent_1" op="equ"/>
                <dgm:constr type="ctrY" for="ch" forName="accent_1" refType="h" fact="0.500000"/>
                <dgm:constr type="ctrX" for="ch" forName="accent_1" refType="w"/>
                <dgm:constr type="ctrXOff" for="ch" forName="accent_1" refType="h" fact="-0.225300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rMarg" for="ch" forName="text_1" refType="w" refFor="ch" refForName="accent_1" fact="1.800000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0000"/>
                <dgm:constr type="r" for="ch" forName="cycle" refType="w"/>
                <dgm:constr type="ctrY" for="ch" forName="cycle" refType="h" fact="0.500000"/>
                <dgm:constr type="diam" for="ch" forName="cycle" refType="h" fact="1.344000"/>
                <dgm:constr type="h" for="ch" forName="accent_1" refType="h" fact="0.357100"/>
                <dgm:constr type="w" for="ch" forName="accent_1" refType="h" refFor="ch" refForName="accent_1" op="equ"/>
                <dgm:constr type="ctrY" for="ch" forName="accent_1" refType="h" fact="0.285700"/>
                <dgm:constr type="ctrX" for="ch" forName="accent_1" refType="w"/>
                <dgm:constr type="ctrXOff" for="ch" forName="accent_1" refType="h" fact="-0.189100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rMarg" for="ch" forName="text_1" refType="w" refFor="ch" refForName="accent_1" fact="1.800000"/>
                <dgm:constr type="h" for="ch" forName="accent_2" refType="h" fact="0.357100"/>
                <dgm:constr type="w" for="ch" forName="accent_2" refType="h" refFor="ch" refForName="accent_2" op="equ"/>
                <dgm:constr type="ctrY" for="ch" forName="accent_2" refType="h" fact="0.714300"/>
                <dgm:constr type="ctrX" for="ch" forName="accent_2" refType="w"/>
                <dgm:constr type="ctrXOff" for="ch" forName="accent_2" refType="h" fact="-0.189100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rMarg" for="ch" forName="text_2" refType="w" refFor="ch" refForName="accent_2" fact="1.800000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0000"/>
                <dgm:constr type="r" for="ch" forName="cycle" refType="w"/>
                <dgm:constr type="ctrY" for="ch" forName="cycle" refType="h" fact="0.500000"/>
                <dgm:constr type="diam" for="ch" forName="cycle" refType="h" fact="1.344000"/>
                <dgm:constr type="h" for="ch" forName="accent_1" refType="h" fact="0.250000"/>
                <dgm:constr type="w" for="ch" forName="accent_1" refType="h" refFor="ch" refForName="accent_1" op="equ"/>
                <dgm:constr type="ctrY" for="ch" forName="accent_1" refType="h" fact="0.200000"/>
                <dgm:constr type="ctrX" for="ch" forName="accent_1" refType="w"/>
                <dgm:constr type="ctrXOff" for="ch" forName="accent_1" refType="h" fact="-0.152600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rMarg" for="ch" forName="text_1" refType="w" refFor="ch" refForName="accent_1" fact="1.800000"/>
                <dgm:constr type="h" for="ch" forName="accent_2" refType="h" fact="0.250000"/>
                <dgm:constr type="w" for="ch" forName="accent_2" refType="h" refFor="ch" refForName="accent_2" op="equ"/>
                <dgm:constr type="ctrY" for="ch" forName="accent_2" refType="h" fact="0.500000"/>
                <dgm:constr type="ctrX" for="ch" forName="accent_2" refType="w"/>
                <dgm:constr type="ctrXOff" for="ch" forName="accent_2" refType="h" fact="-0.225300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rMarg" for="ch" forName="text_2" refType="w" refFor="ch" refForName="accent_2" fact="1.800000"/>
                <dgm:constr type="h" for="ch" forName="accent_3" refType="h" fact="0.250000"/>
                <dgm:constr type="w" for="ch" forName="accent_3" refType="h" refFor="ch" refForName="accent_3" op="equ"/>
                <dgm:constr type="ctrY" for="ch" forName="accent_3" refType="h" fact="0.800000"/>
                <dgm:constr type="ctrX" for="ch" forName="accent_3" refType="w"/>
                <dgm:constr type="ctrXOff" for="ch" forName="accent_3" refType="h" fact="-0.152600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rMarg" for="ch" forName="text_3" refType="w" refFor="ch" refForName="accent_3" fact="1.800000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0000"/>
                <dgm:constr type="r" for="ch" forName="cycle" refType="w"/>
                <dgm:constr type="ctrY" for="ch" forName="cycle" refType="h" fact="0.500000"/>
                <dgm:constr type="diam" for="ch" forName="cycle" refType="h" fact="1.344000"/>
                <dgm:constr type="h" for="ch" forName="accent_1" refType="h" fact="0.192300"/>
                <dgm:constr type="w" for="ch" forName="accent_1" refType="h" refFor="ch" refForName="accent_1" op="equ"/>
                <dgm:constr type="ctrY" for="ch" forName="accent_1" refType="h" fact="0.153800"/>
                <dgm:constr type="ctrX" for="ch" forName="accent_1" refType="w"/>
                <dgm:constr type="ctrXOff" for="ch" forName="accent_1" refType="h" fact="-0.126800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rMarg" for="ch" forName="text_1" refType="w" refFor="ch" refForName="accent_1" fact="1.800000"/>
                <dgm:constr type="h" for="ch" forName="accent_2" refType="h" fact="0.192300"/>
                <dgm:constr type="w" for="ch" forName="accent_2" refType="h" refFor="ch" refForName="accent_2" op="equ"/>
                <dgm:constr type="ctrY" for="ch" forName="accent_2" refType="h" fact="0.384600"/>
                <dgm:constr type="ctrX" for="ch" forName="accent_2" refType="w"/>
                <dgm:constr type="ctrXOff" for="ch" forName="accent_2" refType="h" fact="-0.215000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rMarg" for="ch" forName="text_2" refType="w" refFor="ch" refForName="accent_2" fact="1.800000"/>
                <dgm:constr type="h" for="ch" forName="accent_3" refType="h" fact="0.192300"/>
                <dgm:constr type="w" for="ch" forName="accent_3" refType="h" refFor="ch" refForName="accent_3" op="equ"/>
                <dgm:constr type="ctrY" for="ch" forName="accent_3" refType="h" fact="0.615400"/>
                <dgm:constr type="ctrX" for="ch" forName="accent_3" refType="w"/>
                <dgm:constr type="ctrXOff" for="ch" forName="accent_3" refType="h" fact="-0.215000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rMarg" for="ch" forName="text_3" refType="w" refFor="ch" refForName="accent_3" fact="1.800000"/>
                <dgm:constr type="h" for="ch" forName="accent_4" refType="h" fact="0.192300"/>
                <dgm:constr type="w" for="ch" forName="accent_4" refType="h" refFor="ch" refForName="accent_4" op="equ"/>
                <dgm:constr type="ctrY" for="ch" forName="accent_4" refType="h" fact="0.846200"/>
                <dgm:constr type="ctrX" for="ch" forName="accent_4" refType="w"/>
                <dgm:constr type="ctrXOff" for="ch" forName="accent_4" refType="h" fact="-0.126800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00000"/>
                <dgm:constr type="ctrY" for="ch" forName="text_4" refType="ctrY" refFor="ch" refForName="accent_4"/>
                <dgm:constr type="rMarg" for="ch" forName="text_4" refType="w" refFor="ch" refForName="accent_4" fact="1.800000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0000"/>
                <dgm:constr type="r" for="ch" forName="cycle" refType="w"/>
                <dgm:constr type="ctrY" for="ch" forName="cycle" refType="h" fact="0.500000"/>
                <dgm:constr type="diam" for="ch" forName="cycle" refType="h" fact="1.344000"/>
                <dgm:constr type="h" for="ch" forName="accent_1" refType="h" fact="0.156300"/>
                <dgm:constr type="w" for="ch" forName="accent_1" refType="h" refFor="ch" refForName="accent_1" op="equ"/>
                <dgm:constr type="ctrY" for="ch" forName="accent_1" refType="h" fact="0.125000"/>
                <dgm:constr type="ctrX" for="ch" forName="accent_1" refType="w"/>
                <dgm:constr type="ctrXOff" for="ch" forName="accent_1" refType="h" fact="-0.108200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rMarg" for="ch" forName="text_1" refType="w" refFor="ch" refForName="accent_1" fact="1.800000"/>
                <dgm:constr type="h" for="ch" forName="accent_2" refType="h" fact="0.156300"/>
                <dgm:constr type="w" for="ch" forName="accent_2" refType="h" refFor="ch" refForName="accent_2" op="equ"/>
                <dgm:constr type="ctrY" for="ch" forName="accent_2" refType="h" fact="0.312500"/>
                <dgm:constr type="ctrX" for="ch" forName="accent_2" refType="w"/>
                <dgm:constr type="ctrXOff" for="ch" forName="accent_2" refType="h" fact="-0.197800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rMarg" for="ch" forName="text_2" refType="w" refFor="ch" refForName="accent_2" fact="1.800000"/>
                <dgm:constr type="h" for="ch" forName="accent_3" refType="h" fact="0.156300"/>
                <dgm:constr type="w" for="ch" forName="accent_3" refType="h" refFor="ch" refForName="accent_3" op="equ"/>
                <dgm:constr type="ctrY" for="ch" forName="accent_3" refType="h" fact="0.500000"/>
                <dgm:constr type="ctrX" for="ch" forName="accent_3" refType="w"/>
                <dgm:constr type="ctrXOff" for="ch" forName="accent_3" refType="h" fact="-0.225300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rMarg" for="ch" forName="text_3" refType="w" refFor="ch" refForName="accent_3" fact="1.800000"/>
                <dgm:constr type="h" for="ch" forName="accent_4" refType="h" fact="0.156300"/>
                <dgm:constr type="w" for="ch" forName="accent_4" refType="h" refFor="ch" refForName="accent_4" op="equ"/>
                <dgm:constr type="ctrY" for="ch" forName="accent_4" refType="h" fact="0.687500"/>
                <dgm:constr type="ctrX" for="ch" forName="accent_4" refType="w"/>
                <dgm:constr type="ctrXOff" for="ch" forName="accent_4" refType="h" fact="-0.197800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00000"/>
                <dgm:constr type="ctrY" for="ch" forName="text_4" refType="ctrY" refFor="ch" refForName="accent_4"/>
                <dgm:constr type="rMarg" for="ch" forName="text_4" refType="w" refFor="ch" refForName="accent_4" fact="1.800000"/>
                <dgm:constr type="h" for="ch" forName="accent_5" refType="h" fact="0.156300"/>
                <dgm:constr type="w" for="ch" forName="accent_5" refType="h" refFor="ch" refForName="accent_5" op="equ"/>
                <dgm:constr type="ctrY" for="ch" forName="accent_5" refType="h" fact="0.875000"/>
                <dgm:constr type="ctrX" for="ch" forName="accent_5" refType="w"/>
                <dgm:constr type="ctrXOff" for="ch" forName="accent_5" refType="h" fact="-0.108200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00000"/>
                <dgm:constr type="ctrY" for="ch" forName="text_5" refType="ctrY" refFor="ch" refForName="accent_5"/>
                <dgm:constr type="rMarg" for="ch" forName="text_5" refType="w" refFor="ch" refForName="accent_5" fact="1.800000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0000"/>
                <dgm:constr type="r" for="ch" forName="cycle" refType="w"/>
                <dgm:constr type="ctrY" for="ch" forName="cycle" refType="h" fact="0.500000"/>
                <dgm:constr type="diam" for="ch" forName="cycle" refType="h" fact="1.344000"/>
                <dgm:constr type="h" for="ch" forName="accent_1" refType="h" fact="0.131600"/>
                <dgm:constr type="w" for="ch" forName="accent_1" refType="h" refFor="ch" refForName="accent_1" op="equ"/>
                <dgm:constr type="ctrY" for="ch" forName="accent_1" refType="h" fact="0.105300"/>
                <dgm:constr type="ctrX" for="ch" forName="accent_1" refType="w"/>
                <dgm:constr type="ctrXOff" for="ch" forName="accent_1" refType="h" fact="-0.094300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rMarg" for="ch" forName="text_1" refType="w" refFor="ch" refForName="accent_1" fact="1.800000"/>
                <dgm:constr type="h" for="ch" forName="accent_2" refType="h" fact="0.131600"/>
                <dgm:constr type="w" for="ch" forName="accent_2" refType="h" refFor="ch" refForName="accent_2" op="equ"/>
                <dgm:constr type="ctrY" for="ch" forName="accent_2" refType="h" fact="0.263200"/>
                <dgm:constr type="ctrX" for="ch" forName="accent_2" refType="w"/>
                <dgm:constr type="ctrXOff" for="ch" forName="accent_2" refType="h" fact="-0.180900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rMarg" for="ch" forName="text_2" refType="w" refFor="ch" refForName="accent_2" fact="1.800000"/>
                <dgm:constr type="h" for="ch" forName="accent_3" refType="h" fact="0.131600"/>
                <dgm:constr type="w" for="ch" forName="accent_3" refType="h" refFor="ch" refForName="accent_3" op="equ"/>
                <dgm:constr type="ctrY" for="ch" forName="accent_3" refType="h" fact="0.421100"/>
                <dgm:constr type="ctrX" for="ch" forName="accent_3" refType="w"/>
                <dgm:constr type="ctrXOff" for="ch" forName="accent_3" refType="h" fact="-0.220500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rMarg" for="ch" forName="text_3" refType="w" refFor="ch" refForName="accent_3" fact="1.800000"/>
                <dgm:constr type="h" for="ch" forName="accent_4" refType="h" fact="0.131600"/>
                <dgm:constr type="w" for="ch" forName="accent_4" refType="h" refFor="ch" refForName="accent_4" op="equ"/>
                <dgm:constr type="ctrY" for="ch" forName="accent_4" refType="h" fact="0.578900"/>
                <dgm:constr type="ctrX" for="ch" forName="accent_4" refType="w"/>
                <dgm:constr type="ctrXOff" for="ch" forName="accent_4" refType="h" fact="-0.220500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00000"/>
                <dgm:constr type="ctrY" for="ch" forName="text_4" refType="ctrY" refFor="ch" refForName="accent_4"/>
                <dgm:constr type="rMarg" for="ch" forName="text_4" refType="w" refFor="ch" refForName="accent_4" fact="1.800000"/>
                <dgm:constr type="h" for="ch" forName="accent_5" refType="h" fact="0.131600"/>
                <dgm:constr type="w" for="ch" forName="accent_5" refType="h" refFor="ch" refForName="accent_5" op="equ"/>
                <dgm:constr type="ctrY" for="ch" forName="accent_5" refType="h" fact="0.736800"/>
                <dgm:constr type="ctrX" for="ch" forName="accent_5" refType="w"/>
                <dgm:constr type="ctrXOff" for="ch" forName="accent_5" refType="h" fact="-0.180900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00000"/>
                <dgm:constr type="ctrY" for="ch" forName="text_5" refType="ctrY" refFor="ch" refForName="accent_5"/>
                <dgm:constr type="rMarg" for="ch" forName="text_5" refType="w" refFor="ch" refForName="accent_5" fact="1.800000"/>
                <dgm:constr type="h" for="ch" forName="accent_6" refType="h" fact="0.131600"/>
                <dgm:constr type="w" for="ch" forName="accent_6" refType="h" refFor="ch" refForName="accent_6" op="equ"/>
                <dgm:constr type="ctrY" for="ch" forName="accent_6" refType="h" fact="0.894700"/>
                <dgm:constr type="ctrX" for="ch" forName="accent_6" refType="w"/>
                <dgm:constr type="ctrXOff" for="ch" forName="accent_6" refType="h" fact="-0.094300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00000"/>
                <dgm:constr type="ctrY" for="ch" forName="text_6" refType="ctrY" refFor="ch" refForName="accent_6"/>
                <dgm:constr type="rMarg" for="ch" forName="text_6" refType="w" refFor="ch" refForName="accent_6" fact="1.800000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0000"/>
                <dgm:constr type="r" for="ch" forName="cycle" refType="w"/>
                <dgm:constr type="ctrY" for="ch" forName="cycle" refType="h" fact="0.500000"/>
                <dgm:constr type="diam" for="ch" forName="cycle" refType="h" fact="1.344000"/>
                <dgm:constr type="h" for="ch" forName="accent_1" refType="h" fact="0.113600"/>
                <dgm:constr type="w" for="ch" forName="accent_1" refType="h" refFor="ch" refForName="accent_1" op="equ"/>
                <dgm:constr type="ctrY" for="ch" forName="accent_1" refType="h" fact="0.090900"/>
                <dgm:constr type="ctrX" for="ch" forName="accent_1" refType="w"/>
                <dgm:constr type="ctrXOff" for="ch" forName="accent_1" refType="h" fact="-0.083500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00000"/>
                <dgm:constr type="ctrY" for="ch" forName="text_1" refType="ctrY" refFor="ch" refForName="accent_1"/>
                <dgm:constr type="rMarg" for="ch" forName="text_1" refType="w" refFor="ch" refForName="accent_1" fact="1.800000"/>
                <dgm:constr type="h" for="ch" forName="accent_2" refType="h" fact="0.113600"/>
                <dgm:constr type="w" for="ch" forName="accent_2" refType="h" refFor="ch" refForName="accent_2" op="equ"/>
                <dgm:constr type="ctrY" for="ch" forName="accent_2" refType="h" fact="0.227300"/>
                <dgm:constr type="ctrX" for="ch" forName="accent_2" refType="w"/>
                <dgm:constr type="ctrXOff" for="ch" forName="accent_2" refType="h" fact="-0.165800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00000"/>
                <dgm:constr type="ctrY" for="ch" forName="text_2" refType="ctrY" refFor="ch" refForName="accent_2"/>
                <dgm:constr type="rMarg" for="ch" forName="text_2" refType="w" refFor="ch" refForName="accent_2" fact="1.800000"/>
                <dgm:constr type="h" for="ch" forName="accent_3" refType="h" fact="0.113600"/>
                <dgm:constr type="w" for="ch" forName="accent_3" refType="h" refFor="ch" refForName="accent_3" op="equ"/>
                <dgm:constr type="ctrY" for="ch" forName="accent_3" refType="h" fact="0.363600"/>
                <dgm:constr type="ctrX" for="ch" forName="accent_3" refType="w"/>
                <dgm:constr type="ctrXOff" for="ch" forName="accent_3" refType="h" fact="-0.210900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00000"/>
                <dgm:constr type="ctrY" for="ch" forName="text_3" refType="ctrY" refFor="ch" refForName="accent_3"/>
                <dgm:constr type="rMarg" for="ch" forName="text_3" refType="w" refFor="ch" refForName="accent_3" fact="1.800000"/>
                <dgm:constr type="h" for="ch" forName="accent_4" refType="h" fact="0.113600"/>
                <dgm:constr type="w" for="ch" forName="accent_4" refType="h" refFor="ch" refForName="accent_4" op="equ"/>
                <dgm:constr type="ctrY" for="ch" forName="accent_4" refType="h" fact="0.500000"/>
                <dgm:constr type="ctrX" for="ch" forName="accent_4" refType="w"/>
                <dgm:constr type="ctrXOff" for="ch" forName="accent_4" refType="h" fact="-0.225300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00000"/>
                <dgm:constr type="ctrY" for="ch" forName="text_4" refType="ctrY" refFor="ch" refForName="accent_4"/>
                <dgm:constr type="rMarg" for="ch" forName="text_4" refType="w" refFor="ch" refForName="accent_4" fact="1.800000"/>
                <dgm:constr type="h" for="ch" forName="accent_5" refType="h" fact="0.113600"/>
                <dgm:constr type="w" for="ch" forName="accent_5" refType="h" refFor="ch" refForName="accent_5" op="equ"/>
                <dgm:constr type="ctrY" for="ch" forName="accent_5" refType="h" fact="0.636400"/>
                <dgm:constr type="ctrX" for="ch" forName="accent_5" refType="w"/>
                <dgm:constr type="ctrXOff" for="ch" forName="accent_5" refType="h" fact="-0.210900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00000"/>
                <dgm:constr type="ctrY" for="ch" forName="text_5" refType="ctrY" refFor="ch" refForName="accent_5"/>
                <dgm:constr type="rMarg" for="ch" forName="text_5" refType="w" refFor="ch" refForName="accent_5" fact="1.800000"/>
                <dgm:constr type="h" for="ch" forName="accent_6" refType="h" fact="0.113600"/>
                <dgm:constr type="w" for="ch" forName="accent_6" refType="h" refFor="ch" refForName="accent_6" op="equ"/>
                <dgm:constr type="ctrY" for="ch" forName="accent_6" refType="h" fact="0.772700"/>
                <dgm:constr type="ctrX" for="ch" forName="accent_6" refType="w"/>
                <dgm:constr type="ctrXOff" for="ch" forName="accent_6" refType="h" fact="-0.165800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00000"/>
                <dgm:constr type="ctrY" for="ch" forName="text_6" refType="ctrY" refFor="ch" refForName="accent_6"/>
                <dgm:constr type="rMarg" for="ch" forName="text_6" refType="w" refFor="ch" refForName="accent_6" fact="1.800000"/>
                <dgm:constr type="h" for="ch" forName="accent_7" refType="h" fact="0.113600"/>
                <dgm:constr type="w" for="ch" forName="accent_7" refType="h" refFor="ch" refForName="accent_7" op="equ"/>
                <dgm:constr type="ctrY" for="ch" forName="accent_7" refType="h" fact="0.909100"/>
                <dgm:constr type="ctrX" for="ch" forName="accent_7" refType="w"/>
                <dgm:constr type="ctrXOff" for="ch" forName="accent_7" refType="h" fact="-0.083500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00000"/>
                <dgm:constr type="ctrY" for="ch" forName="text_7" refType="ctrY" refFor="ch" refForName="accent_7"/>
                <dgm:constr type="rMarg" for="ch" forName="text_7" refType="w" refFor="ch" refForName="accent_7" fact="1.800000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type="conn" r:blip="">
            <dgm:adjLst/>
          </dgm:shape>
          <dgm:presOf axis="desOrSelf" ptType="sibTrans" st="0" hideLastTrans="0" cnt="1"/>
          <dgm:constrLst>
            <dgm:constr type="begPad"/>
            <dgm:constr type="endPad"/>
          </dgm:constrLst>
        </dgm:layoutNode>
        <dgm:layoutNode name="extraNode">
          <dgm:alg type="sp"/>
          <dgm:shape type="rect" r:blip="" hideGeom="1">
            <dgm:adjLst/>
          </dgm:shape>
          <dgm:presOf/>
        </dgm:layoutNode>
        <dgm:layoutNode name="dstNode">
          <dgm:alg type="sp"/>
          <dgm:shape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type="rect" r:blip="">
            <dgm:adjLst/>
          </dgm:shape>
          <dgm:presOf axis="desOrSelf" ptType="node"/>
          <dgm:constrLst>
            <dgm:constr type="primFontSz" val="65"/>
            <dgm:constr type="lMarg" refType="primFontSz" fact="0.200000"/>
            <dgm:constr type="rMarg" refType="primFontSz" fact="0.200000"/>
            <dgm:constr type="tMarg" refType="primFontSz" fact="0.200000"/>
            <dgm:constr type="bMarg" refType="primFontSz" fact="0.200000"/>
          </dgm:constrLst>
          <dgm:ruleLst>
            <dgm:rule type="primFontSz" val="5" fact="NaN" max="NaN"/>
          </dgm:ruleLst>
        </dgm:layoutNode>
        <dgm:layoutNode name="accent_1">
          <dgm:alg type="sp"/>
          <dgm:shape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type="rect" r:blip="">
            <dgm:adjLst/>
          </dgm:shape>
          <dgm:presOf axis="desOrSelf" ptType="node"/>
          <dgm:constrLst>
            <dgm:constr type="primFontSz" val="65"/>
            <dgm:constr type="lMarg" refType="primFontSz" fact="0.200000"/>
            <dgm:constr type="rMarg" refType="primFontSz" fact="0.200000"/>
            <dgm:constr type="tMarg" refType="primFontSz" fact="0.200000"/>
            <dgm:constr type="bMarg" refType="primFontSz" fact="0.200000"/>
          </dgm:constrLst>
          <dgm:ruleLst>
            <dgm:rule type="primFontSz" val="5" fact="NaN" max="NaN"/>
          </dgm:ruleLst>
        </dgm:layoutNode>
        <dgm:layoutNode name="accent_2">
          <dgm:alg type="sp"/>
          <dgm:shape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type="rect" r:blip="">
            <dgm:adjLst/>
          </dgm:shape>
          <dgm:presOf axis="desOrSelf" ptType="node"/>
          <dgm:constrLst>
            <dgm:constr type="primFontSz" val="65"/>
            <dgm:constr type="lMarg" refType="primFontSz" fact="0.200000"/>
            <dgm:constr type="rMarg" refType="primFontSz" fact="0.200000"/>
            <dgm:constr type="tMarg" refType="primFontSz" fact="0.200000"/>
            <dgm:constr type="bMarg" refType="primFontSz" fact="0.200000"/>
          </dgm:constrLst>
          <dgm:ruleLst>
            <dgm:rule type="primFontSz" val="5" fact="NaN" max="NaN"/>
          </dgm:ruleLst>
        </dgm:layoutNode>
        <dgm:layoutNode name="accent_3">
          <dgm:alg type="sp"/>
          <dgm:shape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type="rect" r:blip="">
            <dgm:adjLst/>
          </dgm:shape>
          <dgm:presOf axis="desOrSelf" ptType="node"/>
          <dgm:constrLst>
            <dgm:constr type="primFontSz" val="65"/>
            <dgm:constr type="lMarg" refType="primFontSz" fact="0.200000"/>
            <dgm:constr type="rMarg" refType="primFontSz" fact="0.200000"/>
            <dgm:constr type="tMarg" refType="primFontSz" fact="0.200000"/>
            <dgm:constr type="bMarg" refType="primFontSz" fact="0.200000"/>
          </dgm:constrLst>
          <dgm:ruleLst>
            <dgm:rule type="primFontSz" val="5" fact="NaN" max="NaN"/>
          </dgm:ruleLst>
        </dgm:layoutNode>
        <dgm:layoutNode name="accent_4">
          <dgm:alg type="sp"/>
          <dgm:shape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type="rect" r:blip="">
            <dgm:adjLst/>
          </dgm:shape>
          <dgm:presOf axis="desOrSelf" ptType="node"/>
          <dgm:constrLst>
            <dgm:constr type="primFontSz" val="65"/>
            <dgm:constr type="lMarg" refType="primFontSz" fact="0.200000"/>
            <dgm:constr type="rMarg" refType="primFontSz" fact="0.200000"/>
            <dgm:constr type="tMarg" refType="primFontSz" fact="0.200000"/>
            <dgm:constr type="bMarg" refType="primFontSz" fact="0.200000"/>
          </dgm:constrLst>
          <dgm:ruleLst>
            <dgm:rule type="primFontSz" val="5" fact="NaN" max="NaN"/>
          </dgm:ruleLst>
        </dgm:layoutNode>
        <dgm:layoutNode name="accent_5">
          <dgm:alg type="sp"/>
          <dgm:shape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type="rect" r:blip="">
            <dgm:adjLst/>
          </dgm:shape>
          <dgm:presOf axis="desOrSelf" ptType="node"/>
          <dgm:constrLst>
            <dgm:constr type="primFontSz" val="65"/>
            <dgm:constr type="lMarg" refType="primFontSz" fact="0.200000"/>
            <dgm:constr type="rMarg" refType="primFontSz" fact="0.200000"/>
            <dgm:constr type="tMarg" refType="primFontSz" fact="0.200000"/>
            <dgm:constr type="bMarg" refType="primFontSz" fact="0.200000"/>
          </dgm:constrLst>
          <dgm:ruleLst>
            <dgm:rule type="primFontSz" val="5" fact="NaN" max="NaN"/>
          </dgm:ruleLst>
        </dgm:layoutNode>
        <dgm:layoutNode name="accent_6">
          <dgm:alg type="sp"/>
          <dgm:shape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type="rect" r:blip="">
            <dgm:adjLst/>
          </dgm:shape>
          <dgm:presOf axis="desOrSelf" ptType="node"/>
          <dgm:constrLst>
            <dgm:constr type="primFontSz" val="65"/>
            <dgm:constr type="lMarg" refType="primFontSz" fact="0.200000"/>
            <dgm:constr type="rMarg" refType="primFontSz" fact="0.200000"/>
            <dgm:constr type="tMarg" refType="primFontSz" fact="0.200000"/>
            <dgm:constr type="bMarg" refType="primFontSz" fact="0.200000"/>
          </dgm:constrLst>
          <dgm:ruleLst>
            <dgm:rule type="primFontSz" val="5" fact="NaN" max="NaN"/>
          </dgm:ruleLst>
        </dgm:layoutNode>
        <dgm:layoutNode name="accent_7">
          <dgm:alg type="sp"/>
          <dgm:shape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2">
        <a:srgbClr val="00000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rawings/_rels/.rels><?xml version="1.0" encoding="UTF-8" standalone="yes"?><Relationships xmlns="http://schemas.openxmlformats.org/package/2006/relationships"></Relationships>
</file>

<file path=ppt/drawings/drawing1.xml><?xml version="1.0" encoding="utf-8"?>
<c:userShapes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>
  <cdr:relSizeAnchor>
    <cdr:from>
      <cdr:x>0.081210000000000004</cdr:x>
      <cdr:y>0.02257</cdr:y>
    </cdr:from>
    <cdr:to>
      <cdr:x>0.20896000000000001</cdr:x>
      <cdr:y>0.097869999999999999</cdr:y>
    </cdr:to>
    <cdr:sp>
      <cdr:nvSpPr>
        <cdr:cNvPr id="2" name="TextBox 1"/>
        <cdr:cNvSpPr txBox="1"/>
      </cdr:nvSpPr>
      <cdr:spPr bwMode="auto">
        <a:xfrm>
          <a:off x="732415" y="142401"/>
          <a:ext cx="1152164" cy="475091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</cdr:spPr>
      <cdr:txBody>
        <a:bodyPr vertOverflow="clip" wrap="square" rtlCol="0"/>
        <a:lstStyle/>
        <a:p>
          <a:pPr algn="ctr">
            <a:defRPr/>
          </a:pPr>
          <a:r>
            <a:rPr lang="ru-RU" sz="2400" b="1">
              <a:solidFill>
                <a:srgbClr val="002060"/>
              </a:solidFill>
            </a:rPr>
            <a:t>3 736,9</a:t>
          </a:r>
          <a:endParaRPr lang="ru-RU" sz="2400" b="1">
            <a:solidFill>
              <a:srgbClr val="002060"/>
            </a:solidFill>
          </a:endParaRPr>
        </a:p>
      </cdr:txBody>
    </cdr:sp>
  </cdr:relSizeAnchor>
  <cdr:relSizeAnchor>
    <cdr:from>
      <cdr:x>0.27406000000000003</cdr:x>
      <cdr:y>0.02283</cdr:y>
    </cdr:from>
    <cdr:to>
      <cdr:x>0.40856999999999999</cdr:x>
      <cdr:y>0.094259999999999997</cdr:y>
    </cdr:to>
    <cdr:sp>
      <cdr:nvSpPr>
        <cdr:cNvPr id="3" name="TextBox 1"/>
        <cdr:cNvSpPr txBox="1"/>
      </cdr:nvSpPr>
      <cdr:spPr bwMode="auto">
        <a:xfrm>
          <a:off x="2471687" y="144042"/>
          <a:ext cx="1213091" cy="450675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</cdr:spPr>
      <cdr:txBody>
        <a:bodyPr wrap="square" rtlCol="0"/>
        <a:lstStyle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>
          <a:pPr algn="ctr">
            <a:defRPr/>
          </a:pPr>
          <a:r>
            <a:rPr lang="ru-RU" sz="2400" b="1">
              <a:solidFill>
                <a:srgbClr val="002060"/>
              </a:solidFill>
            </a:rPr>
            <a:t>3 837,9</a:t>
          </a:r>
          <a:endParaRPr lang="ru-RU" sz="2400" b="1">
            <a:solidFill>
              <a:srgbClr val="002060"/>
            </a:solidFill>
          </a:endParaRPr>
        </a:p>
      </cdr:txBody>
    </cdr:sp>
  </cdr:relSizeAnchor>
  <cdr:relSizeAnchor>
    <cdr:from>
      <cdr:x>0.45646999999999999</cdr:x>
      <cdr:y>0.02283</cdr:y>
    </cdr:from>
    <cdr:to>
      <cdr:x>0.59219999999999995</cdr:x>
      <cdr:y>0.10249999999999999</cdr:y>
    </cdr:to>
    <cdr:sp>
      <cdr:nvSpPr>
        <cdr:cNvPr id="4" name="TextBox 1"/>
        <cdr:cNvSpPr txBox="1"/>
      </cdr:nvSpPr>
      <cdr:spPr bwMode="auto">
        <a:xfrm>
          <a:off x="4116803" y="144042"/>
          <a:ext cx="1224159" cy="502663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</cdr:spPr>
      <cdr:txBody>
        <a:bodyPr wrap="square" rtlCol="0"/>
        <a:lstStyle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>
          <a:pPr algn="ctr">
            <a:defRPr/>
          </a:pPr>
          <a:r>
            <a:rPr lang="ru-RU" sz="2400" b="1">
              <a:solidFill>
                <a:srgbClr val="002060"/>
              </a:solidFill>
            </a:rPr>
            <a:t>3 918,4</a:t>
          </a:r>
          <a:endParaRPr lang="ru-RU" sz="2400" b="1">
            <a:solidFill>
              <a:srgbClr val="002060"/>
            </a:solidFill>
          </a:endParaRPr>
        </a:p>
      </cdr:txBody>
    </cdr:sp>
  </cdr:relSizeAnchor>
  <cdr:relSizeAnchor>
    <cdr:from>
      <cdr:x>0.60019</cdr:x>
      <cdr:y>0</cdr:y>
    </cdr:from>
    <cdr:to>
      <cdr:x>0.97563</cdr:x>
      <cdr:y>0.44511000000000001</cdr:y>
    </cdr:to>
    <cdr:sp>
      <cdr:nvSpPr>
        <cdr:cNvPr id="27" name="Скругленный прямоугольник 26"/>
        <cdr:cNvSpPr/>
      </cdr:nvSpPr>
      <cdr:spPr bwMode="auto">
        <a:xfrm>
          <a:off x="5412984" y="0"/>
          <a:ext cx="3386056" cy="2808341"/>
        </a:xfrm>
        <a:prstGeom prst="roundRect">
          <a:avLst>
            <a:gd name="adj" fmla="val 16667"/>
          </a:avLst>
        </a:prstGeom>
        <a:solidFill>
          <a:schemeClr val="bg2">
            <a:lumMod val="90000"/>
          </a:schemeClr>
        </a:solidFill>
        <a:ln>
          <a:noFill/>
        </a:ln>
      </cdr:spPr>
      <cdr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cdr:style>
      <cdr:txBody>
        <a:bodyPr vertOverflow="clip"/>
        <a:lstStyle/>
        <a:p>
          <a:pPr algn="ctr">
            <a:defRPr/>
          </a:pPr>
          <a:r>
            <a:rPr lang="ru-RU" sz="1300" b="1">
              <a:solidFill>
                <a:srgbClr val="0000FF"/>
              </a:solidFill>
            </a:rPr>
            <a:t>В основу расчетов прогноза доходов на 2026 - 2028  годы заложены:</a:t>
          </a:r>
          <a:endParaRPr/>
        </a:p>
        <a:p>
          <a:pPr algn="l">
            <a:defRPr/>
          </a:pPr>
          <a:endParaRPr lang="ru-RU" sz="1200" b="1">
            <a:solidFill>
              <a:srgbClr val="002060"/>
            </a:solidFill>
          </a:endParaRPr>
        </a:p>
        <a:p>
          <a:pPr algn="l">
            <a:defRPr/>
          </a:pPr>
          <a:r>
            <a:rPr lang="ru-RU" sz="1200" b="1">
              <a:solidFill>
                <a:srgbClr val="002060"/>
              </a:solidFill>
            </a:rPr>
            <a:t>* Прогнозные оценки показателей  социально-экономического развития:</a:t>
          </a:r>
          <a:r>
            <a:rPr lang="ru-RU" sz="1200">
              <a:solidFill>
                <a:srgbClr val="002060"/>
              </a:solidFill>
            </a:rPr>
            <a:t> </a:t>
          </a:r>
          <a:endParaRPr/>
        </a:p>
        <a:p>
          <a:pPr marL="171450" indent="-171450">
            <a:buFont typeface="Arial"/>
            <a:buChar char="•"/>
            <a:defRPr/>
          </a:pPr>
          <a:r>
            <a:rPr lang="ru-RU" sz="1200">
              <a:solidFill>
                <a:srgbClr val="002060"/>
              </a:solidFill>
            </a:rPr>
            <a:t>индексы потребительских цен;</a:t>
          </a:r>
          <a:endParaRPr/>
        </a:p>
        <a:p>
          <a:pPr marL="171450" indent="-171450">
            <a:buFont typeface="Arial"/>
            <a:buChar char="•"/>
            <a:defRPr/>
          </a:pPr>
          <a:r>
            <a:rPr lang="ru-RU" sz="1200">
              <a:solidFill>
                <a:srgbClr val="002060"/>
              </a:solidFill>
            </a:rPr>
            <a:t>объемы фонда заработной платы (ФОТ)   и прибыли прибыльных организаций;</a:t>
          </a:r>
          <a:endParaRPr/>
        </a:p>
        <a:p>
          <a:pPr marL="171450" indent="-171450">
            <a:buFont typeface="Arial"/>
            <a:buChar char="•"/>
            <a:defRPr/>
          </a:pPr>
          <a:r>
            <a:rPr lang="ru-RU" sz="1200">
              <a:solidFill>
                <a:srgbClr val="002060"/>
              </a:solidFill>
            </a:rPr>
            <a:t>показатели собираемости налогов за ряд лет;</a:t>
          </a:r>
          <a:endParaRPr lang="ru-RU" sz="1200" b="1">
            <a:solidFill>
              <a:srgbClr val="002060"/>
            </a:solidFill>
          </a:endParaRPr>
        </a:p>
        <a:p>
          <a:pPr>
            <a:defRPr/>
          </a:pPr>
          <a:r>
            <a:rPr lang="ru-RU" sz="1200" b="1">
              <a:solidFill>
                <a:srgbClr val="002060"/>
              </a:solidFill>
            </a:rPr>
            <a:t>* Данные главных администраторов доходов местного бюджета;                                  </a:t>
          </a:r>
          <a:endParaRPr/>
        </a:p>
        <a:p>
          <a:pPr>
            <a:defRPr/>
          </a:pPr>
          <a:r>
            <a:rPr lang="ru-RU" sz="1200" b="1">
              <a:solidFill>
                <a:srgbClr val="002060"/>
              </a:solidFill>
            </a:rPr>
            <a:t>*  Ряд других параметров.</a:t>
          </a:r>
          <a:r>
            <a:rPr lang="ru-RU" sz="1200" b="1"/>
            <a:t>.</a:t>
          </a:r>
          <a:endParaRPr/>
        </a:p>
        <a:p>
          <a:pPr marL="171450" indent="-171450">
            <a:buFont typeface="Arial"/>
            <a:buChar char="•"/>
            <a:defRPr/>
          </a:pPr>
          <a:endParaRPr lang="ru-RU" sz="1300"/>
        </a:p>
      </cdr:txBody>
    </cdr:sp>
  </cdr:relSizeAnchor>
</c:userShapes>
</file>

<file path=ppt/drawings/drawing2.xml><?xml version="1.0" encoding="utf-8"?>
<c:userShapes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>
  <cdr:relSizeAnchor>
    <cdr:from>
      <cdr:x>0.63387000000000004</cdr:x>
      <cdr:y>0.75632999999999995</cdr:y>
    </cdr:from>
    <cdr:to>
      <cdr:x>0.75199000000000005</cdr:x>
      <cdr:y>0.85143000000000002</cdr:y>
    </cdr:to>
    <cdr:sp>
      <cdr:nvSpPr>
        <cdr:cNvPr id="2" name="TextBox 1"/>
        <cdr:cNvSpPr txBox="1"/>
      </cdr:nvSpPr>
      <cdr:spPr bwMode="auto">
        <a:xfrm>
          <a:off x="5796136" y="3247010"/>
          <a:ext cx="1080089" cy="408274"/>
        </a:xfrm>
        <a:prstGeom prst="rect">
          <a:avLst/>
        </a:prstGeom>
      </cdr:spPr>
      <cdr:txBody>
        <a:bodyPr vertOverflow="clip" wrap="square" rtlCol="0"/>
        <a:lstStyle/>
        <a:p>
          <a:pPr>
            <a:defRPr/>
          </a:pPr>
          <a:r>
            <a:rPr lang="ru-RU" sz="1800"/>
            <a:t>Годы</a:t>
          </a:r>
          <a:endParaRPr lang="ru-RU" sz="1800"/>
        </a:p>
      </cdr:txBody>
    </cdr:sp>
  </cdr:relSizeAnchor>
</c:userShapes>
</file>

<file path=ppt/drawings/drawing3.xml><?xml version="1.0" encoding="utf-8"?>
<c:userShapes xmlns:c="http://schemas.openxmlformats.org/drawingml/2006/chart" xmlns:cdr="http://schemas.openxmlformats.org/drawingml/2006/chartDrawing" xmlns:a="http://schemas.openxmlformats.org/drawingml/2006/main" xmlns:r="http://schemas.openxmlformats.org/officeDocument/2006/relationships">
  <cdr:relSizeAnchor>
    <cdr:from>
      <cdr:x>0.010749999999999999</cdr:x>
      <cdr:y>0.075359999999999996</cdr:y>
    </cdr:from>
    <cdr:to>
      <cdr:x>0.21504999999999999</cdr:x>
      <cdr:y>0.17082</cdr:y>
    </cdr:to>
    <cdr:sp>
      <cdr:nvSpPr>
        <cdr:cNvPr id="4" name="TextBox 3"/>
        <cdr:cNvSpPr txBox="1"/>
      </cdr:nvSpPr>
      <cdr:spPr bwMode="auto">
        <a:xfrm>
          <a:off x="72008" y="432048"/>
          <a:ext cx="1368152" cy="547296"/>
        </a:xfrm>
        <a:prstGeom prst="rect">
          <a:avLst/>
        </a:prstGeom>
      </cdr:spPr>
      <cdr:txBody>
        <a:bodyPr vertOverflow="clip" wrap="square" rtlCol="0"/>
        <a:lstStyle/>
        <a:p>
          <a:pPr>
            <a:defRPr/>
          </a:pPr>
          <a:r>
            <a:rPr lang="ru-RU" sz="1400"/>
            <a:t>млн руб.</a:t>
          </a:r>
          <a:endParaRPr lang="ru-RU" sz="1400"/>
        </a:p>
      </cdr:txBody>
    </cdr:sp>
  </cdr:relSizeAnchor>
</c:userShape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4" y="4"/>
            <a:ext cx="2946247" cy="496890"/>
          </a:xfrm>
          <a:prstGeom prst="rect">
            <a:avLst/>
          </a:prstGeom>
        </p:spPr>
        <p:txBody>
          <a:bodyPr vert="horz" lIns="92088" tIns="46044" rIns="92088" bIns="46044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49826" y="4"/>
            <a:ext cx="2946246" cy="496890"/>
          </a:xfrm>
          <a:prstGeom prst="rect">
            <a:avLst/>
          </a:prstGeom>
        </p:spPr>
        <p:txBody>
          <a:bodyPr vert="horz" lIns="92088" tIns="46044" rIns="92088" bIns="46044" rtlCol="0"/>
          <a:lstStyle>
            <a:lvl1pPr algn="r">
              <a:defRPr sz="1200"/>
            </a:lvl1pPr>
          </a:lstStyle>
          <a:p>
            <a:pPr>
              <a:defRPr/>
            </a:pPr>
            <a:fld id="{9714EE2A-F10B-488F-89CA-AD0D9D9D9FD2}" type="datetimeFigureOut">
              <a:rPr lang="ru-RU"/>
              <a:t/>
            </a:fld>
            <a:endParaRPr lang="ru-RU"/>
          </a:p>
        </p:txBody>
      </p:sp>
      <p:sp>
        <p:nvSpPr>
          <p:cNvPr id="4" name="Образ слайда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88" tIns="46044" rIns="92088" bIns="46044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79293" y="4716465"/>
            <a:ext cx="5439101" cy="4468816"/>
          </a:xfrm>
          <a:prstGeom prst="rect">
            <a:avLst/>
          </a:prstGeom>
        </p:spPr>
        <p:txBody>
          <a:bodyPr vert="horz" lIns="92088" tIns="46044" rIns="92088" bIns="46044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4" y="9431327"/>
            <a:ext cx="2946247" cy="496889"/>
          </a:xfrm>
          <a:prstGeom prst="rect">
            <a:avLst/>
          </a:prstGeom>
        </p:spPr>
        <p:txBody>
          <a:bodyPr vert="horz" lIns="92088" tIns="46044" rIns="92088" bIns="4604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49826" y="9431327"/>
            <a:ext cx="2946246" cy="496889"/>
          </a:xfrm>
          <a:prstGeom prst="rect">
            <a:avLst/>
          </a:prstGeom>
        </p:spPr>
        <p:txBody>
          <a:bodyPr vert="horz" lIns="92088" tIns="46044" rIns="92088" bIns="46044" rtlCol="0" anchor="b"/>
          <a:lstStyle>
            <a:lvl1pPr algn="r">
              <a:defRPr sz="1200"/>
            </a:lvl1pPr>
          </a:lstStyle>
          <a:p>
            <a:pPr>
              <a:defRPr/>
            </a:pPr>
            <a:fld id="{6B8FE30B-F275-46AD-97DE-D9FE7A2FCE80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Факт по соцсфере-2 449 936,3 разделы 07,08,09,10,11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A2A8FD6-A51C-4539-9477-50890BDC8E57}" type="slidenum">
              <a:rPr lang="ru-RU"/>
              <a:t/>
            </a:fld>
            <a:endParaRPr lang="ru-RU"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/>
              <a:buChar char="•"/>
              <a:defRPr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1371600"/>
            <a:ext cx="7772400" cy="2505074"/>
          </a:xfrm>
        </p:spPr>
        <p:txBody>
          <a:bodyPr anchor="b"/>
          <a:lstStyle>
            <a:lvl1pPr algn="ctr" defTabSz="914400">
              <a:lnSpc>
                <a:spcPct val="100000"/>
              </a:lnSpc>
              <a:spcBef>
                <a:spcPts val="0"/>
              </a:spcBef>
              <a:buNone/>
              <a:defRPr lang="en-US" sz="48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 bwMode="auto">
          <a:xfrm>
            <a:off x="365760" y="1600200"/>
            <a:ext cx="4041648" cy="452628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 bwMode="auto">
          <a:xfrm>
            <a:off x="457200" y="2212848"/>
            <a:ext cx="4041648" cy="391363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 bwMode="auto">
          <a:xfrm>
            <a:off x="4672584" y="2212848"/>
            <a:ext cx="4041648" cy="391318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907087" y="2438400"/>
            <a:ext cx="3008313" cy="368776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508126" y="1143000"/>
            <a:ext cx="6054724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jpg"/></Relationships>
</file>

<file path=ppt/slideMasters/_rels/slideMaster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jpg"/></Relationships>
</file>

<file path=ppt/slideMasters/_rels/slideMaster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13">
            <a:alphaModFix amt="32000"/>
            <a:lum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13">
            <a:alphaModFix amt="32000"/>
            <a:lum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13">
            <a:alphaModFix amt="32000"/>
            <a:lum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</a:defRPr>
            </a:lvl1pPr>
          </a:lstStyle>
          <a:p>
            <a:pPr>
              <a:defRPr/>
            </a:pPr>
            <a:fld id="{B19B0651-EE4F-4900-A07F-96A6BFA9D0F0}" type="slidenum"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/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>
        <a:lnSpc>
          <a:spcPts val="5800"/>
        </a:lnSpc>
        <a:spcBef>
          <a:spcPts val="0"/>
        </a:spcBef>
        <a:buNone/>
        <a:defRPr sz="54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24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Courier New"/>
        <a:buChar char="o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16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diagramData" Target="../diagrams/data2.xml" /><Relationship Id="rId3" Type="http://schemas.microsoft.com/office/2007/relationships/diagramDrawing" Target="../diagrams/drawing2.xml" /><Relationship Id="rId4" Type="http://schemas.openxmlformats.org/officeDocument/2006/relationships/diagramColors" Target="../diagrams/colors2.xml" /><Relationship Id="rId5" Type="http://schemas.openxmlformats.org/officeDocument/2006/relationships/diagramLayout" Target="../diagrams/layout2.xml" /><Relationship Id="rId6" Type="http://schemas.openxmlformats.org/officeDocument/2006/relationships/diagramQuickStyle" Target="../diagrams/quickStyle2.xml" 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chart" Target="../charts/chart2.xml" 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6.png"/><Relationship Id="rId3" Type="http://schemas.openxmlformats.org/officeDocument/2006/relationships/image" Target="../media/image27.jpg"/><Relationship Id="rId4" Type="http://schemas.openxmlformats.org/officeDocument/2006/relationships/image" Target="../media/image28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2.jpg"/><Relationship Id="rId3" Type="http://schemas.openxmlformats.org/officeDocument/2006/relationships/image" Target="../media/image33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chart" Target="../charts/chart3.xml" 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.jp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diagramData" Target="../diagrams/data1.xml" /><Relationship Id="rId3" Type="http://schemas.microsoft.com/office/2007/relationships/diagramDrawing" Target="../diagrams/drawing1.xml" /><Relationship Id="rId4" Type="http://schemas.openxmlformats.org/officeDocument/2006/relationships/diagramColors" Target="../diagrams/colors1.xml" /><Relationship Id="rId5" Type="http://schemas.openxmlformats.org/officeDocument/2006/relationships/diagramLayout" Target="../diagrams/layout1.xml" /><Relationship Id="rId6" Type="http://schemas.openxmlformats.org/officeDocument/2006/relationships/diagramQuickStyle" Target="../diagrams/quickStyle1.xml" 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4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chart" Target="../charts/char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31" name="Picture 7" descr="C:\Documents and Settings\RomaliyskayaOR.FINUP\Рабочий стол\РАЗНОЕ\фото туапсе\5999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210911" y="4751680"/>
            <a:ext cx="2873255" cy="1997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533510" y="50844"/>
            <a:ext cx="1768487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 descr="\\ServerPril\53\БЮДЖЕТ 2024\НАШ ПРОЕКТ\БЮДЖЕТ ДЛЯ ГРАЖДАН\порт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084167" y="4800951"/>
            <a:ext cx="2937769" cy="1898743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 bwMode="auto">
          <a:xfrm>
            <a:off x="149846" y="2084114"/>
            <a:ext cx="8872091" cy="2785045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ru-RU" sz="4000" b="1">
              <a:solidFill>
                <a:srgbClr val="002060"/>
              </a:solidFill>
              <a:latin typeface="Bookman Old Style"/>
              <a:ea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ru-RU" sz="1050" b="1">
              <a:solidFill>
                <a:srgbClr val="0070C0"/>
              </a:solidFill>
              <a:latin typeface="Bookman Old Style"/>
              <a:ea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ru-RU" sz="1050" b="1">
              <a:solidFill>
                <a:srgbClr val="002060"/>
              </a:solidFill>
              <a:ea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>
                <a:solidFill>
                  <a:srgbClr val="3333FF"/>
                </a:solidFill>
                <a:latin typeface="Palatino Linotype"/>
                <a:ea typeface="Times New Roman"/>
              </a:rPr>
              <a:t>ПРОЕКТ </a:t>
            </a:r>
            <a:r>
              <a:rPr lang="ru-RU" sz="2400" b="1">
                <a:solidFill>
                  <a:srgbClr val="3333FF"/>
                </a:solidFill>
                <a:latin typeface="Palatino Linotype"/>
                <a:ea typeface="Times New Roman"/>
              </a:rPr>
              <a:t>БЮДЖЕТА 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>
                <a:solidFill>
                  <a:srgbClr val="002060"/>
                </a:solidFill>
                <a:latin typeface="Palatino Linotype"/>
                <a:ea typeface="Times New Roman"/>
              </a:rPr>
              <a:t>МУНИЦИПАЛЬНОГО ОБРАЗОВАНИЯ</a:t>
            </a:r>
            <a:endParaRPr lang="ru-RU" sz="2400" b="1">
              <a:solidFill>
                <a:srgbClr val="002060"/>
              </a:solidFill>
              <a:latin typeface="Palatino Linotype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>
                <a:solidFill>
                  <a:srgbClr val="002060"/>
                </a:solidFill>
                <a:latin typeface="Palatino Linotype"/>
                <a:ea typeface="Times New Roman"/>
              </a:rPr>
              <a:t>ТУАПСИНСКИЙ </a:t>
            </a:r>
            <a:r>
              <a:rPr lang="ru-RU" sz="2400" b="1">
                <a:solidFill>
                  <a:srgbClr val="002060"/>
                </a:solidFill>
                <a:latin typeface="Palatino Linotype"/>
                <a:ea typeface="Times New Roman"/>
              </a:rPr>
              <a:t>МУНИЦИПАЛЬНЫЙ ОКРУГ КРАСНОДАРСКОГО КРАЯ</a:t>
            </a:r>
            <a:endParaRPr lang="ru-RU" sz="2400" b="1">
              <a:solidFill>
                <a:srgbClr val="002060"/>
              </a:solidFill>
              <a:latin typeface="Palatino Linotype"/>
              <a:ea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>
                <a:solidFill>
                  <a:srgbClr val="3333FF"/>
                </a:solidFill>
                <a:latin typeface="Palatino Linotype"/>
                <a:ea typeface="Times New Roman"/>
              </a:rPr>
              <a:t>НА </a:t>
            </a:r>
            <a:r>
              <a:rPr lang="ru-RU" sz="2400" b="1">
                <a:solidFill>
                  <a:srgbClr val="3333FF"/>
                </a:solidFill>
                <a:latin typeface="Palatino Linotype"/>
                <a:ea typeface="Times New Roman"/>
              </a:rPr>
              <a:t>2026 </a:t>
            </a:r>
            <a:r>
              <a:rPr lang="ru-RU" sz="2400" b="1">
                <a:solidFill>
                  <a:srgbClr val="3333FF"/>
                </a:solidFill>
                <a:latin typeface="Palatino Linotype"/>
                <a:ea typeface="Times New Roman"/>
              </a:rPr>
              <a:t>ГОД </a:t>
            </a:r>
            <a:r>
              <a:rPr lang="ru-RU" sz="2400" b="1">
                <a:solidFill>
                  <a:srgbClr val="3333FF"/>
                </a:solidFill>
                <a:latin typeface="Palatino Linotype"/>
                <a:ea typeface="Times New Roman"/>
              </a:rPr>
              <a:t>И НА ПЛАНОВЫЙ </a:t>
            </a:r>
            <a:r>
              <a:rPr lang="ru-RU" sz="2400" b="1">
                <a:solidFill>
                  <a:srgbClr val="3333FF"/>
                </a:solidFill>
                <a:latin typeface="Palatino Linotype"/>
                <a:ea typeface="Times New Roman"/>
              </a:rPr>
              <a:t>ПЕРИОД </a:t>
            </a:r>
            <a:endParaRPr lang="ru-RU" sz="2400" b="1">
              <a:solidFill>
                <a:srgbClr val="3333FF"/>
              </a:solidFill>
              <a:latin typeface="Palatino Linotype"/>
              <a:ea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>
                <a:solidFill>
                  <a:srgbClr val="3333FF"/>
                </a:solidFill>
                <a:latin typeface="Palatino Linotype"/>
                <a:ea typeface="Times New Roman"/>
              </a:rPr>
              <a:t>2027 </a:t>
            </a:r>
            <a:r>
              <a:rPr lang="ru-RU" sz="2400" b="1">
                <a:solidFill>
                  <a:srgbClr val="3333FF"/>
                </a:solidFill>
                <a:latin typeface="Palatino Linotype"/>
                <a:ea typeface="Times New Roman"/>
              </a:rPr>
              <a:t>и </a:t>
            </a:r>
            <a:r>
              <a:rPr lang="ru-RU" sz="2400" b="1">
                <a:solidFill>
                  <a:srgbClr val="3333FF"/>
                </a:solidFill>
                <a:latin typeface="Palatino Linotype"/>
                <a:ea typeface="Times New Roman"/>
              </a:rPr>
              <a:t>2028 </a:t>
            </a:r>
            <a:r>
              <a:rPr lang="ru-RU" sz="2400" b="1">
                <a:solidFill>
                  <a:srgbClr val="3333FF"/>
                </a:solidFill>
                <a:latin typeface="Palatino Linotype"/>
                <a:ea typeface="Times New Roman"/>
              </a:rPr>
              <a:t>ГОДОВ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ru-RU" sz="2000" b="1">
              <a:solidFill>
                <a:srgbClr val="002060"/>
              </a:solidFill>
              <a:latin typeface="Bookman Old Style"/>
              <a:ea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ru-RU" sz="1100" b="1">
              <a:solidFill>
                <a:srgbClr val="002060"/>
              </a:solidFill>
              <a:latin typeface="Bookman Old Style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solidFill>
                <a:srgbClr val="002060"/>
              </a:solidFill>
              <a:latin typeface="Bookman Old Style"/>
            </a:endParaRPr>
          </a:p>
        </p:txBody>
      </p:sp>
      <p:pic>
        <p:nvPicPr>
          <p:cNvPr id="1028" name="Picture 4" descr="C:\Users\Chiglinceva\Desktop\IMG_20251202_101652_962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5332373" y="50844"/>
            <a:ext cx="3689563" cy="2033270"/>
          </a:xfrm>
          <a:prstGeom prst="rect">
            <a:avLst/>
          </a:prstGeom>
          <a:noFill/>
        </p:spPr>
      </p:pic>
      <p:pic>
        <p:nvPicPr>
          <p:cNvPr id="1026" name="Picture 2" descr="C:\Users\Administrator\Desktop\Рисунок1111.jp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1" y="0"/>
            <a:ext cx="3533510" cy="2139076"/>
          </a:xfrm>
          <a:prstGeom prst="rect">
            <a:avLst/>
          </a:prstGeom>
          <a:noFill/>
        </p:spPr>
      </p:pic>
      <p:pic>
        <p:nvPicPr>
          <p:cNvPr id="2" name="Picture 3" descr="C:\Users\Administrator\Desktop\Рисунок11111.jpg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0" y="4751680"/>
            <a:ext cx="3303471" cy="1997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17661" y="44624"/>
            <a:ext cx="8746826" cy="864096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br>
              <a:rPr lang="ru-RU" sz="1800"/>
            </a:br>
            <a:r>
              <a:rPr lang="ru-RU" sz="2400" b="1"/>
              <a:t>Изменения в бюджетном и налоговом </a:t>
            </a:r>
            <a:r>
              <a:rPr lang="ru-RU" sz="2400" b="1"/>
              <a:t>законодательстве, планируемые к введению в 2026 году</a:t>
            </a:r>
            <a:endParaRPr lang="ru-RU" sz="2400" b="1"/>
          </a:p>
        </p:txBody>
      </p:sp>
      <p:graphicFrame>
        <p:nvGraphicFramePr>
          <p:cNvPr id="3" name="Объект 6"/>
          <p:cNvGraphicFramePr>
            <a:graphicFrameLocks xmlns:a="http://schemas.openxmlformats.org/drawingml/2006/main"/>
          </p:cNvGraphicFramePr>
          <p:nvPr/>
        </p:nvGraphicFramePr>
        <p:xfrm>
          <a:off x="107504" y="771896"/>
          <a:ext cx="8928992" cy="6086104"/>
          <a:chOff x="0" y="0"/>
          <a:chExt cx="8928992" cy="608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sp>
        <p:nvSpPr>
          <p:cNvPr id="4" name="TextBox 3"/>
          <p:cNvSpPr txBox="1"/>
          <p:nvPr/>
        </p:nvSpPr>
        <p:spPr bwMode="auto">
          <a:xfrm>
            <a:off x="179512" y="2343363"/>
            <a:ext cx="2630437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ru-RU" sz="3600" b="1">
                <a:solidFill>
                  <a:prstClr val="black"/>
                </a:solidFill>
              </a:rPr>
              <a:t>0,0 %</a:t>
            </a:r>
            <a:endParaRPr/>
          </a:p>
          <a:p>
            <a:pPr algn="ctr">
              <a:defRPr/>
            </a:pPr>
            <a:r>
              <a:rPr lang="ru-RU" sz="2400" b="1">
                <a:solidFill>
                  <a:prstClr val="black"/>
                </a:solidFill>
              </a:rPr>
              <a:t>(-24,0 млн руб.)</a:t>
            </a:r>
            <a:endParaRPr/>
          </a:p>
        </p:txBody>
      </p:sp>
      <p:sp>
        <p:nvSpPr>
          <p:cNvPr id="5" name="TextBox 4"/>
          <p:cNvSpPr txBox="1"/>
          <p:nvPr/>
        </p:nvSpPr>
        <p:spPr bwMode="auto">
          <a:xfrm>
            <a:off x="90575" y="1123971"/>
            <a:ext cx="233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600" b="1">
                <a:solidFill>
                  <a:prstClr val="black"/>
                </a:solidFill>
              </a:rPr>
              <a:t>      1,99 %</a:t>
            </a:r>
            <a:r>
              <a:rPr lang="ru-RU">
                <a:solidFill>
                  <a:prstClr val="black"/>
                </a:solidFill>
              </a:rPr>
              <a:t>                                 </a:t>
            </a: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-108520" y="5229200"/>
            <a:ext cx="302433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>
                <a:solidFill>
                  <a:prstClr val="black"/>
                </a:solidFill>
              </a:rPr>
              <a:t>0,0 %</a:t>
            </a:r>
            <a:endParaRPr/>
          </a:p>
          <a:p>
            <a:pPr algn="ctr">
              <a:defRPr/>
            </a:pPr>
            <a:r>
              <a:rPr lang="ru-RU" sz="2400" b="1">
                <a:solidFill>
                  <a:prstClr val="black"/>
                </a:solidFill>
              </a:rPr>
              <a:t>(-2,0 млн руб.)</a:t>
            </a:r>
            <a:endParaRPr lang="ru-RU" sz="2400" b="1">
              <a:solidFill>
                <a:prstClr val="black"/>
              </a:solidFill>
            </a:endParaRPr>
          </a:p>
          <a:p>
            <a:pPr algn="ctr">
              <a:defRPr/>
            </a:pPr>
            <a:endParaRPr lang="ru-RU" sz="3200" b="1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ru-RU" sz="2800">
                <a:solidFill>
                  <a:prstClr val="black"/>
                </a:solidFill>
              </a:rPr>
              <a:t>                                 </a:t>
            </a:r>
            <a:endParaRPr lang="ru-RU" sz="280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323527" y="3664623"/>
            <a:ext cx="2232250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ru-RU" sz="1600" b="1">
                <a:solidFill>
                  <a:prstClr val="black"/>
                </a:solidFill>
                <a:latin typeface="Times New Roman"/>
                <a:cs typeface="Times New Roman"/>
              </a:rPr>
              <a:t>Исключение                 с 1 января 2026 г. патентных видов деятельности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48087" y="90783"/>
            <a:ext cx="8229600" cy="601916"/>
          </a:xfrm>
        </p:spPr>
        <p:txBody>
          <a:bodyPr/>
          <a:lstStyle/>
          <a:p>
            <a:pPr>
              <a:defRPr/>
            </a:pPr>
            <a:r>
              <a:rPr lang="ru-RU" sz="2800" b="1" u="sng">
                <a:solidFill>
                  <a:srgbClr val="FF0000"/>
                </a:solidFill>
              </a:rPr>
              <a:t>РАСХОДЫ БЮДЖЕТА ФОРМИРУЮТСЯ </a:t>
            </a:r>
            <a:endParaRPr lang="ru-RU" sz="2800" u="sng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xmlns:a="http://schemas.openxmlformats.org/drawingml/2006/main" noGrp="1"/>
          </p:cNvGraphicFramePr>
          <p:nvPr>
            <p:ph idx="1"/>
          </p:nvPr>
        </p:nvGraphicFramePr>
        <p:xfrm>
          <a:off x="-30719" y="851115"/>
          <a:ext cx="9009096" cy="2290567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{0505E3EF-67EA-436B-97B2-0124C06EBD24}</a:tableStyleId>
              </a:tblPr>
              <a:tblGrid>
                <a:gridCol w="3601511"/>
                <a:gridCol w="1802528"/>
                <a:gridCol w="1788015"/>
                <a:gridCol w="1817042"/>
              </a:tblGrid>
              <a:tr h="265914">
                <a:tc>
                  <a:txBody>
                    <a:bodyPr/>
                    <a:p>
                      <a:pPr algn="just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endParaRPr lang="ru-RU" sz="1800" b="1"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1690" marR="61690" marT="0" marB="0">
                    <a:solidFill>
                      <a:srgbClr val="A3E7E5">
                        <a:alpha val="6700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/>
                        <a:t>2026 год</a:t>
                      </a:r>
                      <a:endParaRPr lang="ru-RU" sz="2000" b="1"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1690" marR="61690" marT="0" marB="0">
                    <a:solidFill>
                      <a:srgbClr val="A3E7E5">
                        <a:alpha val="6700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/>
                        <a:t>2027 год</a:t>
                      </a:r>
                      <a:endParaRPr lang="ru-RU" sz="2000" b="1"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1690" marR="61690" marT="0" marB="0">
                    <a:solidFill>
                      <a:srgbClr val="A3E7E5">
                        <a:alpha val="6700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Palatino Linotype"/>
                          <a:ea typeface="Arial"/>
                          <a:cs typeface="Arial"/>
                        </a:rPr>
                        <a:t>2028 год</a:t>
                      </a:r>
                      <a:endParaRPr lang="ru-RU" sz="2000">
                        <a:solidFill>
                          <a:schemeClr val="tx1"/>
                        </a:solidFill>
                        <a:latin typeface="Palatino Linotype"/>
                        <a:ea typeface="Arial"/>
                        <a:cs typeface="Arial"/>
                      </a:endParaRPr>
                    </a:p>
                  </a:txBody>
                  <a:tcPr marL="82253" marR="82253">
                    <a:solidFill>
                      <a:srgbClr val="A3E7E5">
                        <a:alpha val="67000"/>
                      </a:srgbClr>
                    </a:solidFill>
                  </a:tcPr>
                </a:tc>
              </a:tr>
              <a:tr h="426321">
                <a:tc>
                  <a:txBody>
                    <a:bodyPr/>
                    <a:p>
                      <a:pPr algn="just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</a:rPr>
                        <a:t>Всего, </a:t>
                      </a:r>
                      <a:r>
                        <a:rPr lang="ru-RU" sz="2000" b="1">
                          <a:solidFill>
                            <a:schemeClr val="tx1"/>
                          </a:solidFill>
                        </a:rPr>
                        <a:t>в том числе:</a:t>
                      </a:r>
                      <a:endParaRPr lang="ru-RU" sz="2000" b="1">
                        <a:solidFill>
                          <a:schemeClr val="tx1"/>
                        </a:solidFill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1690" marR="61690" marT="0" marB="0">
                    <a:solidFill>
                      <a:srgbClr val="A3E7E5">
                        <a:alpha val="6700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 b="1" i="1">
                          <a:solidFill>
                            <a:schemeClr val="tx1"/>
                          </a:solidFill>
                          <a:latin typeface="Palatino Linotype"/>
                          <a:ea typeface="Times New Roman"/>
                        </a:rPr>
                        <a:t>8 840 970,7</a:t>
                      </a:r>
                      <a:endParaRPr lang="ru-RU" sz="2400" b="1" i="1">
                        <a:solidFill>
                          <a:schemeClr val="tx1"/>
                        </a:solidFill>
                        <a:latin typeface="Palatino Linotype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3E7E5">
                        <a:alpha val="6700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400" b="1" i="1">
                          <a:solidFill>
                            <a:schemeClr val="tx1"/>
                          </a:solidFill>
                          <a:latin typeface="Palatino Linotype"/>
                          <a:ea typeface="Times New Roman"/>
                        </a:rPr>
                        <a:t>10 913</a:t>
                      </a:r>
                      <a:r>
                        <a:rPr lang="ru-RU" sz="2400" b="1" i="1">
                          <a:solidFill>
                            <a:schemeClr val="tx1"/>
                          </a:solidFill>
                          <a:latin typeface="Palatino Linotype"/>
                          <a:ea typeface="Times New Roman"/>
                        </a:rPr>
                        <a:t> 121,1</a:t>
                      </a:r>
                      <a:endParaRPr lang="ru-RU" sz="2400" b="1" i="1">
                        <a:solidFill>
                          <a:schemeClr val="tx1"/>
                        </a:solidFill>
                        <a:latin typeface="Palatino Linotype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A3E7E5">
                        <a:alpha val="6700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400" b="1" i="1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ru-RU" sz="2400" b="1" i="1">
                          <a:solidFill>
                            <a:schemeClr val="tx1"/>
                          </a:solidFill>
                        </a:rPr>
                        <a:t> 821</a:t>
                      </a:r>
                      <a:r>
                        <a:rPr lang="ru-RU" sz="2400" b="1" i="1">
                          <a:solidFill>
                            <a:schemeClr val="tx1"/>
                          </a:solidFill>
                        </a:rPr>
                        <a:t> 785,6</a:t>
                      </a:r>
                      <a:endParaRPr lang="ru-RU" sz="2400" b="1" i="1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rgbClr val="A3E7E5">
                        <a:alpha val="67000"/>
                      </a:srgbClr>
                    </a:solidFill>
                  </a:tcPr>
                </a:tc>
              </a:tr>
              <a:tr h="767377">
                <a:tc>
                  <a:txBody>
                    <a:bodyPr/>
                    <a:p>
                      <a:pPr marL="0" algn="l" defTabSz="914400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900">
                          <a:solidFill>
                            <a:schemeClr val="dk1"/>
                          </a:solidFill>
                          <a:latin typeface="Palatino Linotype"/>
                          <a:ea typeface="Arial"/>
                          <a:cs typeface="Arial"/>
                        </a:rPr>
                        <a:t>- </a:t>
                      </a:r>
                      <a:r>
                        <a:rPr lang="ru-RU" sz="1900" b="1">
                          <a:solidFill>
                            <a:schemeClr val="dk1"/>
                          </a:solidFill>
                          <a:latin typeface="Palatino Linotype"/>
                          <a:ea typeface="Arial"/>
                          <a:cs typeface="Arial"/>
                        </a:rPr>
                        <a:t>Безвозмездные поступления (край)</a:t>
                      </a:r>
                      <a:endParaRPr lang="ru-RU" sz="1900" b="1">
                        <a:solidFill>
                          <a:schemeClr val="dk1"/>
                        </a:solidFill>
                        <a:latin typeface="Palatino Linotype"/>
                        <a:ea typeface="Arial"/>
                        <a:cs typeface="Arial"/>
                      </a:endParaRPr>
                    </a:p>
                  </a:txBody>
                  <a:tcPr marL="61690" marR="61690" marT="0" marB="0">
                    <a:solidFill>
                      <a:srgbClr val="A3E7E5">
                        <a:alpha val="67000"/>
                      </a:srgbClr>
                    </a:solidFill>
                  </a:tcPr>
                </a:tc>
                <a:tc>
                  <a:txBody>
                    <a:bodyPr/>
                    <a:p>
                      <a:pPr marL="0" algn="ctr" defTabSz="914400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300" b="1" i="1">
                          <a:solidFill>
                            <a:schemeClr val="dk1"/>
                          </a:solidFill>
                          <a:latin typeface="Palatino Linotype"/>
                          <a:ea typeface="Arial"/>
                          <a:cs typeface="Arial"/>
                        </a:rPr>
                        <a:t>4 931 910,8</a:t>
                      </a:r>
                      <a:endParaRPr lang="ru-RU" sz="2300" b="1" i="1">
                        <a:solidFill>
                          <a:schemeClr val="dk1"/>
                        </a:solidFill>
                        <a:latin typeface="Palatino Linotype"/>
                        <a:ea typeface="Arial"/>
                        <a:cs typeface="Arial"/>
                      </a:endParaRPr>
                    </a:p>
                  </a:txBody>
                  <a:tcPr marL="61690" marR="61690" marT="0" marB="0" anchor="ctr">
                    <a:solidFill>
                      <a:srgbClr val="A3E7E5">
                        <a:alpha val="67000"/>
                      </a:srgbClr>
                    </a:solidFill>
                  </a:tcPr>
                </a:tc>
                <a:tc>
                  <a:txBody>
                    <a:bodyPr/>
                    <a:p>
                      <a:pPr marL="0" algn="ctr" defTabSz="914400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300" b="1" i="1">
                          <a:solidFill>
                            <a:schemeClr val="dk1"/>
                          </a:solidFill>
                          <a:latin typeface="Palatino Linotype"/>
                          <a:ea typeface="Arial"/>
                          <a:cs typeface="Arial"/>
                        </a:rPr>
                        <a:t>7 277 026,3</a:t>
                      </a:r>
                      <a:endParaRPr/>
                    </a:p>
                  </a:txBody>
                  <a:tcPr marL="61690" marR="61690" marT="0" marB="0" anchor="ctr">
                    <a:solidFill>
                      <a:srgbClr val="A3E7E5">
                        <a:alpha val="67000"/>
                      </a:srgbClr>
                    </a:solidFill>
                  </a:tcPr>
                </a:tc>
                <a:tc>
                  <a:txBody>
                    <a:bodyPr/>
                    <a:p>
                      <a:pPr marL="0" algn="ctr" defTabSz="914400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300" b="1" i="1">
                          <a:solidFill>
                            <a:schemeClr val="tx1"/>
                          </a:solidFill>
                          <a:latin typeface="Palatino Linotype"/>
                          <a:ea typeface="Arial"/>
                          <a:cs typeface="Arial"/>
                        </a:rPr>
                        <a:t>6 903 363,4</a:t>
                      </a:r>
                      <a:endParaRPr lang="ru-RU" sz="2300" b="1" i="1">
                        <a:solidFill>
                          <a:schemeClr val="tx1"/>
                        </a:solidFill>
                        <a:latin typeface="Palatino Linotype"/>
                        <a:ea typeface="Arial"/>
                        <a:cs typeface="Arial"/>
                      </a:endParaRPr>
                    </a:p>
                  </a:txBody>
                  <a:tcPr marL="61690" marR="61690" marT="0" marB="0" anchor="ctr">
                    <a:solidFill>
                      <a:srgbClr val="A3E7E5">
                        <a:alpha val="67000"/>
                      </a:srgbClr>
                    </a:solidFill>
                  </a:tcPr>
                </a:tc>
              </a:tr>
              <a:tr h="700629">
                <a:tc>
                  <a:txBody>
                    <a:bodyPr/>
                    <a:p>
                      <a:pPr algn="l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900" b="0">
                          <a:latin typeface="Palatino Linotype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ru-RU" sz="1900" b="1">
                          <a:latin typeface="Palatino Linotype"/>
                          <a:ea typeface="Times New Roman"/>
                          <a:cs typeface="Times New Roman"/>
                        </a:rPr>
                        <a:t>Средства местного бюджета</a:t>
                      </a:r>
                      <a:endParaRPr lang="ru-RU" sz="1900" b="1">
                        <a:latin typeface="Palatino Linotype"/>
                        <a:ea typeface="Times New Roman"/>
                        <a:cs typeface="Times New Roman"/>
                      </a:endParaRPr>
                    </a:p>
                  </a:txBody>
                  <a:tcPr marL="61690" marR="61690" marT="0" marB="0" anchor="ctr">
                    <a:solidFill>
                      <a:srgbClr val="A3E7E5">
                        <a:alpha val="6700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300" b="1" i="1" u="none">
                          <a:latin typeface="Palatino Linotype"/>
                          <a:ea typeface="Times New Roman"/>
                        </a:rPr>
                        <a:t>3 909 059,9</a:t>
                      </a:r>
                      <a:endParaRPr/>
                    </a:p>
                  </a:txBody>
                  <a:tcPr marL="61690" marR="61690" marT="0" marB="0" anchor="ctr">
                    <a:solidFill>
                      <a:srgbClr val="A3E7E5">
                        <a:alpha val="6700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300" b="1" i="1">
                          <a:latin typeface="Palatino Linotype"/>
                          <a:ea typeface="Times New Roman"/>
                        </a:rPr>
                        <a:t>3 636 094,8</a:t>
                      </a:r>
                      <a:endParaRPr/>
                    </a:p>
                  </a:txBody>
                  <a:tcPr marL="61690" marR="61690" marT="0" marB="0" anchor="ctr">
                    <a:solidFill>
                      <a:srgbClr val="A3E7E5">
                        <a:alpha val="6700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300" b="1" i="1">
                          <a:solidFill>
                            <a:schemeClr val="tx1"/>
                          </a:solidFill>
                          <a:latin typeface="Palatino Linotype"/>
                          <a:ea typeface="Arial"/>
                          <a:cs typeface="Arial"/>
                        </a:rPr>
                        <a:t>3 918 422,2</a:t>
                      </a:r>
                      <a:endParaRPr/>
                    </a:p>
                  </a:txBody>
                  <a:tcPr marL="61690" marR="61690" marT="0" marB="0" anchor="ctr">
                    <a:solidFill>
                      <a:srgbClr val="A3E7E5">
                        <a:alpha val="67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 bwMode="auto">
          <a:xfrm>
            <a:off x="8101214" y="491786"/>
            <a:ext cx="935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/>
              <a:t>тыс. руб.</a:t>
            </a:r>
            <a:endParaRPr lang="ru-RU" sz="1400"/>
          </a:p>
        </p:txBody>
      </p:sp>
      <p:graphicFrame>
        <p:nvGraphicFramePr>
          <p:cNvPr id="9" name="Диаграмма 8"/>
          <p:cNvGraphicFramePr>
            <a:graphicFrameLocks xmlns:a="http://schemas.openxmlformats.org/drawingml/2006/main"/>
          </p:cNvGraphicFramePr>
          <p:nvPr/>
        </p:nvGraphicFramePr>
        <p:xfrm>
          <a:off x="43450" y="2833222"/>
          <a:ext cx="9144000" cy="4293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 bwMode="auto">
          <a:xfrm>
            <a:off x="-30719" y="3153443"/>
            <a:ext cx="1403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млн руб.</a:t>
            </a:r>
            <a:endParaRPr lang="ru-RU"/>
          </a:p>
        </p:txBody>
      </p:sp>
      <p:sp>
        <p:nvSpPr>
          <p:cNvPr id="7" name="TextBox 6"/>
          <p:cNvSpPr txBox="1"/>
          <p:nvPr/>
        </p:nvSpPr>
        <p:spPr bwMode="auto">
          <a:xfrm>
            <a:off x="1547664" y="3613085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/>
              <a:t>8 840,9</a:t>
            </a:r>
            <a:endParaRPr lang="ru-RU" sz="2400" b="1"/>
          </a:p>
        </p:txBody>
      </p:sp>
      <p:sp>
        <p:nvSpPr>
          <p:cNvPr id="8" name="TextBox 7"/>
          <p:cNvSpPr txBox="1"/>
          <p:nvPr/>
        </p:nvSpPr>
        <p:spPr bwMode="auto">
          <a:xfrm>
            <a:off x="3180048" y="3212976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/>
              <a:t>10 913,1</a:t>
            </a: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>
            <a:off x="4860032" y="3217335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/>
              <a:t>10 821,8</a:t>
            </a:r>
            <a:endParaRPr lang="ru-RU" sz="20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leader-id.storage.yandexcloud.net/upload/3379068/df2d0132-c43b-43c6-bc9b-2a1e6679f4a9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165393" y="2626216"/>
            <a:ext cx="2975789" cy="2231842"/>
          </a:xfrm>
          <a:prstGeom prst="rect">
            <a:avLst/>
          </a:prstGeom>
          <a:noFill/>
        </p:spPr>
      </p:pic>
      <p:sp>
        <p:nvSpPr>
          <p:cNvPr id="2" name="Горизонтальный свиток 1"/>
          <p:cNvSpPr/>
          <p:nvPr/>
        </p:nvSpPr>
        <p:spPr bwMode="auto">
          <a:xfrm>
            <a:off x="-2" y="-24755"/>
            <a:ext cx="9144001" cy="3597771"/>
          </a:xfrm>
          <a:prstGeom prst="horizontalScroll">
            <a:avLst>
              <a:gd name="adj" fmla="val 12500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 b="1">
              <a:solidFill>
                <a:srgbClr val="FF0000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00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00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00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ru-RU" sz="1600" b="1">
                <a:solidFill>
                  <a:srgbClr val="FF0000"/>
                </a:solidFill>
              </a:rPr>
              <a:t> </a:t>
            </a:r>
            <a:r>
              <a:rPr lang="ru-RU" sz="1600" b="1" u="sng">
                <a:solidFill>
                  <a:srgbClr val="FF0000"/>
                </a:solidFill>
              </a:rPr>
              <a:t>Принципы формирования </a:t>
            </a:r>
            <a:endParaRPr/>
          </a:p>
          <a:p>
            <a:pPr algn="ctr">
              <a:defRPr/>
            </a:pPr>
            <a:r>
              <a:rPr lang="ru-RU" sz="1600" b="1" u="sng">
                <a:solidFill>
                  <a:srgbClr val="FF0000"/>
                </a:solidFill>
              </a:rPr>
              <a:t> муниципальных программ</a:t>
            </a:r>
            <a:endParaRPr/>
          </a:p>
          <a:p>
            <a:pPr algn="ctr">
              <a:defRPr/>
            </a:pPr>
            <a:endParaRPr lang="ru-RU" sz="1400" b="1">
              <a:solidFill>
                <a:srgbClr val="FF0000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00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00"/>
              </a:solidFill>
            </a:endParaRPr>
          </a:p>
          <a:p>
            <a:pPr>
              <a:defRPr/>
            </a:pPr>
            <a:r>
              <a:rPr lang="ru-RU" sz="1200" b="1" i="1">
                <a:solidFill>
                  <a:srgbClr val="FF0000"/>
                </a:solidFill>
              </a:rPr>
              <a:t>     </a:t>
            </a:r>
            <a:endParaRPr/>
          </a:p>
          <a:p>
            <a:pPr>
              <a:defRPr/>
            </a:pPr>
            <a:r>
              <a:rPr lang="ru-RU" sz="1200" b="1" i="1">
                <a:solidFill>
                  <a:srgbClr val="FF0000"/>
                </a:solidFill>
              </a:rPr>
              <a:t> </a:t>
            </a:r>
            <a:r>
              <a:rPr lang="ru-RU" sz="1200" b="1" i="1">
                <a:solidFill>
                  <a:srgbClr val="FF0000"/>
                </a:solidFill>
              </a:rPr>
              <a:t>         </a:t>
            </a:r>
            <a:endParaRPr lang="ru-RU" sz="1400" b="1">
              <a:solidFill>
                <a:srgbClr val="003399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003399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003399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003399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003399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003399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003399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003399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003399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003399"/>
              </a:solidFill>
            </a:endParaRPr>
          </a:p>
        </p:txBody>
      </p:sp>
      <p:sp>
        <p:nvSpPr>
          <p:cNvPr id="3" name="Овальная выноска 2"/>
          <p:cNvSpPr/>
          <p:nvPr/>
        </p:nvSpPr>
        <p:spPr bwMode="auto">
          <a:xfrm>
            <a:off x="553234" y="4293096"/>
            <a:ext cx="8352928" cy="2277695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2000" b="1">
              <a:solidFill>
                <a:srgbClr val="0033CC"/>
              </a:solidFill>
            </a:endParaRPr>
          </a:p>
          <a:p>
            <a:pPr algn="ctr">
              <a:defRPr/>
            </a:pPr>
            <a:endParaRPr lang="ru-RU" sz="2000" b="1">
              <a:solidFill>
                <a:srgbClr val="0033CC"/>
              </a:solidFill>
            </a:endParaRPr>
          </a:p>
          <a:p>
            <a:pPr algn="ctr">
              <a:defRPr/>
            </a:pPr>
            <a:endParaRPr lang="ru-RU" b="1">
              <a:solidFill>
                <a:srgbClr val="0033CC"/>
              </a:solidFill>
            </a:endParaRPr>
          </a:p>
          <a:p>
            <a:pPr algn="ctr">
              <a:defRPr/>
            </a:pPr>
            <a:r>
              <a:rPr lang="ru-RU" b="1">
                <a:solidFill>
                  <a:srgbClr val="0033CC"/>
                </a:solidFill>
              </a:rPr>
              <a:t>РАСХОДЫ</a:t>
            </a:r>
            <a:endParaRPr lang="ru-RU" b="1">
              <a:solidFill>
                <a:srgbClr val="0033CC"/>
              </a:solidFill>
            </a:endParaRPr>
          </a:p>
          <a:p>
            <a:pPr algn="ctr">
              <a:defRPr/>
            </a:pPr>
            <a:r>
              <a:rPr lang="ru-RU" b="1">
                <a:solidFill>
                  <a:srgbClr val="0033CC"/>
                </a:solidFill>
              </a:rPr>
              <a:t>бюджета Туапсинского муниципального округа сформированы </a:t>
            </a:r>
            <a:r>
              <a:rPr lang="ru-RU" b="1">
                <a:solidFill>
                  <a:srgbClr val="FF0000"/>
                </a:solidFill>
              </a:rPr>
              <a:t>на</a:t>
            </a:r>
            <a:r>
              <a:rPr lang="ru-RU" b="1">
                <a:solidFill>
                  <a:srgbClr val="0033CC"/>
                </a:solidFill>
              </a:rPr>
              <a:t> </a:t>
            </a:r>
            <a:r>
              <a:rPr lang="ru-RU" b="1">
                <a:solidFill>
                  <a:srgbClr val="FF0000"/>
                </a:solidFill>
              </a:rPr>
              <a:t>основе </a:t>
            </a:r>
            <a:r>
              <a:rPr lang="ru-RU" b="1">
                <a:solidFill>
                  <a:srgbClr val="FF0000"/>
                </a:solidFill>
              </a:rPr>
              <a:t>проектов                                                                  </a:t>
            </a:r>
            <a:r>
              <a:rPr lang="ru-RU" sz="2400" b="1">
                <a:solidFill>
                  <a:srgbClr val="FF0000"/>
                </a:solidFill>
              </a:rPr>
              <a:t>21</a:t>
            </a:r>
            <a:r>
              <a:rPr lang="ru-RU" b="1">
                <a:solidFill>
                  <a:srgbClr val="FF0000"/>
                </a:solidFill>
              </a:rPr>
              <a:t> </a:t>
            </a:r>
            <a:r>
              <a:rPr lang="ru-RU" b="1">
                <a:solidFill>
                  <a:srgbClr val="FF0000"/>
                </a:solidFill>
              </a:rPr>
              <a:t>муниципальной программы</a:t>
            </a:r>
            <a:endParaRPr/>
          </a:p>
          <a:p>
            <a:pPr algn="ctr">
              <a:defRPr/>
            </a:pPr>
            <a:r>
              <a:rPr lang="ru-RU" b="1">
                <a:solidFill>
                  <a:srgbClr val="0033CC"/>
                </a:solidFill>
              </a:rPr>
              <a:t> </a:t>
            </a:r>
            <a:r>
              <a:rPr lang="ru-RU" sz="1900" b="1">
                <a:solidFill>
                  <a:srgbClr val="0033CC"/>
                </a:solidFill>
              </a:rPr>
              <a:t>8</a:t>
            </a:r>
            <a:r>
              <a:rPr lang="ru-RU" sz="1900" b="1">
                <a:solidFill>
                  <a:srgbClr val="0033CC"/>
                </a:solidFill>
              </a:rPr>
              <a:t> млрд 514,2 млн руб. </a:t>
            </a:r>
            <a:r>
              <a:rPr lang="ru-RU" b="1">
                <a:solidFill>
                  <a:srgbClr val="0033CC"/>
                </a:solidFill>
              </a:rPr>
              <a:t>или  </a:t>
            </a:r>
            <a:r>
              <a:rPr lang="ru-RU" sz="2400" b="1">
                <a:solidFill>
                  <a:srgbClr val="FF0000"/>
                </a:solidFill>
              </a:rPr>
              <a:t>96,3 %</a:t>
            </a:r>
            <a:r>
              <a:rPr lang="ru-RU" sz="2400" b="1">
                <a:solidFill>
                  <a:srgbClr val="0033CC"/>
                </a:solidFill>
              </a:rPr>
              <a:t> </a:t>
            </a:r>
            <a:endParaRPr/>
          </a:p>
          <a:p>
            <a:pPr algn="ctr">
              <a:defRPr/>
            </a:pPr>
            <a:r>
              <a:rPr lang="ru-RU" b="1">
                <a:solidFill>
                  <a:srgbClr val="0033CC"/>
                </a:solidFill>
              </a:rPr>
              <a:t>от общего объема расходов бюджета</a:t>
            </a:r>
            <a:endParaRPr/>
          </a:p>
          <a:p>
            <a:pPr algn="ctr">
              <a:defRPr/>
            </a:pPr>
            <a:endParaRPr lang="ru-RU" sz="2000" b="1">
              <a:solidFill>
                <a:srgbClr val="0033CC"/>
              </a:solidFill>
            </a:endParaRPr>
          </a:p>
          <a:p>
            <a:pPr algn="ctr">
              <a:defRPr/>
            </a:pPr>
            <a:endParaRPr lang="ru-RU" sz="2000" b="1">
              <a:solidFill>
                <a:srgbClr val="0033CC"/>
              </a:solidFill>
            </a:endParaRPr>
          </a:p>
          <a:p>
            <a:pPr algn="ctr">
              <a:defRPr/>
            </a:pPr>
            <a:endParaRPr lang="ru-RU" sz="2000" b="1">
              <a:solidFill>
                <a:srgbClr val="0033CC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451484" y="558624"/>
            <a:ext cx="2640834" cy="12141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500" b="1" i="1">
                <a:solidFill>
                  <a:srgbClr val="FF0000"/>
                </a:solidFill>
              </a:rPr>
              <a:t>Может включать подпрограммы,</a:t>
            </a:r>
            <a:endParaRPr/>
          </a:p>
          <a:p>
            <a:pPr algn="ctr">
              <a:defRPr/>
            </a:pPr>
            <a:r>
              <a:rPr lang="ru-RU" sz="1500" b="1" i="1">
                <a:solidFill>
                  <a:srgbClr val="FF0000"/>
                </a:solidFill>
              </a:rPr>
              <a:t>направленные на решение конкретных задач МП</a:t>
            </a:r>
            <a:endParaRPr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6372200" y="558624"/>
            <a:ext cx="2664295" cy="12141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500" b="1" i="1">
                <a:solidFill>
                  <a:srgbClr val="FF0000"/>
                </a:solidFill>
              </a:rPr>
              <a:t>Соответствует полномочиям, функциям ответственного исполнителя и соисполнителей</a:t>
            </a:r>
            <a:endParaRPr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451484" y="1893006"/>
            <a:ext cx="2640834" cy="11159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500" b="1" i="1">
                <a:solidFill>
                  <a:srgbClr val="FF0000"/>
                </a:solidFill>
              </a:rPr>
              <a:t>Должна быть обоснованной по потребности в ресурсах и по структуре источников финансирования</a:t>
            </a:r>
            <a:endParaRPr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6372200" y="1893007"/>
            <a:ext cx="2664295" cy="11159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500" b="1" i="1">
                <a:solidFill>
                  <a:srgbClr val="FF0000"/>
                </a:solidFill>
              </a:rPr>
              <a:t>Должна содержать целевые показатели, количественно характеризующие ход ее реализации</a:t>
            </a:r>
            <a:endParaRPr/>
          </a:p>
        </p:txBody>
      </p:sp>
      <p:sp>
        <p:nvSpPr>
          <p:cNvPr id="9" name="Овал 8"/>
          <p:cNvSpPr/>
          <p:nvPr/>
        </p:nvSpPr>
        <p:spPr bwMode="auto">
          <a:xfrm>
            <a:off x="3133792" y="1201295"/>
            <a:ext cx="3191812" cy="142072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50" b="1" i="1">
                <a:solidFill>
                  <a:srgbClr val="FF0000"/>
                </a:solidFill>
              </a:rPr>
              <a:t>МУНИЦИПАЛЬНАЯ ПРОГРАММА</a:t>
            </a:r>
            <a:endParaRPr lang="ru-RU" sz="1650" b="1" i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 bwMode="auto">
          <a:xfrm>
            <a:off x="277634" y="116632"/>
            <a:ext cx="8604562" cy="1008112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/>
            </a:pPr>
            <a:r>
              <a:rPr lang="ru-RU" sz="2800"/>
              <a:t>Расходы в рамках муниципальных программ (млн руб.)</a:t>
            </a:r>
            <a:endParaRPr lang="ru-RU" sz="2800"/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337711" y="3140968"/>
            <a:ext cx="6504023" cy="508629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/>
            </a:pPr>
            <a:r>
              <a:rPr lang="ru-RU" sz="2000">
                <a:solidFill>
                  <a:schemeClr val="tx1"/>
                </a:solidFill>
              </a:rPr>
              <a:t>Образование</a:t>
            </a:r>
            <a:endParaRPr lang="ru-RU" sz="200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327781" y="2028021"/>
            <a:ext cx="6552457" cy="929747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2800" b="1">
                <a:solidFill>
                  <a:srgbClr val="0033CC"/>
                </a:solidFill>
              </a:rPr>
              <a:t>Расходы на социальную сферу</a:t>
            </a:r>
            <a:endParaRPr lang="ru-RU" sz="2800" b="1" i="1">
              <a:solidFill>
                <a:srgbClr val="FF0000"/>
              </a:solidFill>
            </a:endParaRPr>
          </a:p>
          <a:p>
            <a:pPr>
              <a:defRPr/>
            </a:pPr>
            <a:r>
              <a:rPr lang="ru-RU" sz="2000" b="1" i="1">
                <a:solidFill>
                  <a:srgbClr val="FF0000"/>
                </a:solidFill>
              </a:rPr>
              <a:t>(55,0 % </a:t>
            </a:r>
            <a:r>
              <a:rPr lang="ru-RU" sz="2000" b="1" i="1">
                <a:solidFill>
                  <a:srgbClr val="FF0000"/>
                </a:solidFill>
              </a:rPr>
              <a:t>от общих расходов </a:t>
            </a:r>
            <a:r>
              <a:rPr lang="ru-RU" sz="2000" b="1" i="1">
                <a:solidFill>
                  <a:srgbClr val="FF0000"/>
                </a:solidFill>
              </a:rPr>
              <a:t>бюджета),</a:t>
            </a:r>
            <a:r>
              <a:rPr lang="ru-RU" sz="2000">
                <a:solidFill>
                  <a:srgbClr val="0033CC"/>
                </a:solidFill>
              </a:rPr>
              <a:t>     </a:t>
            </a:r>
            <a:r>
              <a:rPr lang="ru-RU">
                <a:solidFill>
                  <a:srgbClr val="0033CC"/>
                </a:solidFill>
              </a:rPr>
              <a:t>в том числе:</a:t>
            </a:r>
            <a:endParaRPr lang="ru-RU" b="1" i="1">
              <a:solidFill>
                <a:srgbClr val="FF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355621" y="5237814"/>
            <a:ext cx="6531706" cy="639458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/>
            </a:pPr>
            <a:r>
              <a:rPr lang="ru-RU" sz="2000">
                <a:solidFill>
                  <a:schemeClr val="tx1"/>
                </a:solidFill>
              </a:rPr>
              <a:t>Социальная политика</a:t>
            </a:r>
            <a:endParaRPr/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376372" y="6045812"/>
            <a:ext cx="6548474" cy="569231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16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/>
            </a:pPr>
            <a:r>
              <a:rPr lang="ru-RU" sz="2000">
                <a:solidFill>
                  <a:schemeClr val="tx1"/>
                </a:solidFill>
              </a:rPr>
              <a:t>Молодежная политика</a:t>
            </a:r>
            <a:endParaRPr/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327781" y="3779308"/>
            <a:ext cx="6552457" cy="572073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/>
            </a:pPr>
            <a:r>
              <a:rPr lang="ru-RU" sz="2000">
                <a:solidFill>
                  <a:schemeClr val="tx1"/>
                </a:solidFill>
              </a:rPr>
              <a:t>Культура</a:t>
            </a:r>
            <a:endParaRPr lang="ru-RU" sz="200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327782" y="4509120"/>
            <a:ext cx="6548474" cy="576064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/>
            </a:pPr>
            <a:r>
              <a:rPr lang="ru-RU" sz="2000">
                <a:solidFill>
                  <a:schemeClr val="tx1"/>
                </a:solidFill>
              </a:rPr>
              <a:t>Физическая культура и спорт</a:t>
            </a:r>
            <a:endParaRPr lang="ru-RU" sz="200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7320711" y="4509120"/>
            <a:ext cx="1561485" cy="576064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rgbClr val="0033CC"/>
                </a:solidFill>
              </a:rPr>
              <a:t>305,0</a:t>
            </a:r>
            <a:endParaRPr lang="ru-RU" sz="2400" b="1">
              <a:solidFill>
                <a:srgbClr val="0033CC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7320710" y="3778978"/>
            <a:ext cx="1561485" cy="572072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rgbClr val="0033CC"/>
                </a:solidFill>
              </a:rPr>
              <a:t>985,2</a:t>
            </a:r>
            <a:endParaRPr lang="ru-RU" sz="2400" b="1">
              <a:solidFill>
                <a:srgbClr val="0033CC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7320710" y="6021287"/>
            <a:ext cx="1561485" cy="569231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16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rgbClr val="0033CC"/>
                </a:solidFill>
              </a:rPr>
              <a:t>46,6</a:t>
            </a:r>
            <a:endParaRPr lang="ru-RU" sz="2400" b="1">
              <a:solidFill>
                <a:srgbClr val="0033CC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 bwMode="auto">
          <a:xfrm>
            <a:off x="7320711" y="5237814"/>
            <a:ext cx="1561485" cy="639458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rgbClr val="0033CC"/>
                </a:solidFill>
              </a:rPr>
              <a:t>290,0</a:t>
            </a:r>
            <a:endParaRPr lang="ru-RU" sz="2400" b="1">
              <a:solidFill>
                <a:srgbClr val="0033CC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 bwMode="auto">
          <a:xfrm>
            <a:off x="7320711" y="3140441"/>
            <a:ext cx="1561485" cy="506196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rgbClr val="0033CC"/>
                </a:solidFill>
              </a:rPr>
              <a:t>3 193,5</a:t>
            </a:r>
            <a:endParaRPr lang="ru-RU" sz="2400" b="1">
              <a:solidFill>
                <a:srgbClr val="0033CC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 bwMode="auto">
          <a:xfrm>
            <a:off x="7308304" y="2028021"/>
            <a:ext cx="1573892" cy="929747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rgbClr val="0033CC"/>
                </a:solidFill>
              </a:rPr>
              <a:t>4 820,3</a:t>
            </a:r>
            <a:endParaRPr lang="ru-RU" sz="2400" b="1">
              <a:solidFill>
                <a:srgbClr val="0033CC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277634" y="1268760"/>
            <a:ext cx="6624179" cy="648072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>
                <a:solidFill>
                  <a:schemeClr val="accent4">
                    <a:lumMod val="75000"/>
                  </a:schemeClr>
                </a:solidFill>
              </a:rPr>
              <a:t>                                                         Всего</a:t>
            </a:r>
            <a:r>
              <a:rPr lang="ru-RU" sz="2800" b="1">
                <a:solidFill>
                  <a:schemeClr val="accent4">
                    <a:lumMod val="75000"/>
                  </a:schemeClr>
                </a:solidFill>
              </a:rPr>
              <a:t>:</a:t>
            </a:r>
            <a:endParaRPr/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7297176" y="1268760"/>
            <a:ext cx="1585020" cy="648072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>
                <a:solidFill>
                  <a:schemeClr val="accent4">
                    <a:lumMod val="75000"/>
                  </a:schemeClr>
                </a:solidFill>
              </a:rPr>
              <a:t>8</a:t>
            </a:r>
            <a:r>
              <a:rPr lang="ru-RU" sz="2800" b="1">
                <a:solidFill>
                  <a:schemeClr val="accent4">
                    <a:lumMod val="75000"/>
                  </a:schemeClr>
                </a:solidFill>
              </a:rPr>
              <a:t> 514,2</a:t>
            </a:r>
            <a:endParaRPr lang="ru-RU" sz="2800" b="1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 bwMode="auto">
          <a:xfrm>
            <a:off x="358985" y="116632"/>
            <a:ext cx="8548101" cy="1008112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/>
            </a:pPr>
            <a:r>
              <a:rPr lang="ru-RU" sz="2800"/>
              <a:t>Расходы в рамках муниципальных программ (млн руб.)</a:t>
            </a:r>
            <a:endParaRPr lang="ru-RU" sz="2800"/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375924" y="2708920"/>
            <a:ext cx="6616870" cy="864096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/>
            </a:pPr>
            <a:r>
              <a:rPr lang="ru-RU" sz="2000" b="1">
                <a:solidFill>
                  <a:schemeClr val="tx1"/>
                </a:solidFill>
              </a:rPr>
              <a:t>Жилищно-коммунальное хозяйство</a:t>
            </a:r>
            <a:endParaRPr/>
          </a:p>
          <a:p>
            <a:pPr algn="r">
              <a:defRPr/>
            </a:pPr>
            <a:r>
              <a:rPr lang="ru-RU" sz="2000" i="1">
                <a:solidFill>
                  <a:schemeClr val="tx1"/>
                </a:solidFill>
              </a:rPr>
              <a:t>(газоснабжение, теплоснабжение, благоустройство территорий, очистные сооружения);</a:t>
            </a:r>
            <a:endParaRPr lang="ru-RU" sz="2000" i="1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358985" y="1450842"/>
            <a:ext cx="6616870" cy="1119628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2400" b="1">
                <a:solidFill>
                  <a:srgbClr val="0033CC"/>
                </a:solidFill>
              </a:rPr>
              <a:t>Расходы на отраслевое финансирование</a:t>
            </a:r>
            <a:endParaRPr lang="ru-RU" sz="2400" b="1" i="1">
              <a:solidFill>
                <a:srgbClr val="FF0000"/>
              </a:solidFill>
            </a:endParaRPr>
          </a:p>
          <a:p>
            <a:pPr>
              <a:defRPr/>
            </a:pPr>
            <a:r>
              <a:rPr lang="ru-RU" sz="2000" b="1" i="1">
                <a:solidFill>
                  <a:srgbClr val="FF0000"/>
                </a:solidFill>
              </a:rPr>
              <a:t>(34 % </a:t>
            </a:r>
            <a:r>
              <a:rPr lang="ru-RU" sz="2000" b="1" i="1">
                <a:solidFill>
                  <a:srgbClr val="FF0000"/>
                </a:solidFill>
              </a:rPr>
              <a:t>от общих расходов </a:t>
            </a:r>
            <a:r>
              <a:rPr lang="ru-RU" sz="2000" b="1" i="1">
                <a:solidFill>
                  <a:srgbClr val="FF0000"/>
                </a:solidFill>
              </a:rPr>
              <a:t>бюджета),</a:t>
            </a:r>
            <a:endParaRPr lang="ru-RU" sz="2000" b="1" i="1">
              <a:solidFill>
                <a:srgbClr val="FF0000"/>
              </a:solidFill>
            </a:endParaRPr>
          </a:p>
          <a:p>
            <a:pPr>
              <a:defRPr/>
            </a:pPr>
            <a:r>
              <a:rPr lang="ru-RU" sz="2000">
                <a:solidFill>
                  <a:srgbClr val="0033CC"/>
                </a:solidFill>
              </a:rPr>
              <a:t> в </a:t>
            </a:r>
            <a:r>
              <a:rPr lang="ru-RU">
                <a:solidFill>
                  <a:srgbClr val="0033CC"/>
                </a:solidFill>
              </a:rPr>
              <a:t>том числе: </a:t>
            </a:r>
            <a:endParaRPr/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409265" y="3717032"/>
            <a:ext cx="6583529" cy="1224136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/>
            </a:pPr>
            <a:r>
              <a:rPr lang="ru-RU" sz="2000" b="1">
                <a:solidFill>
                  <a:schemeClr val="tx1"/>
                </a:solidFill>
              </a:rPr>
              <a:t>Национальная экономика</a:t>
            </a:r>
            <a:endParaRPr/>
          </a:p>
          <a:p>
            <a:pPr algn="r">
              <a:defRPr/>
            </a:pPr>
            <a:r>
              <a:rPr lang="ru-RU" sz="2000" i="1">
                <a:solidFill>
                  <a:schemeClr val="tx1"/>
                </a:solidFill>
              </a:rPr>
              <a:t>(берегоукрепительные сооружения, пассажирские перевозки, АПК, лесное хозяйство, малый бизнес, капитальный и текущий ремонт дорог).</a:t>
            </a:r>
            <a:endParaRPr lang="ru-RU" sz="2000" i="1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417478" y="5085184"/>
            <a:ext cx="6575316" cy="1547536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2800" b="1">
                <a:solidFill>
                  <a:srgbClr val="0033CC"/>
                </a:solidFill>
              </a:rPr>
              <a:t>Прочие </a:t>
            </a:r>
            <a:endParaRPr/>
          </a:p>
          <a:p>
            <a:pPr>
              <a:defRPr/>
            </a:pPr>
            <a:r>
              <a:rPr lang="ru-RU">
                <a:solidFill>
                  <a:schemeClr val="tx1"/>
                </a:solidFill>
              </a:rPr>
              <a:t>(ГО и ЧС, спасательная служба, поддержка некоммерческих организаций, казачьих обществ, почетный гражданин, содержание ОДОМС, ЦБ).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7322068" y="5085184"/>
            <a:ext cx="1585017" cy="1545668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rgbClr val="0033CC"/>
                </a:solidFill>
              </a:rPr>
              <a:t>684,6</a:t>
            </a:r>
            <a:endParaRPr lang="ru-RU" sz="2400" b="1">
              <a:solidFill>
                <a:srgbClr val="0033CC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7314657" y="3717032"/>
            <a:ext cx="1560127" cy="1224136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rgbClr val="0033CC"/>
                </a:solidFill>
              </a:rPr>
              <a:t>997,7</a:t>
            </a:r>
            <a:endParaRPr lang="ru-RU" sz="2400" b="1">
              <a:solidFill>
                <a:srgbClr val="0033CC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 bwMode="auto">
          <a:xfrm>
            <a:off x="7336001" y="2720545"/>
            <a:ext cx="1574307" cy="852471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rgbClr val="0033CC"/>
                </a:solidFill>
              </a:rPr>
              <a:t>2</a:t>
            </a:r>
            <a:r>
              <a:rPr lang="ru-RU" sz="2400" b="1">
                <a:solidFill>
                  <a:srgbClr val="0033CC"/>
                </a:solidFill>
              </a:rPr>
              <a:t> 011,6</a:t>
            </a:r>
            <a:endParaRPr lang="ru-RU" sz="2400" b="1">
              <a:solidFill>
                <a:srgbClr val="0033CC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 bwMode="auto">
          <a:xfrm>
            <a:off x="7264875" y="1429026"/>
            <a:ext cx="1609910" cy="1119628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rgbClr val="0033CC"/>
                </a:solidFill>
              </a:rPr>
              <a:t>3</a:t>
            </a:r>
            <a:r>
              <a:rPr lang="ru-RU" sz="2400" b="1">
                <a:solidFill>
                  <a:srgbClr val="0033CC"/>
                </a:solidFill>
              </a:rPr>
              <a:t> 009,3</a:t>
            </a:r>
            <a:endParaRPr lang="ru-RU" sz="2400" b="1">
              <a:solidFill>
                <a:srgbClr val="0033C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 bwMode="auto">
          <a:xfrm>
            <a:off x="40555" y="895816"/>
            <a:ext cx="2799516" cy="86643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 b="1"/>
          </a:p>
          <a:p>
            <a:pPr algn="ctr">
              <a:defRPr/>
            </a:pPr>
            <a:endParaRPr lang="ru-RU" b="1"/>
          </a:p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Образование</a:t>
            </a:r>
            <a:endParaRPr/>
          </a:p>
          <a:p>
            <a:pPr algn="ctr">
              <a:defRPr/>
            </a:pPr>
            <a:r>
              <a:rPr lang="en-US" b="1">
                <a:solidFill>
                  <a:schemeClr val="tx1"/>
                </a:solidFill>
              </a:rPr>
              <a:t>3 </a:t>
            </a:r>
            <a:r>
              <a:rPr lang="ru-RU" b="1">
                <a:solidFill>
                  <a:schemeClr val="tx1"/>
                </a:solidFill>
              </a:rPr>
              <a:t>193,5</a:t>
            </a:r>
            <a:endParaRPr/>
          </a:p>
          <a:p>
            <a:pPr algn="ctr">
              <a:defRPr/>
            </a:pPr>
            <a:endParaRPr lang="ru-RU" sz="1600" b="1"/>
          </a:p>
          <a:p>
            <a:pPr algn="ctr">
              <a:defRPr/>
            </a:pPr>
            <a:endParaRPr lang="ru-RU" sz="1200"/>
          </a:p>
        </p:txBody>
      </p:sp>
      <p:sp>
        <p:nvSpPr>
          <p:cNvPr id="5" name="Овал 4"/>
          <p:cNvSpPr/>
          <p:nvPr/>
        </p:nvSpPr>
        <p:spPr bwMode="auto">
          <a:xfrm>
            <a:off x="3139100" y="895816"/>
            <a:ext cx="2801051" cy="86189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50800" dir="5400000" algn="ctr" rotWithShape="0">
              <a:schemeClr val="accent5">
                <a:lumMod val="20000"/>
                <a:lumOff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Культура</a:t>
            </a:r>
            <a:endParaRPr/>
          </a:p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985,2  </a:t>
            </a:r>
            <a:endParaRPr/>
          </a:p>
        </p:txBody>
      </p:sp>
      <p:sp>
        <p:nvSpPr>
          <p:cNvPr id="7" name="Овал 6"/>
          <p:cNvSpPr/>
          <p:nvPr/>
        </p:nvSpPr>
        <p:spPr bwMode="auto">
          <a:xfrm>
            <a:off x="6222687" y="933372"/>
            <a:ext cx="2669793" cy="82433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Спорт</a:t>
            </a:r>
            <a:endParaRPr/>
          </a:p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305,0   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Блок-схема: процесс 10"/>
          <p:cNvSpPr/>
          <p:nvPr/>
        </p:nvSpPr>
        <p:spPr bwMode="auto">
          <a:xfrm>
            <a:off x="87077" y="1844824"/>
            <a:ext cx="2911428" cy="685785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schemeClr val="tx1"/>
              </a:solidFill>
            </a:endParaRPr>
          </a:p>
          <a:p>
            <a:pPr algn="ctr">
              <a:defRPr/>
            </a:pPr>
            <a:endParaRPr lang="ru-RU" sz="140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из них:</a:t>
            </a:r>
            <a:endParaRPr/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содержание  учреждений – </a:t>
            </a:r>
            <a:endParaRPr/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2 845,9</a:t>
            </a:r>
            <a:endParaRPr/>
          </a:p>
          <a:p>
            <a:pPr algn="ctr">
              <a:defRPr/>
            </a:pPr>
            <a:r>
              <a:rPr lang="ru-RU" sz="1400">
                <a:solidFill>
                  <a:schemeClr val="tx1"/>
                </a:solidFill>
              </a:rPr>
              <a:t> </a:t>
            </a:r>
            <a:endParaRPr/>
          </a:p>
          <a:p>
            <a:pPr algn="ctr">
              <a:defRPr/>
            </a:pPr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35" name="Блок-схема: процесс 34"/>
          <p:cNvSpPr/>
          <p:nvPr/>
        </p:nvSpPr>
        <p:spPr bwMode="auto">
          <a:xfrm>
            <a:off x="87076" y="2607431"/>
            <a:ext cx="2911428" cy="465961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организация школьного питания – </a:t>
            </a:r>
            <a:r>
              <a:rPr lang="en-US" sz="1600">
                <a:solidFill>
                  <a:schemeClr val="tx1"/>
                </a:solidFill>
              </a:rPr>
              <a:t>16</a:t>
            </a:r>
            <a:r>
              <a:rPr lang="ru-RU" sz="1600">
                <a:solidFill>
                  <a:schemeClr val="tx1"/>
                </a:solidFill>
              </a:rPr>
              <a:t>6</a:t>
            </a:r>
            <a:r>
              <a:rPr lang="en-US" sz="1600">
                <a:solidFill>
                  <a:schemeClr val="tx1"/>
                </a:solidFill>
              </a:rPr>
              <a:t>,</a:t>
            </a:r>
            <a:r>
              <a:rPr lang="ru-RU" sz="1600">
                <a:solidFill>
                  <a:schemeClr val="tx1"/>
                </a:solidFill>
              </a:rPr>
              <a:t>4</a:t>
            </a:r>
            <a:r>
              <a:rPr lang="ru-RU" sz="1600">
                <a:solidFill>
                  <a:schemeClr val="tx1"/>
                </a:solidFill>
              </a:rPr>
              <a:t>  </a:t>
            </a:r>
            <a:endParaRPr/>
          </a:p>
          <a:p>
            <a:pPr algn="ctr">
              <a:defRPr/>
            </a:pPr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36" name="Блок-схема: процесс 35"/>
          <p:cNvSpPr/>
          <p:nvPr/>
        </p:nvSpPr>
        <p:spPr bwMode="auto">
          <a:xfrm>
            <a:off x="76396" y="3625580"/>
            <a:ext cx="2920034" cy="679120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с</a:t>
            </a:r>
            <a:r>
              <a:rPr lang="ru-RU" sz="1600">
                <a:solidFill>
                  <a:schemeClr val="tx1"/>
                </a:solidFill>
              </a:rPr>
              <a:t>троительство и оснащение детского сада по ул. Калараша г.</a:t>
            </a:r>
            <a:r>
              <a:rPr lang="en-US" sz="1600">
                <a:solidFill>
                  <a:schemeClr val="tx1"/>
                </a:solidFill>
              </a:rPr>
              <a:t> </a:t>
            </a:r>
            <a:r>
              <a:rPr lang="ru-RU" sz="1600">
                <a:solidFill>
                  <a:schemeClr val="tx1"/>
                </a:solidFill>
              </a:rPr>
              <a:t>Туапсе  </a:t>
            </a:r>
            <a:r>
              <a:rPr lang="ru-RU" sz="1600">
                <a:solidFill>
                  <a:schemeClr val="tx1"/>
                </a:solidFill>
              </a:rPr>
              <a:t>-</a:t>
            </a:r>
            <a:r>
              <a:rPr lang="ru-RU" sz="1600">
                <a:solidFill>
                  <a:schemeClr val="tx1"/>
                </a:solidFill>
              </a:rPr>
              <a:t> 55,1</a:t>
            </a:r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37" name="Блок-схема: процесс 36"/>
          <p:cNvSpPr/>
          <p:nvPr/>
        </p:nvSpPr>
        <p:spPr bwMode="auto">
          <a:xfrm>
            <a:off x="76395" y="6525344"/>
            <a:ext cx="2922110" cy="297088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найм</a:t>
            </a:r>
            <a:r>
              <a:rPr lang="ru-RU" sz="1600">
                <a:solidFill>
                  <a:schemeClr val="tx1"/>
                </a:solidFill>
              </a:rPr>
              <a:t> жилья – </a:t>
            </a:r>
            <a:r>
              <a:rPr lang="en-US" sz="1600">
                <a:solidFill>
                  <a:schemeClr val="tx1"/>
                </a:solidFill>
              </a:rPr>
              <a:t>4,6</a:t>
            </a:r>
            <a:r>
              <a:rPr lang="ru-RU" sz="1600">
                <a:solidFill>
                  <a:schemeClr val="tx1"/>
                </a:solidFill>
              </a:rPr>
              <a:t> </a:t>
            </a:r>
            <a:endParaRPr/>
          </a:p>
        </p:txBody>
      </p:sp>
      <p:sp>
        <p:nvSpPr>
          <p:cNvPr id="41" name="Блок-схема: процесс 40"/>
          <p:cNvSpPr/>
          <p:nvPr/>
        </p:nvSpPr>
        <p:spPr bwMode="auto">
          <a:xfrm>
            <a:off x="3131840" y="1893475"/>
            <a:ext cx="2880320" cy="685785"/>
          </a:xfrm>
          <a:prstGeom prst="flowChartProcess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50800" dir="5400000" algn="ctr" rotWithShape="0">
              <a:schemeClr val="accent5">
                <a:lumMod val="20000"/>
                <a:lumOff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из них:</a:t>
            </a:r>
            <a:endParaRPr/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содержание  учреждений  929,7</a:t>
            </a:r>
            <a:endParaRPr/>
          </a:p>
          <a:p>
            <a:pPr algn="ctr">
              <a:defRPr/>
            </a:pPr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42" name="Блок-схема: процесс 41"/>
          <p:cNvSpPr/>
          <p:nvPr/>
        </p:nvSpPr>
        <p:spPr bwMode="auto">
          <a:xfrm>
            <a:off x="3131839" y="4402913"/>
            <a:ext cx="2880320" cy="572728"/>
          </a:xfrm>
          <a:prstGeom prst="flowChartProcess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50800" dir="5400000" algn="ctr" rotWithShape="0">
              <a:schemeClr val="accent5">
                <a:lumMod val="20000"/>
                <a:lumOff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с</a:t>
            </a:r>
            <a:r>
              <a:rPr lang="ru-RU" sz="1600">
                <a:solidFill>
                  <a:schemeClr val="tx1"/>
                </a:solidFill>
              </a:rPr>
              <a:t>охранение воинских захоронений – 8,1</a:t>
            </a:r>
            <a:r>
              <a:rPr lang="ru-RU" sz="1400">
                <a:solidFill>
                  <a:schemeClr val="tx1"/>
                </a:solidFill>
              </a:rPr>
              <a:t>  </a:t>
            </a:r>
            <a:endParaRPr/>
          </a:p>
          <a:p>
            <a:pPr algn="ctr">
              <a:defRPr/>
            </a:pPr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44" name="Блок-схема: процесс 43"/>
          <p:cNvSpPr/>
          <p:nvPr/>
        </p:nvSpPr>
        <p:spPr bwMode="auto">
          <a:xfrm>
            <a:off x="3131840" y="3503898"/>
            <a:ext cx="2880319" cy="796220"/>
          </a:xfrm>
          <a:prstGeom prst="flowChartProcess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50800" dir="5400000" algn="ctr" rotWithShape="0">
              <a:schemeClr val="accent5">
                <a:lumMod val="20000"/>
                <a:lumOff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о</a:t>
            </a:r>
            <a:r>
              <a:rPr lang="ru-RU" sz="1600">
                <a:solidFill>
                  <a:schemeClr val="tx1"/>
                </a:solidFill>
              </a:rPr>
              <a:t>беспечение доступности для маломобильных групп населения – 0,2    </a:t>
            </a:r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56" name="Блок-схема: процесс 55"/>
          <p:cNvSpPr/>
          <p:nvPr/>
        </p:nvSpPr>
        <p:spPr bwMode="auto">
          <a:xfrm flipH="1">
            <a:off x="6222686" y="1880561"/>
            <a:ext cx="2669794" cy="756352"/>
          </a:xfrm>
          <a:prstGeom prst="flowChart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из них:</a:t>
            </a:r>
            <a:endParaRPr/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содержание</a:t>
            </a:r>
            <a:endParaRPr/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учреждений – 231,8</a:t>
            </a:r>
            <a:r>
              <a:rPr lang="ru-RU" sz="1400">
                <a:solidFill>
                  <a:schemeClr val="tx1"/>
                </a:solidFill>
              </a:rPr>
              <a:t> </a:t>
            </a:r>
            <a:endParaRPr/>
          </a:p>
          <a:p>
            <a:pPr algn="ctr">
              <a:defRPr/>
            </a:pPr>
            <a:r>
              <a:rPr lang="ru-RU" sz="1400">
                <a:solidFill>
                  <a:schemeClr val="tx1"/>
                </a:solidFill>
              </a:rPr>
              <a:t> </a:t>
            </a:r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58" name="Блок-схема: процесс 57"/>
          <p:cNvSpPr/>
          <p:nvPr/>
        </p:nvSpPr>
        <p:spPr bwMode="auto">
          <a:xfrm>
            <a:off x="6190528" y="5266858"/>
            <a:ext cx="2699898" cy="466396"/>
          </a:xfrm>
          <a:prstGeom prst="flowChart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оплата труда инструкторов - 2,5</a:t>
            </a:r>
            <a:r>
              <a:rPr lang="ru-RU" sz="1400">
                <a:solidFill>
                  <a:schemeClr val="tx1"/>
                </a:solidFill>
              </a:rPr>
              <a:t> </a:t>
            </a:r>
            <a:endParaRPr/>
          </a:p>
          <a:p>
            <a:pPr algn="ctr">
              <a:defRPr/>
            </a:pPr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8604448" y="188640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-14518" y="188640"/>
            <a:ext cx="9144000" cy="648072"/>
          </a:xfrm>
          <a:prstGeom prst="roundRect">
            <a:avLst>
              <a:gd name="adj" fmla="val 16667"/>
            </a:avLst>
          </a:prstGeom>
          <a:solidFill>
            <a:srgbClr val="3C4E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bg1"/>
                </a:solidFill>
              </a:rPr>
              <a:t>ЗАПЛАНИРОВАННЫЕ МЕРОПРИЯТИЯ В РАМКАХ МУНИЦИПАЛЬНЫХ ПРОГРАММ НА СОЦИАЛЬНУЮ СФЕРУ (МЛН РУБ.)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25" name="Блок-схема: процесс 24"/>
          <p:cNvSpPr/>
          <p:nvPr/>
        </p:nvSpPr>
        <p:spPr bwMode="auto">
          <a:xfrm>
            <a:off x="82523" y="6102763"/>
            <a:ext cx="2922109" cy="345147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охрана учреждений – 55,9</a:t>
            </a:r>
            <a:endParaRPr lang="ru-RU" sz="1400">
              <a:solidFill>
                <a:schemeClr val="tx1"/>
              </a:solidFill>
            </a:endParaRPr>
          </a:p>
          <a:p>
            <a:pPr algn="ctr">
              <a:defRPr/>
            </a:pPr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26" name="Блок-схема: процесс 25"/>
          <p:cNvSpPr/>
          <p:nvPr/>
        </p:nvSpPr>
        <p:spPr bwMode="auto">
          <a:xfrm>
            <a:off x="6183053" y="5892420"/>
            <a:ext cx="2709427" cy="397118"/>
          </a:xfrm>
          <a:prstGeom prst="flowChart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охрана учреждений – 8,0</a:t>
            </a:r>
            <a:r>
              <a:rPr lang="ru-RU" sz="1400">
                <a:solidFill>
                  <a:schemeClr val="tx1"/>
                </a:solidFill>
              </a:rPr>
              <a:t>  </a:t>
            </a:r>
            <a:endParaRPr/>
          </a:p>
          <a:p>
            <a:pPr algn="ctr">
              <a:defRPr/>
            </a:pPr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27" name="Блок-схема: процесс 26"/>
          <p:cNvSpPr/>
          <p:nvPr/>
        </p:nvSpPr>
        <p:spPr bwMode="auto">
          <a:xfrm>
            <a:off x="3139100" y="5967028"/>
            <a:ext cx="2880320" cy="414863"/>
          </a:xfrm>
          <a:prstGeom prst="flowChartProcess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50800" dir="5400000" algn="ctr" rotWithShape="0">
              <a:schemeClr val="accent5">
                <a:lumMod val="20000"/>
                <a:lumOff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охрана учреждений – 15,6</a:t>
            </a:r>
            <a:r>
              <a:rPr lang="ru-RU" sz="1400">
                <a:solidFill>
                  <a:schemeClr val="tx1"/>
                </a:solidFill>
              </a:rPr>
              <a:t> </a:t>
            </a:r>
            <a:endParaRPr/>
          </a:p>
        </p:txBody>
      </p:sp>
      <p:sp>
        <p:nvSpPr>
          <p:cNvPr id="29" name="Блок-схема: процесс 28"/>
          <p:cNvSpPr/>
          <p:nvPr/>
        </p:nvSpPr>
        <p:spPr bwMode="auto">
          <a:xfrm>
            <a:off x="6176958" y="4608760"/>
            <a:ext cx="2715522" cy="540319"/>
          </a:xfrm>
          <a:prstGeom prst="flowChart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стипендия спортсменам – 1,0</a:t>
            </a:r>
            <a:r>
              <a:rPr lang="ru-RU" sz="1400">
                <a:solidFill>
                  <a:schemeClr val="tx1"/>
                </a:solidFill>
              </a:rPr>
              <a:t> </a:t>
            </a:r>
            <a:endParaRPr/>
          </a:p>
          <a:p>
            <a:pPr algn="ctr">
              <a:defRPr/>
            </a:pPr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30" name="Блок-схема: процесс 29"/>
          <p:cNvSpPr/>
          <p:nvPr/>
        </p:nvSpPr>
        <p:spPr bwMode="auto">
          <a:xfrm>
            <a:off x="3131840" y="6453336"/>
            <a:ext cx="2887580" cy="386305"/>
          </a:xfrm>
          <a:prstGeom prst="flowChartProcess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50800" dir="5400000" algn="ctr" rotWithShape="0">
              <a:schemeClr val="accent5">
                <a:lumMod val="20000"/>
                <a:lumOff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найм</a:t>
            </a:r>
            <a:r>
              <a:rPr lang="ru-RU" sz="1600">
                <a:solidFill>
                  <a:schemeClr val="tx1"/>
                </a:solidFill>
              </a:rPr>
              <a:t> жилья – 3,3</a:t>
            </a:r>
            <a:r>
              <a:rPr lang="ru-RU" sz="1400">
                <a:solidFill>
                  <a:schemeClr val="tx1"/>
                </a:solidFill>
              </a:rPr>
              <a:t>   </a:t>
            </a:r>
            <a:endParaRPr/>
          </a:p>
          <a:p>
            <a:pPr algn="ctr">
              <a:defRPr/>
            </a:pPr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33" name="Блок-схема: процесс 32"/>
          <p:cNvSpPr/>
          <p:nvPr/>
        </p:nvSpPr>
        <p:spPr bwMode="auto">
          <a:xfrm>
            <a:off x="6201825" y="2800669"/>
            <a:ext cx="2690655" cy="703229"/>
          </a:xfrm>
          <a:prstGeom prst="flowChart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schemeClr val="tx1"/>
              </a:solidFill>
            </a:endParaRPr>
          </a:p>
          <a:p>
            <a:pPr algn="ctr">
              <a:defRPr/>
            </a:pPr>
            <a:endParaRPr lang="ru-RU" sz="140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Центр единоборств с. Агой (строительство) 60,5</a:t>
            </a:r>
            <a:endParaRPr/>
          </a:p>
          <a:p>
            <a:pPr algn="ctr">
              <a:defRPr/>
            </a:pPr>
            <a:endParaRPr lang="ru-RU" sz="140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400">
                <a:solidFill>
                  <a:schemeClr val="tx1"/>
                </a:solidFill>
              </a:rPr>
              <a:t>  </a:t>
            </a:r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34" name="Блок-схема: процесс 33"/>
          <p:cNvSpPr/>
          <p:nvPr/>
        </p:nvSpPr>
        <p:spPr bwMode="auto">
          <a:xfrm>
            <a:off x="3131840" y="2668109"/>
            <a:ext cx="2880320" cy="741055"/>
          </a:xfrm>
          <a:prstGeom prst="flowChartProcess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50800" dir="5400000" algn="ctr" rotWithShape="0">
              <a:schemeClr val="accent5">
                <a:lumMod val="20000"/>
                <a:lumOff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у</a:t>
            </a:r>
            <a:r>
              <a:rPr lang="ru-RU" sz="1600">
                <a:solidFill>
                  <a:schemeClr val="tx1"/>
                </a:solidFill>
              </a:rPr>
              <a:t>крепление материально-технической базы учреждений – 13,9 </a:t>
            </a:r>
            <a:endParaRPr/>
          </a:p>
        </p:txBody>
      </p:sp>
      <p:sp>
        <p:nvSpPr>
          <p:cNvPr id="38" name="Блок-схема: процесс 37"/>
          <p:cNvSpPr/>
          <p:nvPr/>
        </p:nvSpPr>
        <p:spPr bwMode="auto">
          <a:xfrm>
            <a:off x="6194195" y="3608897"/>
            <a:ext cx="2698285" cy="897681"/>
          </a:xfrm>
          <a:prstGeom prst="flowChart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укрепление материально-технической базы учреждений – </a:t>
            </a:r>
            <a:r>
              <a:rPr lang="ru-RU" sz="1600">
                <a:solidFill>
                  <a:schemeClr val="tx1"/>
                </a:solidFill>
              </a:rPr>
              <a:t>1,0 </a:t>
            </a:r>
            <a:endParaRPr/>
          </a:p>
          <a:p>
            <a:pPr algn="ctr">
              <a:defRPr/>
            </a:pPr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24" name="Блок-схема: процесс 23"/>
          <p:cNvSpPr/>
          <p:nvPr/>
        </p:nvSpPr>
        <p:spPr bwMode="auto">
          <a:xfrm>
            <a:off x="76395" y="3123593"/>
            <a:ext cx="2932790" cy="430390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о</a:t>
            </a:r>
            <a:r>
              <a:rPr lang="ru-RU" sz="1600">
                <a:solidFill>
                  <a:schemeClr val="tx1"/>
                </a:solidFill>
              </a:rPr>
              <a:t>рганизация отдыха     детей– 10,8  </a:t>
            </a:r>
            <a:endParaRPr/>
          </a:p>
          <a:p>
            <a:pPr algn="ctr">
              <a:defRPr/>
            </a:pPr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28" name="Блок-схема: процесс 27"/>
          <p:cNvSpPr/>
          <p:nvPr/>
        </p:nvSpPr>
        <p:spPr bwMode="auto">
          <a:xfrm>
            <a:off x="76395" y="5117257"/>
            <a:ext cx="2922109" cy="973721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н</a:t>
            </a:r>
            <a:r>
              <a:rPr lang="ru-RU" sz="1600">
                <a:solidFill>
                  <a:schemeClr val="tx1"/>
                </a:solidFill>
              </a:rPr>
              <a:t>аказы избирателей (капремонт </a:t>
            </a:r>
            <a:r>
              <a:rPr lang="ru-RU" sz="1600">
                <a:solidFill>
                  <a:schemeClr val="tx1"/>
                </a:solidFill>
              </a:rPr>
              <a:t>внутр</a:t>
            </a:r>
            <a:r>
              <a:rPr lang="ru-RU" sz="1600">
                <a:solidFill>
                  <a:schemeClr val="tx1"/>
                </a:solidFill>
              </a:rPr>
              <a:t>. </a:t>
            </a:r>
            <a:r>
              <a:rPr lang="ru-RU" sz="1600">
                <a:solidFill>
                  <a:schemeClr val="tx1"/>
                </a:solidFill>
              </a:rPr>
              <a:t>п</a:t>
            </a:r>
            <a:r>
              <a:rPr lang="ru-RU" sz="1600">
                <a:solidFill>
                  <a:schemeClr val="tx1"/>
                </a:solidFill>
              </a:rPr>
              <a:t>омещ</a:t>
            </a:r>
            <a:r>
              <a:rPr lang="ru-RU" sz="1600">
                <a:solidFill>
                  <a:schemeClr val="tx1"/>
                </a:solidFill>
              </a:rPr>
              <a:t>-й, спортплощадок, благ-во- 34,8</a:t>
            </a:r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31" name="Блок-схема: процесс 30"/>
          <p:cNvSpPr/>
          <p:nvPr/>
        </p:nvSpPr>
        <p:spPr bwMode="auto">
          <a:xfrm>
            <a:off x="65715" y="4364300"/>
            <a:ext cx="2911428" cy="684855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м</a:t>
            </a:r>
            <a:r>
              <a:rPr lang="ru-RU" sz="1600">
                <a:solidFill>
                  <a:schemeClr val="tx1"/>
                </a:solidFill>
              </a:rPr>
              <a:t>одернизация школьных систем (</a:t>
            </a:r>
            <a:r>
              <a:rPr lang="ru-RU" sz="1400">
                <a:solidFill>
                  <a:schemeClr val="tx1"/>
                </a:solidFill>
              </a:rPr>
              <a:t>СОШ № 20 с. </a:t>
            </a:r>
            <a:r>
              <a:rPr lang="ru-RU" sz="1400">
                <a:solidFill>
                  <a:schemeClr val="tx1"/>
                </a:solidFill>
              </a:rPr>
              <a:t>Шепси</a:t>
            </a:r>
            <a:r>
              <a:rPr lang="ru-RU" sz="1600">
                <a:solidFill>
                  <a:schemeClr val="tx1"/>
                </a:solidFill>
              </a:rPr>
              <a:t>) – 20,0</a:t>
            </a:r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32" name="Блок-схема: процесс 31"/>
          <p:cNvSpPr/>
          <p:nvPr/>
        </p:nvSpPr>
        <p:spPr bwMode="auto">
          <a:xfrm>
            <a:off x="3131839" y="5050529"/>
            <a:ext cx="2880320" cy="841891"/>
          </a:xfrm>
          <a:prstGeom prst="flowChartProcess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50800" dir="5400000" algn="ctr" rotWithShape="0">
              <a:schemeClr val="accent5">
                <a:lumMod val="20000"/>
                <a:lumOff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капитальный и тек ремонты учреждений (в том числе наказы избирателей) – 14,4    </a:t>
            </a:r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39" name="Блок-схема: процесс 38"/>
          <p:cNvSpPr/>
          <p:nvPr/>
        </p:nvSpPr>
        <p:spPr bwMode="auto">
          <a:xfrm>
            <a:off x="6183053" y="6436125"/>
            <a:ext cx="2709427" cy="386305"/>
          </a:xfrm>
          <a:prstGeom prst="flowChart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400">
                <a:solidFill>
                  <a:schemeClr val="tx1"/>
                </a:solidFill>
              </a:rPr>
              <a:t>найм</a:t>
            </a:r>
            <a:r>
              <a:rPr lang="ru-RU" sz="1400">
                <a:solidFill>
                  <a:schemeClr val="tx1"/>
                </a:solidFill>
              </a:rPr>
              <a:t> жилья – </a:t>
            </a:r>
            <a:r>
              <a:rPr lang="ru-RU" sz="1400">
                <a:solidFill>
                  <a:schemeClr val="tx1"/>
                </a:solidFill>
              </a:rPr>
              <a:t>0,2   </a:t>
            </a:r>
            <a:endParaRPr lang="ru-RU" sz="1400">
              <a:solidFill>
                <a:schemeClr val="tx1"/>
              </a:solidFill>
            </a:endParaRPr>
          </a:p>
          <a:p>
            <a:pPr algn="ctr">
              <a:defRPr/>
            </a:pPr>
            <a:endParaRPr lang="ru-RU" sz="14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 bwMode="auto">
          <a:xfrm>
            <a:off x="199381" y="4725144"/>
            <a:ext cx="3940571" cy="774954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молодежная политика – 46,6    </a:t>
            </a:r>
            <a:endParaRPr/>
          </a:p>
        </p:txBody>
      </p:sp>
      <p:sp>
        <p:nvSpPr>
          <p:cNvPr id="9" name="Овал 8"/>
          <p:cNvSpPr/>
          <p:nvPr/>
        </p:nvSpPr>
        <p:spPr bwMode="auto">
          <a:xfrm>
            <a:off x="2591780" y="836712"/>
            <a:ext cx="4140459" cy="808863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Социальная политика </a:t>
            </a:r>
            <a:endParaRPr/>
          </a:p>
          <a:p>
            <a:pPr algn="ctr">
              <a:defRPr/>
            </a:pPr>
            <a:r>
              <a:rPr lang="ru-RU" b="1"/>
              <a:t>290,0                       </a:t>
            </a:r>
            <a:endParaRPr lang="ru-RU" b="1"/>
          </a:p>
        </p:txBody>
      </p:sp>
      <p:sp>
        <p:nvSpPr>
          <p:cNvPr id="62" name="Блок-схема: процесс 61"/>
          <p:cNvSpPr/>
          <p:nvPr/>
        </p:nvSpPr>
        <p:spPr bwMode="auto">
          <a:xfrm>
            <a:off x="199381" y="5564490"/>
            <a:ext cx="4012580" cy="501389"/>
          </a:xfrm>
          <a:prstGeom prst="flowChartProcess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/>
          </a:p>
          <a:p>
            <a:pPr algn="ctr">
              <a:defRPr/>
            </a:pPr>
            <a:r>
              <a:rPr lang="ru-RU" sz="1600"/>
              <a:t>содержание учреждений – 41,0 </a:t>
            </a:r>
            <a:endParaRPr/>
          </a:p>
          <a:p>
            <a:pPr algn="ctr">
              <a:defRPr/>
            </a:pPr>
            <a:endParaRPr lang="ru-RU" sz="1400"/>
          </a:p>
        </p:txBody>
      </p:sp>
      <p:sp>
        <p:nvSpPr>
          <p:cNvPr id="66" name="Блок-схема: процесс 65"/>
          <p:cNvSpPr/>
          <p:nvPr/>
        </p:nvSpPr>
        <p:spPr bwMode="auto">
          <a:xfrm>
            <a:off x="148387" y="3140968"/>
            <a:ext cx="4032198" cy="504056"/>
          </a:xfrm>
          <a:prstGeom prst="flowChartProcess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 b="1"/>
          </a:p>
          <a:p>
            <a:pPr algn="ctr">
              <a:defRPr/>
            </a:pPr>
            <a:r>
              <a:rPr lang="ru-RU" sz="1600" b="1"/>
              <a:t>доплаты к пенсии – 21,2</a:t>
            </a:r>
            <a:r>
              <a:rPr lang="ru-RU" sz="1400" b="1"/>
              <a:t>  </a:t>
            </a:r>
            <a:endParaRPr/>
          </a:p>
          <a:p>
            <a:pPr algn="ctr">
              <a:defRPr/>
            </a:pPr>
            <a:endParaRPr lang="ru-RU" sz="1400" b="1"/>
          </a:p>
        </p:txBody>
      </p:sp>
      <p:sp>
        <p:nvSpPr>
          <p:cNvPr id="18" name="TextBox 17"/>
          <p:cNvSpPr txBox="1"/>
          <p:nvPr/>
        </p:nvSpPr>
        <p:spPr bwMode="auto">
          <a:xfrm>
            <a:off x="8604448" y="188640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1" y="116632"/>
            <a:ext cx="9144000" cy="648072"/>
          </a:xfrm>
          <a:prstGeom prst="roundRect">
            <a:avLst>
              <a:gd name="adj" fmla="val 16667"/>
            </a:avLst>
          </a:prstGeom>
          <a:solidFill>
            <a:srgbClr val="3C4E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bg1"/>
                </a:solidFill>
              </a:rPr>
              <a:t>ЗАПЛАНИРОВАННЫЕ МЕРОПРИЯТИЯ В РАМКАХ МУНИЦИПАЛЬНЫХ ПРОГРАММ НА СОЦИАЛЬНУЮ СФЕРУ (МЛН  РУБ.)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23" name="Блок-схема: процесс 22"/>
          <p:cNvSpPr/>
          <p:nvPr/>
        </p:nvSpPr>
        <p:spPr bwMode="auto">
          <a:xfrm>
            <a:off x="199381" y="6215291"/>
            <a:ext cx="4012579" cy="526077"/>
          </a:xfrm>
          <a:prstGeom prst="flowChartProcess">
            <a:avLst/>
          </a:prstGeom>
          <a:solidFill>
            <a:srgbClr val="0070C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/>
              <a:t>проведение мероприятий – 5,6   </a:t>
            </a:r>
            <a:endParaRPr lang="ru-RU" sz="1600"/>
          </a:p>
        </p:txBody>
      </p:sp>
      <p:sp>
        <p:nvSpPr>
          <p:cNvPr id="24" name="Блок-схема: процесс 23"/>
          <p:cNvSpPr/>
          <p:nvPr/>
        </p:nvSpPr>
        <p:spPr bwMode="auto">
          <a:xfrm>
            <a:off x="4785833" y="3717032"/>
            <a:ext cx="3962632" cy="1008112"/>
          </a:xfrm>
          <a:prstGeom prst="flowChartProcess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 b="1"/>
          </a:p>
          <a:p>
            <a:pPr algn="ctr">
              <a:defRPr/>
            </a:pPr>
            <a:r>
              <a:rPr lang="ru-RU" sz="1600" b="1"/>
              <a:t>оказание помощи гражданам, оказавшимся </a:t>
            </a:r>
            <a:r>
              <a:rPr lang="ru-RU" sz="1600" b="1"/>
              <a:t>в </a:t>
            </a:r>
            <a:r>
              <a:rPr lang="ru-RU" sz="1600" b="1"/>
              <a:t>трудной </a:t>
            </a:r>
            <a:r>
              <a:rPr lang="ru-RU" sz="1600" b="1"/>
              <a:t>жизненной ситуации </a:t>
            </a:r>
            <a:r>
              <a:rPr lang="ru-RU" sz="1600" b="1"/>
              <a:t>– 3,0 </a:t>
            </a:r>
            <a:endParaRPr/>
          </a:p>
          <a:p>
            <a:pPr algn="ctr">
              <a:defRPr/>
            </a:pPr>
            <a:r>
              <a:rPr lang="ru-RU" sz="1400" b="1"/>
              <a:t>  </a:t>
            </a:r>
            <a:endParaRPr lang="ru-RU" sz="1400" b="1"/>
          </a:p>
        </p:txBody>
      </p:sp>
      <p:sp>
        <p:nvSpPr>
          <p:cNvPr id="28" name="Блок-схема: процесс 27"/>
          <p:cNvSpPr/>
          <p:nvPr/>
        </p:nvSpPr>
        <p:spPr bwMode="auto">
          <a:xfrm>
            <a:off x="4773324" y="4955984"/>
            <a:ext cx="3975141" cy="544114"/>
          </a:xfrm>
          <a:prstGeom prst="flowChartProcess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 b="1"/>
          </a:p>
          <a:p>
            <a:pPr algn="ctr">
              <a:defRPr/>
            </a:pPr>
            <a:r>
              <a:rPr lang="ru-RU" sz="1600" b="1"/>
              <a:t>опека и попечительство – 57,5</a:t>
            </a:r>
            <a:endParaRPr/>
          </a:p>
          <a:p>
            <a:pPr algn="ctr">
              <a:defRPr/>
            </a:pPr>
            <a:r>
              <a:rPr lang="ru-RU" sz="1400" b="1"/>
              <a:t> </a:t>
            </a:r>
            <a:endParaRPr lang="ru-RU" sz="1400" b="1"/>
          </a:p>
        </p:txBody>
      </p:sp>
      <p:sp>
        <p:nvSpPr>
          <p:cNvPr id="31" name="Блок-схема: процесс 30"/>
          <p:cNvSpPr/>
          <p:nvPr/>
        </p:nvSpPr>
        <p:spPr bwMode="auto">
          <a:xfrm>
            <a:off x="168005" y="1695013"/>
            <a:ext cx="4012580" cy="653867"/>
          </a:xfrm>
          <a:prstGeom prst="flowChartProcess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 b="1"/>
          </a:p>
          <a:p>
            <a:pPr algn="ctr">
              <a:defRPr/>
            </a:pPr>
            <a:r>
              <a:rPr lang="ru-RU" sz="1600" b="1"/>
              <a:t>жилье детям-сиротам – 100,8  </a:t>
            </a:r>
            <a:endParaRPr/>
          </a:p>
          <a:p>
            <a:pPr algn="ctr">
              <a:defRPr/>
            </a:pPr>
            <a:endParaRPr lang="ru-RU" sz="1400" b="1"/>
          </a:p>
        </p:txBody>
      </p:sp>
      <p:sp>
        <p:nvSpPr>
          <p:cNvPr id="32" name="Блок-схема: процесс 31"/>
          <p:cNvSpPr/>
          <p:nvPr/>
        </p:nvSpPr>
        <p:spPr bwMode="auto">
          <a:xfrm>
            <a:off x="168005" y="2545260"/>
            <a:ext cx="4012581" cy="466911"/>
          </a:xfrm>
          <a:prstGeom prst="flowChartProcess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/>
              <a:t>ж</a:t>
            </a:r>
            <a:r>
              <a:rPr lang="ru-RU" sz="1600" b="1"/>
              <a:t>илье молодым семьям – 39,1 </a:t>
            </a:r>
            <a:endParaRPr/>
          </a:p>
        </p:txBody>
      </p:sp>
      <p:sp>
        <p:nvSpPr>
          <p:cNvPr id="39" name="Блок-схема: процесс 38"/>
          <p:cNvSpPr/>
          <p:nvPr/>
        </p:nvSpPr>
        <p:spPr bwMode="auto">
          <a:xfrm>
            <a:off x="136924" y="3818044"/>
            <a:ext cx="4036614" cy="778268"/>
          </a:xfrm>
          <a:prstGeom prst="flowChartProcess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 b="1"/>
          </a:p>
          <a:p>
            <a:pPr algn="ctr">
              <a:defRPr/>
            </a:pPr>
            <a:r>
              <a:rPr lang="ru-RU" sz="1600" b="1"/>
              <a:t>к</a:t>
            </a:r>
            <a:r>
              <a:rPr lang="ru-RU" sz="1600" b="1"/>
              <a:t>омпенсация части расходов, связанных с переводом МКД на природный газ – 4,5 </a:t>
            </a:r>
            <a:endParaRPr/>
          </a:p>
          <a:p>
            <a:pPr algn="ctr">
              <a:defRPr/>
            </a:pPr>
            <a:r>
              <a:rPr lang="ru-RU" sz="1400" b="1"/>
              <a:t>  </a:t>
            </a:r>
            <a:endParaRPr lang="ru-RU" sz="1400" b="1"/>
          </a:p>
        </p:txBody>
      </p:sp>
      <p:sp>
        <p:nvSpPr>
          <p:cNvPr id="40" name="Блок-схема: процесс 39"/>
          <p:cNvSpPr/>
          <p:nvPr/>
        </p:nvSpPr>
        <p:spPr bwMode="auto">
          <a:xfrm>
            <a:off x="4773325" y="2561365"/>
            <a:ext cx="3975140" cy="916274"/>
          </a:xfrm>
          <a:prstGeom prst="flowChartProcess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/>
              <a:t>доплаты приглашенным специалистам в учреждения здравоохранения – 1,4 </a:t>
            </a:r>
            <a:endParaRPr/>
          </a:p>
        </p:txBody>
      </p:sp>
      <p:sp>
        <p:nvSpPr>
          <p:cNvPr id="43" name="Блок-схема: процесс 42"/>
          <p:cNvSpPr/>
          <p:nvPr/>
        </p:nvSpPr>
        <p:spPr bwMode="auto">
          <a:xfrm>
            <a:off x="4791648" y="5668003"/>
            <a:ext cx="3956817" cy="1073365"/>
          </a:xfrm>
          <a:prstGeom prst="flowChartProcess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 b="1"/>
          </a:p>
          <a:p>
            <a:pPr algn="ctr">
              <a:defRPr/>
            </a:pPr>
            <a:r>
              <a:rPr lang="ru-RU" sz="1600" b="1"/>
              <a:t>гос. полномочия </a:t>
            </a:r>
            <a:r>
              <a:rPr lang="ru-RU" sz="1600" b="1"/>
              <a:t>по созданию и организации деятельности комиссий по делам несовершеннолетних– </a:t>
            </a:r>
            <a:r>
              <a:rPr lang="ru-RU" sz="1600" b="1"/>
              <a:t>5,4 </a:t>
            </a:r>
            <a:endParaRPr/>
          </a:p>
          <a:p>
            <a:pPr algn="ctr">
              <a:defRPr/>
            </a:pPr>
            <a:r>
              <a:rPr lang="ru-RU" sz="1400" b="1"/>
              <a:t>  </a:t>
            </a:r>
            <a:endParaRPr lang="ru-RU" sz="1400" b="1"/>
          </a:p>
        </p:txBody>
      </p:sp>
      <p:sp>
        <p:nvSpPr>
          <p:cNvPr id="20" name="Блок-схема: процесс 19"/>
          <p:cNvSpPr/>
          <p:nvPr/>
        </p:nvSpPr>
        <p:spPr bwMode="auto">
          <a:xfrm>
            <a:off x="4773324" y="1750043"/>
            <a:ext cx="3975141" cy="664764"/>
          </a:xfrm>
          <a:prstGeom prst="flowChartProcess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 b="1"/>
          </a:p>
          <a:p>
            <a:pPr algn="ctr">
              <a:defRPr/>
            </a:pPr>
            <a:r>
              <a:rPr lang="ru-RU" sz="1600" b="1"/>
              <a:t>оказание помощи гражданам</a:t>
            </a:r>
            <a:r>
              <a:rPr lang="ru-RU" sz="1600" b="1"/>
              <a:t>, принимающим участие в </a:t>
            </a:r>
            <a:r>
              <a:rPr lang="ru-RU" sz="1600" b="1"/>
              <a:t>СВО – 57,1 </a:t>
            </a:r>
            <a:endParaRPr/>
          </a:p>
          <a:p>
            <a:pPr algn="ctr">
              <a:defRPr/>
            </a:pPr>
            <a:r>
              <a:rPr lang="ru-RU" sz="1400" b="1"/>
              <a:t>  </a:t>
            </a:r>
            <a:endParaRPr lang="ru-RU" sz="14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514316" y="1939071"/>
            <a:ext cx="5629684" cy="237626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116632"/>
            <a:ext cx="9144000" cy="18722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t"/>
          <a:lstStyle/>
          <a:p>
            <a:pPr>
              <a:lnSpc>
                <a:spcPct val="100000"/>
              </a:lnSpc>
              <a:defRPr/>
            </a:pPr>
            <a:r>
              <a:rPr lang="ru-RU" sz="2800"/>
              <a:t>С 2026 года планируются расходы на поддержку </a:t>
            </a:r>
            <a:r>
              <a:rPr lang="ru-RU" sz="2800"/>
              <a:t>деятельности органов территориального общественного </a:t>
            </a:r>
            <a:r>
              <a:rPr lang="ru-RU" sz="2800"/>
              <a:t>самоуправления (ТОС) – </a:t>
            </a:r>
            <a:br>
              <a:rPr lang="ru-RU" sz="2800"/>
            </a:br>
            <a:r>
              <a:rPr lang="ru-RU" sz="2800" b="1"/>
              <a:t>4 333,7 тыс. рублей</a:t>
            </a:r>
            <a:endParaRPr lang="ru-RU" sz="2800"/>
          </a:p>
        </p:txBody>
      </p:sp>
      <p:pic>
        <p:nvPicPr>
          <p:cNvPr id="1026" name="Picture 2"/>
          <p:cNvPicPr>
            <a:picLocks noChangeAspect="1" noChangeArrowheads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0" y="2707180"/>
            <a:ext cx="3574233" cy="419376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3518053" y="4277329"/>
            <a:ext cx="5625947" cy="262361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TextBox 3"/>
          <p:cNvSpPr txBox="1"/>
          <p:nvPr/>
        </p:nvSpPr>
        <p:spPr bwMode="auto">
          <a:xfrm>
            <a:off x="0" y="2060848"/>
            <a:ext cx="3563888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/>
              <a:t>выплат </a:t>
            </a:r>
            <a:r>
              <a:rPr lang="ru-RU" sz="2400" b="1"/>
              <a:t>органам ТОС </a:t>
            </a:r>
            <a:r>
              <a:rPr lang="ru-RU" b="1"/>
              <a:t>3 </a:t>
            </a:r>
            <a:r>
              <a:rPr lang="ru-RU" b="1"/>
              <a:t>632,0 тыс. рублей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6342900" y="3353998"/>
            <a:ext cx="2812975" cy="9848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/>
              <a:t>Конкурс «Лучший орган ТОС» – </a:t>
            </a:r>
            <a:endParaRPr/>
          </a:p>
          <a:p>
            <a:pPr algn="ctr">
              <a:defRPr/>
            </a:pPr>
            <a:r>
              <a:rPr lang="ru-RU" b="1"/>
              <a:t>300,0 тыс</a:t>
            </a:r>
            <a:r>
              <a:rPr lang="ru-RU" b="1"/>
              <a:t>. рублей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>
            <a:off x="4283968" y="-37390"/>
            <a:ext cx="2587601" cy="35524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i="1">
                <a:solidFill>
                  <a:schemeClr val="accent2">
                    <a:lumMod val="75000"/>
                  </a:schemeClr>
                </a:solidFill>
              </a:rPr>
              <a:t>Предоставление жилых помещений детям-сиротам</a:t>
            </a:r>
            <a:endParaRPr/>
          </a:p>
          <a:p>
            <a:pPr algn="ctr">
              <a:defRPr/>
            </a:pPr>
            <a:r>
              <a:rPr lang="ru-RU" sz="2000" b="1" i="1">
                <a:solidFill>
                  <a:schemeClr val="accent2">
                    <a:lumMod val="75000"/>
                  </a:schemeClr>
                </a:solidFill>
              </a:rPr>
              <a:t> (16 </a:t>
            </a:r>
            <a:r>
              <a:rPr lang="ru-RU" sz="2000" b="1" i="1">
                <a:solidFill>
                  <a:schemeClr val="accent2">
                    <a:lumMod val="75000"/>
                  </a:schemeClr>
                </a:solidFill>
              </a:rPr>
              <a:t>квартир) </a:t>
            </a:r>
            <a:endParaRPr/>
          </a:p>
          <a:p>
            <a:pPr algn="ctr">
              <a:defRPr/>
            </a:pPr>
            <a:r>
              <a:rPr lang="ru-RU" sz="2000" b="1">
                <a:solidFill>
                  <a:schemeClr val="accent2">
                    <a:lumMod val="50000"/>
                  </a:schemeClr>
                </a:solidFill>
              </a:rPr>
              <a:t>100,8 млн руб.</a:t>
            </a:r>
            <a:endParaRPr lang="ru-RU" sz="200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270" name="Picture 6" descr="\\ServerPril\53\БЮДЖЕТ 2025\НАШ ПРОЕКТ\БЮДЖЕТ ДЛЯ ГРАЖДАН\ФОТО\Фото квартир для детей-сирот\Фото квартир для детей-сирот\20240723_121555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871569" y="-60575"/>
            <a:ext cx="2268583" cy="3552479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 bwMode="auto">
          <a:xfrm>
            <a:off x="-23961" y="4697761"/>
            <a:ext cx="4307929" cy="21602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i="1">
                <a:solidFill>
                  <a:schemeClr val="accent2">
                    <a:lumMod val="75000"/>
                  </a:schemeClr>
                </a:solidFill>
              </a:rPr>
              <a:t>Социальные выплаты молодым семьям на приобретение жилья</a:t>
            </a:r>
            <a:endParaRPr/>
          </a:p>
          <a:p>
            <a:pPr algn="ctr">
              <a:defRPr/>
            </a:pPr>
            <a:r>
              <a:rPr lang="ru-RU" sz="2000" b="1" i="1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i="1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ru-RU" sz="2000" b="1" i="1">
                <a:solidFill>
                  <a:schemeClr val="accent2">
                    <a:lumMod val="75000"/>
                  </a:schemeClr>
                </a:solidFill>
              </a:rPr>
              <a:t>10</a:t>
            </a:r>
            <a:r>
              <a:rPr lang="ru-RU" sz="2000" b="1" i="1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i="1">
                <a:solidFill>
                  <a:schemeClr val="accent2">
                    <a:lumMod val="75000"/>
                  </a:schemeClr>
                </a:solidFill>
              </a:rPr>
              <a:t>семей) </a:t>
            </a:r>
            <a:endParaRPr/>
          </a:p>
          <a:p>
            <a:pPr algn="ctr">
              <a:defRPr/>
            </a:pPr>
            <a:r>
              <a:rPr lang="ru-RU" sz="2000" b="1">
                <a:solidFill>
                  <a:schemeClr val="accent2">
                    <a:lumMod val="50000"/>
                  </a:schemeClr>
                </a:solidFill>
              </a:rPr>
              <a:t>39,1 </a:t>
            </a:r>
            <a:r>
              <a:rPr lang="ru-RU" sz="2000" b="1">
                <a:solidFill>
                  <a:schemeClr val="accent2">
                    <a:lumMod val="50000"/>
                  </a:schemeClr>
                </a:solidFill>
              </a:rPr>
              <a:t>млн руб.</a:t>
            </a:r>
            <a:endParaRPr/>
          </a:p>
        </p:txBody>
      </p:sp>
      <p:pic>
        <p:nvPicPr>
          <p:cNvPr id="1027" name="Picture 3" descr="\\ServerPril\53\БЮДЖЕТ 2025\НАШ ПРОЕКТ\БЮДЖЕТ ДЛЯ ГРАЖДАН\ФОТО\молодая семья 2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-23962" y="2150786"/>
            <a:ext cx="4307929" cy="2590300"/>
          </a:xfrm>
          <a:prstGeom prst="rect">
            <a:avLst/>
          </a:prstGeom>
          <a:noFill/>
        </p:spPr>
      </p:pic>
      <p:sp>
        <p:nvSpPr>
          <p:cNvPr id="2" name="AutoShape 5" descr="\\serverpril\53\%D0%91%D0%AE%D0%94%D0%96%D0%95%D0%A2 2025\%D0%9D%D0%90%D0%A8 %D0%9F%D0%A0%D0%9E%D0%95%D0%9A%D0%A2\%D0%91%D0%AE%D0%94%D0%96%D0%95%D0%A2 %D0%94%D0%9B%D0%AF %D0%93%D0%A0%D0%90%D0%96%D0%94%D0%90%D0%9D\%D0%A4%D0%9E%D0%A2%D0%9E\%D0%BC%D0%BE%D0%BB%D0%BE%D0%B4%D1%8B%D0%B5 %D1%81%D0%B5%D0%BC%D1%8C%D0%B8.webp"/>
          <p:cNvSpPr>
            <a:spLocks noChangeArrowheads="1" noChangeAspect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3" name="AutoShape 7" descr="\\serverpril\53\%D0%91%D0%AE%D0%94%D0%96%D0%95%D0%A2 2025\%D0%9D%D0%90%D0%A8 %D0%9F%D0%A0%D0%9E%D0%95%D0%9A%D0%A2\%D0%91%D0%AE%D0%94%D0%96%D0%95%D0%A2 %D0%94%D0%9B%D0%AF %D0%93%D0%A0%D0%90%D0%96%D0%94%D0%90%D0%9D\%D0%A4%D0%9E%D0%A2%D0%9E\%D0%BC%D0%BE%D0%BB%D0%BE%D0%B4%D1%8B%D0%B5 %D1%81%D0%B5%D0%BC%D1%8C%D0%B8 (1).webp"/>
          <p:cNvSpPr>
            <a:spLocks noChangeArrowheads="1" noChangeAspect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1032" name="Picture 8" descr="\\ServerPril\53\БЮДЖЕТ 2025\НАШ ПРОЕКТ\БЮДЖЕТ ДЛЯ ГРАЖДАН\ФОТО\Фото квартир для детей-сирот\Фото квартир для детей-сирот\20240723_121549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794221" y="3491904"/>
            <a:ext cx="2345931" cy="3366096"/>
          </a:xfrm>
          <a:prstGeom prst="rect">
            <a:avLst/>
          </a:prstGeom>
          <a:noFill/>
        </p:spPr>
      </p:pic>
      <p:pic>
        <p:nvPicPr>
          <p:cNvPr id="1033" name="Picture 9" descr="\\ServerPril\53\БЮДЖЕТ 2025\НАШ ПРОЕКТ\БЮДЖЕТ ДЛЯ ГРАЖДАН\ФОТО\Фото квартир для детей-сирот\ключи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-23961" y="-24062"/>
            <a:ext cx="4307929" cy="2174847"/>
          </a:xfrm>
          <a:prstGeom prst="rect">
            <a:avLst/>
          </a:prstGeom>
          <a:noFill/>
        </p:spPr>
      </p:pic>
      <p:sp>
        <p:nvSpPr>
          <p:cNvPr id="4" name="AutoShape 11" descr="Picture background"/>
          <p:cNvSpPr>
            <a:spLocks noChangeArrowheads="1" noChangeAspect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4283968" y="3491904"/>
            <a:ext cx="2587601" cy="336609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155575" y="120816"/>
            <a:ext cx="8784977" cy="2671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b="1" i="1">
              <a:solidFill>
                <a:srgbClr val="0070C0"/>
              </a:solidFill>
            </a:endParaRPr>
          </a:p>
          <a:p>
            <a:pPr algn="ctr">
              <a:defRPr/>
            </a:pPr>
            <a:endParaRPr lang="ru-RU" sz="3200" b="1" i="1">
              <a:solidFill>
                <a:schemeClr val="accent3">
                  <a:lumMod val="75000"/>
                </a:schemeClr>
              </a:solidFill>
              <a:latin typeface="Arial Black"/>
              <a:ea typeface="Batang"/>
            </a:endParaRPr>
          </a:p>
          <a:p>
            <a:pPr algn="ctr">
              <a:defRPr/>
            </a:pPr>
            <a:r>
              <a:rPr lang="ru-RU" sz="3200" b="1" i="1">
                <a:solidFill>
                  <a:schemeClr val="accent3">
                    <a:lumMod val="75000"/>
                  </a:schemeClr>
                </a:solidFill>
                <a:latin typeface="Arial Black"/>
                <a:ea typeface="Batang"/>
              </a:rPr>
              <a:t>Проектом бюджета предусмотрена компенсация расходов, связанных с переводом потребителей МКД </a:t>
            </a:r>
            <a:endParaRPr/>
          </a:p>
          <a:p>
            <a:pPr algn="ctr">
              <a:defRPr/>
            </a:pPr>
            <a:r>
              <a:rPr lang="ru-RU" sz="3200" b="1" i="1">
                <a:solidFill>
                  <a:schemeClr val="accent3">
                    <a:lumMod val="75000"/>
                  </a:schemeClr>
                </a:solidFill>
                <a:latin typeface="Arial Black"/>
                <a:ea typeface="Batang"/>
              </a:rPr>
              <a:t>на природный газ </a:t>
            </a:r>
            <a:r>
              <a:rPr lang="ru-RU" sz="3200" b="1" i="1">
                <a:solidFill>
                  <a:schemeClr val="accent3">
                    <a:lumMod val="75000"/>
                  </a:schemeClr>
                </a:solidFill>
                <a:latin typeface="Batang"/>
                <a:ea typeface="Batang"/>
              </a:rPr>
              <a:t>  </a:t>
            </a:r>
            <a:endParaRPr/>
          </a:p>
          <a:p>
            <a:pPr algn="ctr">
              <a:defRPr/>
            </a:pPr>
            <a:r>
              <a:rPr lang="ru-RU" sz="3200" b="1">
                <a:solidFill>
                  <a:schemeClr val="accent3">
                    <a:lumMod val="50000"/>
                  </a:schemeClr>
                </a:solidFill>
              </a:rPr>
              <a:t>4 млн 500,0 тыс. </a:t>
            </a:r>
            <a:r>
              <a:rPr lang="ru-RU" sz="3200" b="1">
                <a:solidFill>
                  <a:schemeClr val="accent3">
                    <a:lumMod val="50000"/>
                  </a:schemeClr>
                </a:solidFill>
              </a:rPr>
              <a:t>руб.</a:t>
            </a:r>
            <a:br>
              <a:rPr lang="ru-RU" sz="3200" b="1">
                <a:solidFill>
                  <a:schemeClr val="accent3">
                    <a:lumMod val="50000"/>
                  </a:schemeClr>
                </a:solidFill>
              </a:rPr>
            </a:br>
            <a:endParaRPr lang="ru-RU" sz="3200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AutoShape 2" descr="Picture background"/>
          <p:cNvSpPr>
            <a:spLocks noChangeArrowheads="1" noChangeAspect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5" name="AutoShape 4" descr="Picture background"/>
          <p:cNvSpPr>
            <a:spLocks noChangeArrowheads="1" noChangeAspect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2053" name="Picture 5" descr="C:\Users\KarmryanAR\Desktop\1638944607vfrglcti9qq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55575" y="2996952"/>
            <a:ext cx="3960441" cy="3672408"/>
          </a:xfrm>
          <a:prstGeom prst="rect">
            <a:avLst/>
          </a:prstGeom>
          <a:noFill/>
        </p:spPr>
      </p:pic>
      <p:sp>
        <p:nvSpPr>
          <p:cNvPr id="7" name="Стрелка углом 6"/>
          <p:cNvSpPr/>
          <p:nvPr/>
        </p:nvSpPr>
        <p:spPr bwMode="auto">
          <a:xfrm>
            <a:off x="4139952" y="4437112"/>
            <a:ext cx="936104" cy="63244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3074" name="Picture 2" descr="\\ServerPril\53\БЮДЖЕТ 2025\НАШ ПРОЕКТ\БЮДЖЕТ ДЛЯ ГРАЖДАН\ФОТО\газ.jpe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076056" y="3140968"/>
            <a:ext cx="3959498" cy="352839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18331"/>
            <a:ext cx="8553128" cy="458341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3600" b="1" u="sng">
                <a:solidFill>
                  <a:srgbClr val="002060"/>
                </a:solidFill>
                <a:latin typeface="Palatino Linotype"/>
                <a:cs typeface="Times New Roman"/>
              </a:rPr>
              <a:t>Что такое бюджет для граждан?</a:t>
            </a:r>
            <a:endParaRPr lang="ru-RU" sz="3600" b="1" u="sng">
              <a:solidFill>
                <a:srgbClr val="002060"/>
              </a:solidFill>
              <a:latin typeface="Palatino Linotype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2835963" y="1932038"/>
            <a:ext cx="6200533" cy="2775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>
              <a:spcBef>
                <a:spcPts val="525"/>
              </a:spcBef>
              <a:buSzPct val="6500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endParaRPr lang="ru-RU" sz="2000" b="1">
              <a:solidFill>
                <a:srgbClr val="003300"/>
              </a:solidFill>
              <a:latin typeface="Palatino Linotype"/>
              <a:cs typeface="Times New Roman"/>
            </a:endParaRPr>
          </a:p>
          <a:p>
            <a:pPr indent="363538" algn="just">
              <a:spcBef>
                <a:spcPts val="525"/>
              </a:spcBef>
              <a:buSzPct val="6500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ru-RU" b="1">
                <a:solidFill>
                  <a:srgbClr val="003300"/>
                </a:solidFill>
                <a:latin typeface="Palatino Linotype"/>
                <a:cs typeface="Times New Roman"/>
              </a:rPr>
              <a:t>Представленная информация предназначена для широкого круга пользователей и будет интересна разным категориям населения, так как бюджет муниципального округа затрагивает интересы каждого жителя муниципального образования Туапсинский муниципальный округ Краснодарского края.</a:t>
            </a:r>
            <a:endParaRPr/>
          </a:p>
          <a:p>
            <a:pPr indent="363538" algn="just">
              <a:spcBef>
                <a:spcPts val="525"/>
              </a:spcBef>
              <a:buSzPct val="6500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endParaRPr lang="ru-RU" sz="2000" b="1">
              <a:solidFill>
                <a:srgbClr val="003300"/>
              </a:solidFill>
              <a:latin typeface="Palatino Linotype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92426" y="4237925"/>
            <a:ext cx="903649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900" b="1">
                <a:solidFill>
                  <a:srgbClr val="002060"/>
                </a:solidFill>
                <a:latin typeface="Palatino Linotype"/>
                <a:cs typeface="Times New Roman"/>
              </a:rPr>
              <a:t>Каждый </a:t>
            </a:r>
            <a:r>
              <a:rPr lang="ru-RU" sz="1900" b="1">
                <a:solidFill>
                  <a:srgbClr val="002060"/>
                </a:solidFill>
                <a:latin typeface="Palatino Linotype"/>
                <a:cs typeface="Times New Roman"/>
              </a:rPr>
              <a:t>житель муниципального образования Туапсинский </a:t>
            </a:r>
            <a:r>
              <a:rPr lang="ru-RU" sz="1900" b="1">
                <a:solidFill>
                  <a:srgbClr val="002060"/>
                </a:solidFill>
                <a:latin typeface="Palatino Linotype"/>
                <a:cs typeface="Times New Roman"/>
              </a:rPr>
              <a:t>муниципальный округ Краснодарского края </a:t>
            </a:r>
            <a:r>
              <a:rPr lang="ru-RU" sz="1900" b="1">
                <a:solidFill>
                  <a:srgbClr val="002060"/>
                </a:solidFill>
                <a:latin typeface="Palatino Linotype"/>
                <a:cs typeface="Times New Roman"/>
              </a:rPr>
              <a:t>является, </a:t>
            </a:r>
            <a:r>
              <a:rPr lang="ru-RU" sz="1900" b="1">
                <a:solidFill>
                  <a:srgbClr val="002060"/>
                </a:solidFill>
                <a:latin typeface="Palatino Linotype"/>
                <a:cs typeface="Times New Roman"/>
              </a:rPr>
              <a:t>с </a:t>
            </a:r>
            <a:r>
              <a:rPr lang="ru-RU" sz="1900" b="1">
                <a:solidFill>
                  <a:srgbClr val="002060"/>
                </a:solidFill>
                <a:latin typeface="Palatino Linotype"/>
                <a:cs typeface="Times New Roman"/>
              </a:rPr>
              <a:t>одной стороны, участником формирования бюджета, где он уплачивая </a:t>
            </a:r>
            <a:r>
              <a:rPr lang="ru-RU" sz="1900" b="1">
                <a:solidFill>
                  <a:srgbClr val="002060"/>
                </a:solidFill>
                <a:latin typeface="Palatino Linotype"/>
                <a:cs typeface="Times New Roman"/>
              </a:rPr>
              <a:t>налоги</a:t>
            </a:r>
            <a:r>
              <a:rPr lang="ru-RU" sz="1900" b="1">
                <a:solidFill>
                  <a:srgbClr val="002060"/>
                </a:solidFill>
                <a:latin typeface="Palatino Linotype"/>
                <a:cs typeface="Times New Roman"/>
              </a:rPr>
              <a:t>, наполняет доходы бюджета, с другой стороны,  участником </a:t>
            </a:r>
            <a:r>
              <a:rPr lang="ru-RU" sz="1900" b="1">
                <a:solidFill>
                  <a:srgbClr val="002060"/>
                </a:solidFill>
                <a:latin typeface="Palatino Linotype"/>
                <a:cs typeface="Times New Roman"/>
              </a:rPr>
              <a:t>исполнения </a:t>
            </a:r>
            <a:r>
              <a:rPr lang="ru-RU" sz="1900" b="1">
                <a:solidFill>
                  <a:srgbClr val="002060"/>
                </a:solidFill>
                <a:latin typeface="Palatino Linotype"/>
                <a:cs typeface="Times New Roman"/>
              </a:rPr>
              <a:t>бюджета, где он получает часть расходов, как </a:t>
            </a:r>
            <a:r>
              <a:rPr lang="ru-RU" sz="1900" b="1">
                <a:solidFill>
                  <a:srgbClr val="002060"/>
                </a:solidFill>
                <a:latin typeface="Palatino Linotype"/>
                <a:cs typeface="Times New Roman"/>
              </a:rPr>
              <a:t>потребитель </a:t>
            </a:r>
            <a:r>
              <a:rPr lang="ru-RU" sz="1900" b="1">
                <a:solidFill>
                  <a:srgbClr val="002060"/>
                </a:solidFill>
                <a:latin typeface="Palatino Linotype"/>
                <a:cs typeface="Times New Roman"/>
              </a:rPr>
              <a:t>услуг в сфере образования, культуры, физической </a:t>
            </a:r>
            <a:r>
              <a:rPr lang="ru-RU" sz="1900" b="1">
                <a:solidFill>
                  <a:srgbClr val="002060"/>
                </a:solidFill>
                <a:latin typeface="Palatino Linotype"/>
                <a:cs typeface="Times New Roman"/>
              </a:rPr>
              <a:t>культуры </a:t>
            </a:r>
            <a:r>
              <a:rPr lang="ru-RU" sz="1900" b="1">
                <a:solidFill>
                  <a:srgbClr val="002060"/>
                </a:solidFill>
                <a:latin typeface="Palatino Linotype"/>
                <a:cs typeface="Times New Roman"/>
              </a:rPr>
              <a:t>и спорта, социального обеспечения и др. </a:t>
            </a:r>
            <a:endParaRPr/>
          </a:p>
          <a:p>
            <a:pPr algn="just">
              <a:defRPr/>
            </a:pPr>
            <a:r>
              <a:rPr lang="ru-RU" sz="1900" b="1">
                <a:solidFill>
                  <a:srgbClr val="002060"/>
                </a:solidFill>
                <a:latin typeface="Palatino Linotype"/>
                <a:cs typeface="Times New Roman"/>
              </a:rPr>
              <a:t>Мы </a:t>
            </a:r>
            <a:r>
              <a:rPr lang="ru-RU" sz="1900" b="1">
                <a:solidFill>
                  <a:srgbClr val="002060"/>
                </a:solidFill>
                <a:latin typeface="Palatino Linotype"/>
                <a:cs typeface="Times New Roman"/>
              </a:rPr>
              <a:t>постарались представить бюджет муниципального </a:t>
            </a:r>
            <a:r>
              <a:rPr lang="ru-RU" sz="1900" b="1">
                <a:solidFill>
                  <a:srgbClr val="002060"/>
                </a:solidFill>
                <a:latin typeface="Palatino Linotype"/>
                <a:cs typeface="Times New Roman"/>
              </a:rPr>
              <a:t>округа </a:t>
            </a:r>
            <a:r>
              <a:rPr lang="ru-RU" sz="1900" b="1">
                <a:solidFill>
                  <a:srgbClr val="002060"/>
                </a:solidFill>
                <a:latin typeface="Palatino Linotype"/>
                <a:cs typeface="Times New Roman"/>
              </a:rPr>
              <a:t>в доступной и понятной для граждан форме</a:t>
            </a:r>
            <a:r>
              <a:rPr lang="ru-RU" sz="1900" b="1">
                <a:solidFill>
                  <a:srgbClr val="002060"/>
                </a:solidFill>
                <a:latin typeface="Palatino Linotype"/>
                <a:cs typeface="Times New Roman"/>
              </a:rPr>
              <a:t>.</a:t>
            </a:r>
            <a:endParaRPr/>
          </a:p>
          <a:p>
            <a:pPr algn="just">
              <a:defRPr/>
            </a:pPr>
            <a:endParaRPr lang="ru-RU" sz="1900" b="1">
              <a:solidFill>
                <a:srgbClr val="002060"/>
              </a:solidFill>
              <a:latin typeface="Palatino Linotype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0" y="824043"/>
            <a:ext cx="9036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3538">
              <a:spcBef>
                <a:spcPts val="525"/>
              </a:spcBef>
              <a:buSzPct val="6500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ru-RU" sz="2000" b="1">
                <a:solidFill>
                  <a:srgbClr val="0000FF"/>
                </a:solidFill>
                <a:latin typeface="Palatino Linotype"/>
                <a:cs typeface="Times New Roman"/>
              </a:rPr>
              <a:t>«Бюджет для граждан» </a:t>
            </a:r>
            <a:r>
              <a:rPr lang="ru-RU" sz="2000" b="1">
                <a:solidFill>
                  <a:srgbClr val="0000FF"/>
                </a:solidFill>
                <a:latin typeface="Palatino Linotype"/>
                <a:cs typeface="Times New Roman"/>
              </a:rPr>
              <a:t>  </a:t>
            </a:r>
            <a:r>
              <a:rPr lang="ru-RU" sz="2000" b="1">
                <a:solidFill>
                  <a:srgbClr val="002060"/>
                </a:solidFill>
                <a:latin typeface="Palatino Linotype"/>
                <a:cs typeface="Times New Roman"/>
              </a:rPr>
              <a:t>познакомит </a:t>
            </a:r>
            <a:r>
              <a:rPr lang="ru-RU" sz="2000" b="1">
                <a:solidFill>
                  <a:srgbClr val="002060"/>
                </a:solidFill>
                <a:latin typeface="Palatino Linotype"/>
                <a:cs typeface="Times New Roman"/>
              </a:rPr>
              <a:t>Вас с положениями основного финансового документа муниципального образования Туапсинский </a:t>
            </a:r>
            <a:r>
              <a:rPr lang="ru-RU" sz="2000" b="1">
                <a:solidFill>
                  <a:srgbClr val="002060"/>
                </a:solidFill>
                <a:latin typeface="Palatino Linotype"/>
                <a:cs typeface="Times New Roman"/>
              </a:rPr>
              <a:t>муниципальный округ Краснодарского края  на            2026 год и на плановый период 2027 и 2028 годов.</a:t>
            </a:r>
            <a:endParaRPr/>
          </a:p>
        </p:txBody>
      </p:sp>
      <p:pic>
        <p:nvPicPr>
          <p:cNvPr id="101378" name="Picture 2" descr="https://www.tula.ru/activity/economics/city-budget/2018/1.JPG"/>
          <p:cNvPicPr>
            <a:picLocks noChangeAspect="1" noChangeArrowheads="1"/>
          </p:cNvPicPr>
          <p:nvPr/>
        </p:nvPicPr>
        <p:blipFill>
          <a:blip r:embed="rId2"/>
          <a:srcRect l="0" t="0" r="2150" b="14299"/>
          <a:stretch/>
        </p:blipFill>
        <p:spPr bwMode="auto">
          <a:xfrm>
            <a:off x="92426" y="2121453"/>
            <a:ext cx="2743536" cy="211647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 bwMode="auto">
          <a:xfrm>
            <a:off x="58250" y="84371"/>
            <a:ext cx="8978246" cy="1040373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200" b="1">
                <a:solidFill>
                  <a:srgbClr val="7030A0"/>
                </a:solidFill>
                <a:ea typeface="Arial"/>
                <a:cs typeface="Arial"/>
              </a:rPr>
              <a:t>В </a:t>
            </a:r>
            <a:r>
              <a:rPr lang="ru-RU" sz="3200" b="1">
                <a:solidFill>
                  <a:srgbClr val="7030A0"/>
                </a:solidFill>
                <a:ea typeface="Arial"/>
                <a:cs typeface="Arial"/>
              </a:rPr>
              <a:t>рамках расходов на социальную сферу запланированы средства на:</a:t>
            </a:r>
            <a:endParaRPr lang="ru-RU" sz="3200" b="1">
              <a:solidFill>
                <a:srgbClr val="7030A0"/>
              </a:solidFill>
              <a:ea typeface="Arial"/>
              <a:cs typeface="Arial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6156177" y="5288691"/>
            <a:ext cx="2880318" cy="1484784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 </a:t>
            </a:r>
            <a:endParaRPr/>
          </a:p>
          <a:p>
            <a:pPr algn="ctr">
              <a:defRPr/>
            </a:pPr>
            <a:endParaRPr lang="ru-RU" sz="160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доп. меру соц. поддержки</a:t>
            </a:r>
            <a:endParaRPr/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 </a:t>
            </a:r>
            <a:r>
              <a:rPr lang="ru-RU" sz="1600">
                <a:solidFill>
                  <a:schemeClr val="tx1"/>
                </a:solidFill>
              </a:rPr>
              <a:t>молодым специалистам </a:t>
            </a:r>
            <a:r>
              <a:rPr lang="ru-RU" sz="1600">
                <a:solidFill>
                  <a:schemeClr val="tx1"/>
                </a:solidFill>
              </a:rPr>
              <a:t>учреждений отрасли «Культура»  </a:t>
            </a:r>
            <a:endParaRPr/>
          </a:p>
          <a:p>
            <a:pPr algn="ctr">
              <a:defRPr/>
            </a:pPr>
            <a:r>
              <a:rPr lang="ru-RU" sz="1600" b="1">
                <a:solidFill>
                  <a:srgbClr val="7030A0"/>
                </a:solidFill>
              </a:rPr>
              <a:t>150,0 тыс. </a:t>
            </a:r>
            <a:r>
              <a:rPr lang="ru-RU" sz="1600" b="1">
                <a:solidFill>
                  <a:srgbClr val="7030A0"/>
                </a:solidFill>
              </a:rPr>
              <a:t>руб.</a:t>
            </a:r>
            <a:endParaRPr/>
          </a:p>
          <a:p>
            <a:pPr algn="ctr">
              <a:defRPr/>
            </a:pPr>
            <a:endParaRPr lang="ru-RU" sz="1600" b="1">
              <a:solidFill>
                <a:schemeClr val="tx1"/>
              </a:solidFill>
            </a:endParaRPr>
          </a:p>
          <a:p>
            <a:pPr algn="ctr">
              <a:defRPr/>
            </a:pPr>
            <a:endParaRPr lang="ru-RU" sz="2000" b="1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6156177" y="1231572"/>
            <a:ext cx="2880319" cy="1555229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выплату стипендий перспективным </a:t>
            </a:r>
            <a:r>
              <a:rPr lang="ru-RU" sz="1600">
                <a:solidFill>
                  <a:schemeClr val="tx1"/>
                </a:solidFill>
              </a:rPr>
              <a:t>спортсменам</a:t>
            </a:r>
            <a:endParaRPr/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 </a:t>
            </a:r>
            <a:r>
              <a:rPr lang="ru-RU" sz="1600" b="1">
                <a:solidFill>
                  <a:srgbClr val="7030A0"/>
                </a:solidFill>
              </a:rPr>
              <a:t>1 млн 016,0 </a:t>
            </a:r>
            <a:r>
              <a:rPr lang="ru-RU" sz="1600" b="1">
                <a:solidFill>
                  <a:srgbClr val="7030A0"/>
                </a:solidFill>
              </a:rPr>
              <a:t>тыс. </a:t>
            </a:r>
            <a:r>
              <a:rPr lang="ru-RU" sz="1600" b="1">
                <a:solidFill>
                  <a:srgbClr val="7030A0"/>
                </a:solidFill>
              </a:rPr>
              <a:t>руб.</a:t>
            </a:r>
            <a:endParaRPr/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61704" y="2174733"/>
            <a:ext cx="2912362" cy="1224136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200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обеспечение доступности  для инвалидов и МГН</a:t>
            </a:r>
            <a:endParaRPr lang="ru-RU" sz="160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600" b="1">
                <a:solidFill>
                  <a:schemeClr val="tx1"/>
                </a:solidFill>
              </a:rPr>
              <a:t>(ЦДК </a:t>
            </a:r>
            <a:r>
              <a:rPr lang="ru-RU" sz="1600" b="1">
                <a:solidFill>
                  <a:schemeClr val="tx1"/>
                </a:solidFill>
              </a:rPr>
              <a:t>с</a:t>
            </a:r>
            <a:r>
              <a:rPr lang="ru-RU" sz="1600" b="1">
                <a:solidFill>
                  <a:schemeClr val="tx1"/>
                </a:solidFill>
              </a:rPr>
              <a:t>. </a:t>
            </a:r>
            <a:r>
              <a:rPr lang="ru-RU" sz="1600" b="1">
                <a:solidFill>
                  <a:schemeClr val="tx1"/>
                </a:solidFill>
              </a:rPr>
              <a:t>Тенгинка</a:t>
            </a:r>
            <a:r>
              <a:rPr lang="ru-RU" sz="1600" b="1">
                <a:solidFill>
                  <a:schemeClr val="tx1"/>
                </a:solidFill>
              </a:rPr>
              <a:t>) </a:t>
            </a:r>
            <a:r>
              <a:rPr lang="ru-RU" sz="1600" b="1">
                <a:solidFill>
                  <a:srgbClr val="7030A0"/>
                </a:solidFill>
              </a:rPr>
              <a:t> </a:t>
            </a:r>
            <a:endParaRPr/>
          </a:p>
          <a:p>
            <a:pPr algn="ctr">
              <a:defRPr/>
            </a:pPr>
            <a:r>
              <a:rPr lang="ru-RU" sz="1600" b="1">
                <a:solidFill>
                  <a:srgbClr val="7030A0"/>
                </a:solidFill>
              </a:rPr>
              <a:t>155,9 тыс. </a:t>
            </a:r>
            <a:r>
              <a:rPr lang="ru-RU" sz="1600" b="1">
                <a:solidFill>
                  <a:srgbClr val="7030A0"/>
                </a:solidFill>
              </a:rPr>
              <a:t>руб</a:t>
            </a:r>
            <a:r>
              <a:rPr lang="ru-RU" sz="1600" b="1">
                <a:solidFill>
                  <a:schemeClr val="tx1"/>
                </a:solidFill>
              </a:rPr>
              <a:t>.</a:t>
            </a:r>
            <a:endParaRPr/>
          </a:p>
          <a:p>
            <a:pPr algn="ctr">
              <a:defRPr/>
            </a:pPr>
            <a:endParaRPr lang="ru-RU" sz="2000" b="1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3116162" y="5280570"/>
            <a:ext cx="2931727" cy="1484784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 </a:t>
            </a:r>
            <a:endParaRPr/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у</a:t>
            </a:r>
            <a:r>
              <a:rPr lang="ru-RU" sz="1600">
                <a:solidFill>
                  <a:schemeClr val="tx1"/>
                </a:solidFill>
              </a:rPr>
              <a:t>крепление материально-технической базы учреждений культуры  </a:t>
            </a:r>
            <a:endParaRPr/>
          </a:p>
          <a:p>
            <a:pPr algn="ctr">
              <a:defRPr/>
            </a:pPr>
            <a:r>
              <a:rPr lang="ru-RU" sz="1600" b="1">
                <a:solidFill>
                  <a:srgbClr val="7030A0"/>
                </a:solidFill>
              </a:rPr>
              <a:t>12 </a:t>
            </a:r>
            <a:r>
              <a:rPr lang="ru-RU" sz="1600" b="1">
                <a:solidFill>
                  <a:srgbClr val="7030A0"/>
                </a:solidFill>
              </a:rPr>
              <a:t>млн </a:t>
            </a:r>
            <a:r>
              <a:rPr lang="ru-RU" sz="1600" b="1">
                <a:solidFill>
                  <a:srgbClr val="7030A0"/>
                </a:solidFill>
              </a:rPr>
              <a:t>684,7 тыс. </a:t>
            </a:r>
            <a:r>
              <a:rPr lang="ru-RU" sz="1600" b="1">
                <a:solidFill>
                  <a:srgbClr val="7030A0"/>
                </a:solidFill>
              </a:rPr>
              <a:t>руб.</a:t>
            </a:r>
            <a:endParaRPr/>
          </a:p>
          <a:p>
            <a:pPr algn="ctr">
              <a:defRPr/>
            </a:pPr>
            <a:endParaRPr lang="ru-RU" sz="2000" b="1">
              <a:solidFill>
                <a:schemeClr val="tx1"/>
              </a:solidFill>
            </a:endParaRPr>
          </a:p>
        </p:txBody>
      </p:sp>
      <p:sp>
        <p:nvSpPr>
          <p:cNvPr id="2" name="AutoShape 2" descr="\\serverpril\53\%D0%9E%D0%B1%D1%89%D0%B8%D0%B9 %D0%B4%D0%BE%D1%81%D1%82%D1%83%D0%BF 2024\%D0%A4%D0%98%D0%9D%D0%90%D0%9D%D0%A1%D0%9E%D0%92%D0%AB%D0%99 %D0%9C%D0%95%D0%9D%D0%95%D0%94%D0%96%D0%9C%D0%95%D0%9D%D0%A2\XXXL.webp"/>
          <p:cNvSpPr>
            <a:spLocks noChangeArrowheads="1" noChangeAspect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3" name="AutoShape 4" descr="\\serverpril\53\%D0%9E%D0%B1%D1%89%D0%B8%D0%B9 %D0%B4%D0%BE%D1%81%D1%82%D1%83%D0%BF 2024\%D0%A4%D0%98%D0%9D%D0%90%D0%9D%D0%A1%D0%9E%D0%92%D0%AB%D0%99 %D0%9C%D0%95%D0%9D%D0%95%D0%94%D0%96%D0%9C%D0%95%D0%9D%D0%A2\XXXL.webp"/>
          <p:cNvSpPr>
            <a:spLocks noChangeArrowheads="1" noChangeAspect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3059752" y="3501008"/>
            <a:ext cx="2988138" cy="1680957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200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обеспечение </a:t>
            </a:r>
            <a:r>
              <a:rPr lang="ru-RU" sz="1600">
                <a:solidFill>
                  <a:schemeClr val="tx1"/>
                </a:solidFill>
              </a:rPr>
              <a:t>сохранности музейных фондов, комплектования книжных фондов</a:t>
            </a:r>
            <a:endParaRPr lang="ru-RU" sz="160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600" b="1">
                <a:solidFill>
                  <a:srgbClr val="7030A0"/>
                </a:solidFill>
              </a:rPr>
              <a:t>1 млн 313,3 тыс. </a:t>
            </a:r>
            <a:r>
              <a:rPr lang="ru-RU" sz="1600" b="1">
                <a:solidFill>
                  <a:srgbClr val="7030A0"/>
                </a:solidFill>
              </a:rPr>
              <a:t>руб.</a:t>
            </a:r>
            <a:endParaRPr/>
          </a:p>
          <a:p>
            <a:pPr algn="ctr">
              <a:defRPr/>
            </a:pPr>
            <a:endParaRPr lang="ru-RU" sz="2000" b="1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58250" y="1210038"/>
            <a:ext cx="2912363" cy="850809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 </a:t>
            </a:r>
            <a:endParaRPr/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сохранение воинских захоронений – </a:t>
            </a:r>
            <a:endParaRPr lang="ru-RU" sz="160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600" b="1">
                <a:solidFill>
                  <a:srgbClr val="7030A0"/>
                </a:solidFill>
              </a:rPr>
              <a:t>8 млн 089,8 тыс. </a:t>
            </a:r>
            <a:r>
              <a:rPr lang="ru-RU" sz="1600" b="1">
                <a:solidFill>
                  <a:srgbClr val="7030A0"/>
                </a:solidFill>
              </a:rPr>
              <a:t>руб.</a:t>
            </a:r>
            <a:endParaRPr/>
          </a:p>
          <a:p>
            <a:pPr algn="ctr">
              <a:defRPr/>
            </a:pPr>
            <a:endParaRPr lang="ru-RU" sz="2000" b="1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 bwMode="auto">
          <a:xfrm>
            <a:off x="58249" y="5218246"/>
            <a:ext cx="2912363" cy="1555229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капитальный и </a:t>
            </a:r>
            <a:r>
              <a:rPr lang="ru-RU" sz="1600">
                <a:solidFill>
                  <a:schemeClr val="tx1"/>
                </a:solidFill>
              </a:rPr>
              <a:t>текущий </a:t>
            </a:r>
            <a:r>
              <a:rPr lang="ru-RU" sz="1600">
                <a:solidFill>
                  <a:schemeClr val="tx1"/>
                </a:solidFill>
              </a:rPr>
              <a:t>ремонты учреждений (в том числе наказы избирателей) – </a:t>
            </a:r>
            <a:r>
              <a:rPr lang="ru-RU" sz="1600">
                <a:solidFill>
                  <a:schemeClr val="tx1"/>
                </a:solidFill>
              </a:rPr>
              <a:t> </a:t>
            </a:r>
            <a:endParaRPr/>
          </a:p>
          <a:p>
            <a:pPr algn="ctr">
              <a:defRPr/>
            </a:pPr>
            <a:r>
              <a:rPr lang="ru-RU" sz="1600" b="1">
                <a:solidFill>
                  <a:srgbClr val="7030A0"/>
                </a:solidFill>
              </a:rPr>
              <a:t>14 </a:t>
            </a:r>
            <a:r>
              <a:rPr lang="ru-RU" sz="1600" b="1">
                <a:solidFill>
                  <a:srgbClr val="7030A0"/>
                </a:solidFill>
              </a:rPr>
              <a:t>млн </a:t>
            </a:r>
            <a:r>
              <a:rPr lang="ru-RU" sz="1600" b="1">
                <a:solidFill>
                  <a:srgbClr val="7030A0"/>
                </a:solidFill>
              </a:rPr>
              <a:t>351,5 тыс. </a:t>
            </a:r>
            <a:r>
              <a:rPr lang="ru-RU" sz="1600" b="1">
                <a:solidFill>
                  <a:srgbClr val="7030A0"/>
                </a:solidFill>
              </a:rPr>
              <a:t>руб.</a:t>
            </a:r>
            <a:endParaRPr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059752" y="1210038"/>
            <a:ext cx="2988138" cy="2191802"/>
          </a:xfrm>
          <a:prstGeom prst="rect">
            <a:avLst/>
          </a:prstGeom>
          <a:noFill/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156177" y="2903643"/>
            <a:ext cx="2880319" cy="2278322"/>
          </a:xfrm>
          <a:prstGeom prst="rect">
            <a:avLst/>
          </a:prstGeom>
          <a:noFill/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8250" y="3501008"/>
            <a:ext cx="2897247" cy="162983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138511" y="97763"/>
            <a:ext cx="8880920" cy="617538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br>
              <a:rPr lang="ru-RU" sz="3200" b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ru-RU" sz="3200" b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ru-RU" sz="3200" b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ru-RU" sz="3200" b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ru-RU" sz="3200" b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ru-RU" sz="3200" b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ru-RU" sz="3200" b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ru-RU" sz="3200" b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ru-RU" sz="3200" b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ru-RU" sz="3200" b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ru-RU" sz="3200" b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ru-RU" sz="3200" b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000" b="1">
                <a:solidFill>
                  <a:srgbClr val="7030A0"/>
                </a:solidFill>
              </a:rPr>
              <a:t>Проектом бюджета предусмотрены расходы </a:t>
            </a:r>
            <a:br>
              <a:rPr lang="ru-RU" sz="2000" b="1">
                <a:solidFill>
                  <a:srgbClr val="7030A0"/>
                </a:solidFill>
              </a:rPr>
            </a:br>
            <a:r>
              <a:rPr lang="ru-RU" sz="2000" b="1">
                <a:solidFill>
                  <a:srgbClr val="7030A0"/>
                </a:solidFill>
              </a:rPr>
              <a:t>на организацию питания в школах </a:t>
            </a:r>
            <a:r>
              <a:rPr lang="ru-RU" sz="2000" b="1">
                <a:solidFill>
                  <a:schemeClr val="accent3">
                    <a:lumMod val="75000"/>
                  </a:schemeClr>
                </a:solidFill>
              </a:rPr>
              <a:t>– </a:t>
            </a:r>
            <a:r>
              <a:rPr lang="ru-RU" sz="2000" b="1">
                <a:solidFill>
                  <a:srgbClr val="FF0000"/>
                </a:solidFill>
              </a:rPr>
              <a:t>166 млн 447,0 тыс. руб.:</a:t>
            </a:r>
            <a:endParaRPr lang="ru-RU" sz="2000" b="1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446004" y="3670285"/>
            <a:ext cx="38379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446004" y="4800215"/>
            <a:ext cx="32435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defRPr/>
            </a:pPr>
            <a:r>
              <a:rPr lang="ru-RU" sz="1400">
                <a:solidFill>
                  <a:srgbClr val="7030A0"/>
                </a:solidFill>
              </a:rPr>
              <a:t>     </a:t>
            </a:r>
            <a:endParaRPr lang="ru-RU" sz="2000" b="1">
              <a:solidFill>
                <a:srgbClr val="00206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59631" y="692694"/>
            <a:ext cx="2712169" cy="2376267"/>
          </a:xfrm>
          <a:prstGeom prst="roundRect">
            <a:avLst>
              <a:gd name="adj" fmla="val 25525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 Частичная компенсация </a:t>
            </a:r>
            <a:r>
              <a:rPr lang="ru-RU" sz="1600">
                <a:solidFill>
                  <a:schemeClr val="tx1"/>
                </a:solidFill>
              </a:rPr>
              <a:t>удорожания стоимости питания </a:t>
            </a:r>
            <a:r>
              <a:rPr lang="ru-RU" sz="1600">
                <a:solidFill>
                  <a:schemeClr val="tx1"/>
                </a:solidFill>
              </a:rPr>
              <a:t>учащихся дневных образовательных организаций </a:t>
            </a:r>
            <a:endParaRPr/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(8 руб. 50 коп.) – </a:t>
            </a:r>
            <a:endParaRPr/>
          </a:p>
          <a:p>
            <a:pPr algn="ctr">
              <a:defRPr/>
            </a:pPr>
            <a:r>
              <a:rPr lang="ru-RU" sz="1600" b="1">
                <a:solidFill>
                  <a:schemeClr val="tx1"/>
                </a:solidFill>
              </a:rPr>
              <a:t>  </a:t>
            </a:r>
            <a:r>
              <a:rPr lang="ru-RU" sz="1600" b="1">
                <a:solidFill>
                  <a:srgbClr val="990033"/>
                </a:solidFill>
              </a:rPr>
              <a:t>4</a:t>
            </a:r>
            <a:r>
              <a:rPr lang="ru-RU" sz="1600" b="1">
                <a:solidFill>
                  <a:srgbClr val="990033"/>
                </a:solidFill>
              </a:rPr>
              <a:t> млн 053,8 тыс. </a:t>
            </a:r>
            <a:r>
              <a:rPr lang="ru-RU" sz="1600" b="1">
                <a:solidFill>
                  <a:srgbClr val="990033"/>
                </a:solidFill>
              </a:rPr>
              <a:t>руб.</a:t>
            </a:r>
            <a:endParaRPr lang="ru-RU" sz="1600" b="1">
              <a:solidFill>
                <a:srgbClr val="990033"/>
              </a:solidFill>
              <a:latin typeface="Calibri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6223036" y="2252334"/>
            <a:ext cx="2687906" cy="1659174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Организация и обеспечение питания детей ОВЗ и </a:t>
            </a:r>
            <a:endParaRPr/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детей-инвалидов – </a:t>
            </a:r>
            <a:endParaRPr/>
          </a:p>
          <a:p>
            <a:pPr algn="ctr">
              <a:defRPr/>
            </a:pPr>
            <a:r>
              <a:rPr lang="ru-RU" sz="1600" b="1">
                <a:solidFill>
                  <a:srgbClr val="990033"/>
                </a:solidFill>
              </a:rPr>
              <a:t>20 млн 723,0 тыс. руб.</a:t>
            </a:r>
            <a:endParaRPr/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6223036" y="685256"/>
            <a:ext cx="2687906" cy="1440161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Обеспечение льготным питанием учащихся из многодетных семей – </a:t>
            </a:r>
            <a:endParaRPr/>
          </a:p>
          <a:p>
            <a:pPr algn="ctr">
              <a:defRPr/>
            </a:pPr>
            <a:r>
              <a:rPr lang="ru-RU" sz="1600" b="1">
                <a:solidFill>
                  <a:srgbClr val="990033"/>
                </a:solidFill>
              </a:rPr>
              <a:t>40 млн 127,8 тыс. руб.</a:t>
            </a:r>
            <a:endParaRPr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0" y="4529231"/>
            <a:ext cx="2843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>
                <a:solidFill>
                  <a:srgbClr val="002060"/>
                </a:solidFill>
              </a:rPr>
              <a:t>  </a:t>
            </a:r>
            <a:endParaRPr lang="ru-RU" sz="1400" b="1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 bwMode="auto">
          <a:xfrm>
            <a:off x="3024628" y="5229200"/>
            <a:ext cx="3089920" cy="1538505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 Организация питания в начальных классах                             (1-4 класс) – </a:t>
            </a:r>
            <a:endParaRPr/>
          </a:p>
          <a:p>
            <a:pPr algn="ctr">
              <a:defRPr/>
            </a:pPr>
            <a:r>
              <a:rPr lang="ru-RU" sz="1600" b="1">
                <a:solidFill>
                  <a:srgbClr val="990033"/>
                </a:solidFill>
              </a:rPr>
              <a:t>94 млн </a:t>
            </a:r>
            <a:r>
              <a:rPr lang="ru-RU" sz="1600" b="1">
                <a:solidFill>
                  <a:srgbClr val="990033"/>
                </a:solidFill>
              </a:rPr>
              <a:t>959,</a:t>
            </a:r>
            <a:r>
              <a:rPr lang="ru-RU" sz="1600" b="1">
                <a:solidFill>
                  <a:srgbClr val="990033"/>
                </a:solidFill>
              </a:rPr>
              <a:t>4</a:t>
            </a:r>
            <a:r>
              <a:rPr lang="ru-RU" sz="1600" b="1">
                <a:solidFill>
                  <a:srgbClr val="990033"/>
                </a:solidFill>
              </a:rPr>
              <a:t> </a:t>
            </a:r>
            <a:r>
              <a:rPr lang="ru-RU" sz="1600" b="1">
                <a:solidFill>
                  <a:srgbClr val="990033"/>
                </a:solidFill>
              </a:rPr>
              <a:t>тыс. руб.  </a:t>
            </a:r>
            <a:endParaRPr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323528" y="3742231"/>
            <a:ext cx="280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defRPr/>
            </a:pPr>
            <a:r>
              <a:rPr lang="ru-RU" sz="1600">
                <a:solidFill>
                  <a:srgbClr val="7030A0"/>
                </a:solidFill>
              </a:rPr>
              <a:t> </a:t>
            </a:r>
            <a:endParaRPr lang="ru-RU" b="1"/>
          </a:p>
        </p:txBody>
      </p:sp>
      <p:sp>
        <p:nvSpPr>
          <p:cNvPr id="2" name="AutoShape 2" descr="https://u.9111s.ru/uploads/202002/27/a070adaf22093bed34a91fcd428e0734.jpg"/>
          <p:cNvSpPr>
            <a:spLocks noChangeArrowheads="1" noChangeAspect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4" name="AutoShape 4" descr="https://u.9111s.ru/uploads/202002/27/a070adaf22093bed34a91fcd428e0734.jpg"/>
          <p:cNvSpPr>
            <a:spLocks noChangeArrowheads="1" noChangeAspect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7" name="AutoShape 6" descr="https://r05.fssp.gov.ru/files/05/predostavlenie_zhil_ya_20203141311.jpg"/>
          <p:cNvSpPr>
            <a:spLocks noChangeArrowheads="1" noChangeAspect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9" name="AutoShape 2" descr="https://magadanpravda.ru/images/2021/may_2021/13.05.2021/original_65_vfuflfy.jpg"/>
          <p:cNvSpPr>
            <a:spLocks noChangeArrowheads="1" noChangeAspect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3034011" y="3554920"/>
            <a:ext cx="3089920" cy="1431057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Организация </a:t>
            </a:r>
            <a:endParaRPr/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бесплатного питания </a:t>
            </a:r>
            <a:endParaRPr/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детей мобилизованных </a:t>
            </a:r>
            <a:r>
              <a:rPr lang="ru-RU" sz="1600">
                <a:solidFill>
                  <a:schemeClr val="tx1"/>
                </a:solidFill>
              </a:rPr>
              <a:t>граждан – </a:t>
            </a:r>
            <a:endParaRPr/>
          </a:p>
          <a:p>
            <a:pPr algn="ctr">
              <a:defRPr/>
            </a:pPr>
            <a:r>
              <a:rPr lang="ru-RU" sz="1600" b="1">
                <a:solidFill>
                  <a:srgbClr val="990033"/>
                </a:solidFill>
              </a:rPr>
              <a:t>3 млн 312,3 тыс. руб.</a:t>
            </a:r>
            <a:endParaRPr/>
          </a:p>
          <a:p>
            <a:pPr algn="ctr">
              <a:defRPr/>
            </a:pPr>
            <a:endParaRPr lang="ru-RU" sz="1600" b="1">
              <a:solidFill>
                <a:srgbClr val="990033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 bwMode="auto">
          <a:xfrm>
            <a:off x="2998740" y="2564904"/>
            <a:ext cx="3115808" cy="751339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Организация подвоза –              </a:t>
            </a:r>
            <a:r>
              <a:rPr lang="ru-RU" sz="1600" b="1">
                <a:solidFill>
                  <a:srgbClr val="990033"/>
                </a:solidFill>
              </a:rPr>
              <a:t>344,7 тыс. руб.</a:t>
            </a:r>
            <a:endParaRPr/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65007" y="5903606"/>
            <a:ext cx="2706794" cy="894201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>
                <a:solidFill>
                  <a:schemeClr val="tx1"/>
                </a:solidFill>
              </a:rPr>
              <a:t>Обеспечение питанием детей-инвалидов – </a:t>
            </a:r>
            <a:endParaRPr/>
          </a:p>
          <a:p>
            <a:pPr algn="ctr">
              <a:defRPr/>
            </a:pPr>
            <a:r>
              <a:rPr lang="ru-RU" sz="1600" b="1">
                <a:solidFill>
                  <a:srgbClr val="990033"/>
                </a:solidFill>
              </a:rPr>
              <a:t>2 млн 926,0 тыс. руб.</a:t>
            </a: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74557" y="3212976"/>
            <a:ext cx="2697243" cy="257388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024628" y="692694"/>
            <a:ext cx="3089920" cy="172819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223036" y="4270448"/>
            <a:ext cx="2687906" cy="2446974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Picture background"/>
          <p:cNvPicPr/>
          <p:nvPr/>
        </p:nvPicPr>
        <p:blipFill>
          <a:blip r:embed="rId2"/>
          <a:stretch/>
        </p:blipFill>
        <p:spPr bwMode="auto">
          <a:xfrm>
            <a:off x="4572000" y="2159229"/>
            <a:ext cx="4392488" cy="251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Administrator\Desktop\IMG-20251209-WA0018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0" y="3743290"/>
            <a:ext cx="4427984" cy="311470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" y="10306"/>
            <a:ext cx="9036496" cy="1296144"/>
          </a:xfrm>
        </p:spPr>
        <p:txBody>
          <a:bodyPr anchor="t"/>
          <a:lstStyle/>
          <a:p>
            <a:pPr>
              <a:lnSpc>
                <a:spcPct val="100000"/>
              </a:lnSpc>
              <a:defRPr/>
            </a:pPr>
            <a:r>
              <a:rPr lang="ru-RU" sz="3200" b="1"/>
              <a:t>Реализация региональных</a:t>
            </a:r>
            <a:br>
              <a:rPr lang="ru-RU" sz="3200" b="1"/>
            </a:br>
            <a:r>
              <a:rPr lang="ru-RU" sz="3200" b="1"/>
              <a:t> проектов в 2026 году-124 млн 708,3 тыс. руб.</a:t>
            </a:r>
            <a:endParaRPr lang="ru-RU" sz="3200" b="1"/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4572000" y="4662153"/>
            <a:ext cx="4464496" cy="2188535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обеспечение выплат ежемесячного денежного вознаграждения за классное руководство педагогическим работникам муниципальных общеобразовательных </a:t>
            </a:r>
            <a:r>
              <a:rPr lang="ru-RU" b="1">
                <a:solidFill>
                  <a:schemeClr val="tx1"/>
                </a:solidFill>
              </a:rPr>
              <a:t>организаций-</a:t>
            </a:r>
            <a:endParaRPr/>
          </a:p>
          <a:p>
            <a:pPr algn="ctr">
              <a:defRPr/>
            </a:pPr>
            <a:r>
              <a:rPr lang="ru-RU" sz="2000" b="1">
                <a:solidFill>
                  <a:srgbClr val="FF0000"/>
                </a:solidFill>
              </a:rPr>
              <a:t>100 </a:t>
            </a:r>
            <a:r>
              <a:rPr lang="ru-RU" sz="2000" b="1">
                <a:solidFill>
                  <a:srgbClr val="FF0000"/>
                </a:solidFill>
              </a:rPr>
              <a:t>млн </a:t>
            </a:r>
            <a:r>
              <a:rPr lang="ru-RU" sz="2000" b="1">
                <a:solidFill>
                  <a:srgbClr val="FF0000"/>
                </a:solidFill>
              </a:rPr>
              <a:t>193,6 </a:t>
            </a:r>
            <a:r>
              <a:rPr lang="ru-RU" b="1">
                <a:solidFill>
                  <a:srgbClr val="FF0000"/>
                </a:solidFill>
              </a:rPr>
              <a:t>тыс. руб. </a:t>
            </a:r>
            <a:endParaRPr/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0" y="1196753"/>
            <a:ext cx="4315502" cy="1224136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tx1"/>
                </a:solidFill>
              </a:rPr>
              <a:t>Региональный проект «Семейные ценности и инфраструктура культуры»</a:t>
            </a:r>
            <a:endParaRPr/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4572000" y="1196752"/>
            <a:ext cx="4392488" cy="94601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tx1"/>
                </a:solidFill>
              </a:rPr>
              <a:t>Региональный проект </a:t>
            </a:r>
            <a:endParaRPr lang="ru-RU" sz="2000" b="1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2000" b="1">
                <a:solidFill>
                  <a:schemeClr val="tx1"/>
                </a:solidFill>
              </a:rPr>
              <a:t>"</a:t>
            </a:r>
            <a:r>
              <a:rPr lang="ru-RU" sz="2000" b="1">
                <a:solidFill>
                  <a:schemeClr val="tx1"/>
                </a:solidFill>
              </a:rPr>
              <a:t>Педагоги и наставники"</a:t>
            </a:r>
            <a:endParaRPr/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0" y="2458064"/>
            <a:ext cx="4315501" cy="1330976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 </a:t>
            </a:r>
            <a:r>
              <a:rPr lang="ru-RU" b="1">
                <a:solidFill>
                  <a:schemeClr val="tx1"/>
                </a:solidFill>
              </a:rPr>
              <a:t>приобретение </a:t>
            </a:r>
            <a:r>
              <a:rPr lang="ru-RU" b="1">
                <a:solidFill>
                  <a:schemeClr val="tx1"/>
                </a:solidFill>
              </a:rPr>
              <a:t>музыкальных </a:t>
            </a:r>
            <a:r>
              <a:rPr lang="ru-RU" b="1">
                <a:solidFill>
                  <a:schemeClr val="tx1"/>
                </a:solidFill>
              </a:rPr>
              <a:t>инструментов ДШИ с. Агой – </a:t>
            </a:r>
            <a:endParaRPr/>
          </a:p>
          <a:p>
            <a:pPr algn="ctr">
              <a:defRPr/>
            </a:pPr>
            <a:r>
              <a:rPr lang="ru-RU" b="1">
                <a:solidFill>
                  <a:srgbClr val="003399"/>
                </a:solidFill>
              </a:rPr>
              <a:t>4 </a:t>
            </a:r>
            <a:r>
              <a:rPr lang="ru-RU" sz="2000" b="1">
                <a:solidFill>
                  <a:srgbClr val="003399"/>
                </a:solidFill>
              </a:rPr>
              <a:t>млн 586,5 </a:t>
            </a:r>
            <a:r>
              <a:rPr lang="ru-RU" b="1">
                <a:solidFill>
                  <a:srgbClr val="003399"/>
                </a:solidFill>
              </a:rPr>
              <a:t>тыс. руб.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 bwMode="auto">
          <a:xfrm>
            <a:off x="446004" y="3670285"/>
            <a:ext cx="38379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323528" y="4800214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>
              <a:solidFill>
                <a:srgbClr val="FF0066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0" y="4529231"/>
            <a:ext cx="2843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>
                <a:solidFill>
                  <a:srgbClr val="002060"/>
                </a:solidFill>
              </a:rPr>
              <a:t>  </a:t>
            </a:r>
            <a:endParaRPr lang="ru-RU" sz="1400" b="1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323528" y="3501008"/>
            <a:ext cx="280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defRPr/>
            </a:pPr>
            <a:r>
              <a:rPr lang="ru-RU" sz="1600">
                <a:solidFill>
                  <a:srgbClr val="7030A0"/>
                </a:solidFill>
              </a:rPr>
              <a:t> </a:t>
            </a:r>
            <a:endParaRPr lang="ru-RU" b="1"/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0" y="1196752"/>
            <a:ext cx="9144000" cy="159179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chemeClr val="tx1"/>
                </a:solidFill>
              </a:rPr>
              <a:t>капитальный ремонт и оснащение МБОУ СОШ № 20 </a:t>
            </a:r>
            <a:endParaRPr lang="ru-RU" sz="2400" b="1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2400" b="1">
                <a:solidFill>
                  <a:schemeClr val="tx1"/>
                </a:solidFill>
              </a:rPr>
              <a:t>им</a:t>
            </a:r>
            <a:r>
              <a:rPr lang="ru-RU" sz="2400" b="1">
                <a:solidFill>
                  <a:schemeClr val="tx1"/>
                </a:solidFill>
              </a:rPr>
              <a:t>. И.С. Любимого с. </a:t>
            </a:r>
            <a:r>
              <a:rPr lang="ru-RU" sz="2400" b="1">
                <a:solidFill>
                  <a:schemeClr val="tx1"/>
                </a:solidFill>
              </a:rPr>
              <a:t>Шепси</a:t>
            </a:r>
            <a:r>
              <a:rPr lang="ru-RU" sz="2400" b="1">
                <a:solidFill>
                  <a:schemeClr val="tx1"/>
                </a:solidFill>
              </a:rPr>
              <a:t> </a:t>
            </a:r>
            <a:r>
              <a:rPr lang="ru-RU" sz="2000" b="1">
                <a:solidFill>
                  <a:schemeClr val="tx1"/>
                </a:solidFill>
              </a:rPr>
              <a:t>-</a:t>
            </a:r>
            <a:r>
              <a:rPr lang="ru-RU" sz="3200" b="1">
                <a:solidFill>
                  <a:srgbClr val="FF0000"/>
                </a:solidFill>
              </a:rPr>
              <a:t>19 млн </a:t>
            </a:r>
            <a:r>
              <a:rPr lang="ru-RU" sz="3200" b="1">
                <a:solidFill>
                  <a:srgbClr val="FF0000"/>
                </a:solidFill>
              </a:rPr>
              <a:t>928,2 </a:t>
            </a:r>
            <a:r>
              <a:rPr lang="ru-RU" sz="3200" b="1">
                <a:solidFill>
                  <a:srgbClr val="FF0000"/>
                </a:solidFill>
              </a:rPr>
              <a:t>тыс. руб. </a:t>
            </a:r>
            <a:endParaRPr/>
          </a:p>
          <a:p>
            <a:pPr algn="ctr">
              <a:defRPr/>
            </a:pPr>
            <a:r>
              <a:rPr lang="ru-RU" sz="2800" b="1">
                <a:solidFill>
                  <a:schemeClr val="tx1"/>
                </a:solidFill>
              </a:rPr>
              <a:t>(в 2027 году – 121 млн 191,8 тыс. руб.)</a:t>
            </a:r>
            <a:endParaRPr/>
          </a:p>
        </p:txBody>
      </p:sp>
      <p:sp>
        <p:nvSpPr>
          <p:cNvPr id="4" name="AutoShape 2" descr="https://56stroyka.ru/wp-content/uploads/photo-gallery/48546346346.jpg"/>
          <p:cNvSpPr>
            <a:spLocks noChangeArrowheads="1" noChangeAspect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5" name="AutoShape 4" descr="https://56stroyka.ru/wp-content/uploads/photo-gallery/48546346346.jpg"/>
          <p:cNvSpPr>
            <a:spLocks noChangeArrowheads="1" noChangeAspect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7" name="AutoShape 6" descr="https://56stroyka.ru/wp-content/uploads/photo-gallery/48546346346.jpg"/>
          <p:cNvSpPr>
            <a:spLocks noChangeArrowheads="1" noChangeAspect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9" name="AutoShape 8" descr="https://56stroyka.ru/wp-content/uploads/photo-gallery/48546346346.jpg"/>
          <p:cNvSpPr>
            <a:spLocks noChangeArrowheads="1" noChangeAspect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0" name="AutoShape 10" descr="https://56stroyka.ru/wp-content/uploads/photo-gallery/48546346346.jpg"/>
          <p:cNvSpPr>
            <a:spLocks noChangeArrowheads="1" noChangeAspect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2" name="AutoShape 12" descr="https://56stroyka.ru/wp-content/uploads/photo-gallery/48546346346.jpg"/>
          <p:cNvSpPr>
            <a:spLocks noChangeArrowheads="1" noChangeAspect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4" name="AutoShape 14" descr="https://56stroyka.ru/wp-content/uploads/photo-gallery/48546346346.jpg"/>
          <p:cNvSpPr>
            <a:spLocks noChangeArrowheads="1" noChangeAspect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-19617" y="2788548"/>
            <a:ext cx="4629653" cy="4069451"/>
          </a:xfrm>
          <a:prstGeom prst="rect">
            <a:avLst/>
          </a:prstGeom>
          <a:noFill/>
        </p:spPr>
      </p:pic>
      <p:pic>
        <p:nvPicPr>
          <p:cNvPr id="2052" name="Picture 4" descr="Глава Туапсинского округа рассказал о капитальном ремонте школ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610036" y="2788548"/>
            <a:ext cx="4533964" cy="4069451"/>
          </a:xfrm>
          <a:prstGeom prst="rect">
            <a:avLst/>
          </a:prstGeom>
          <a:noFill/>
        </p:spPr>
      </p:pic>
      <p:sp>
        <p:nvSpPr>
          <p:cNvPr id="18" name="Скругленный прямоугольник 17"/>
          <p:cNvSpPr/>
          <p:nvPr/>
        </p:nvSpPr>
        <p:spPr bwMode="auto">
          <a:xfrm>
            <a:off x="145901" y="70952"/>
            <a:ext cx="8924403" cy="946014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>
                <a:solidFill>
                  <a:schemeClr val="tx1"/>
                </a:solidFill>
              </a:rPr>
              <a:t>Региональный проект «Все лучшее детям»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 bwMode="auto">
          <a:xfrm>
            <a:off x="446004" y="3670285"/>
            <a:ext cx="38379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323528" y="4800214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>
              <a:solidFill>
                <a:srgbClr val="FF0066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0" y="4529231"/>
            <a:ext cx="2843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>
                <a:solidFill>
                  <a:srgbClr val="002060"/>
                </a:solidFill>
              </a:rPr>
              <a:t>  </a:t>
            </a:r>
            <a:endParaRPr lang="ru-RU" sz="1400" b="1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323528" y="3501008"/>
            <a:ext cx="280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defRPr/>
            </a:pPr>
            <a:r>
              <a:rPr lang="ru-RU" sz="1600">
                <a:solidFill>
                  <a:srgbClr val="7030A0"/>
                </a:solidFill>
              </a:rPr>
              <a:t> </a:t>
            </a:r>
            <a:endParaRPr lang="ru-RU" b="1"/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0" y="892821"/>
            <a:ext cx="4116077" cy="2583035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chemeClr val="tx1"/>
                </a:solidFill>
              </a:rPr>
              <a:t>строительство </a:t>
            </a:r>
            <a:r>
              <a:rPr lang="ru-RU" sz="2400" b="1">
                <a:solidFill>
                  <a:schemeClr val="tx1"/>
                </a:solidFill>
              </a:rPr>
              <a:t>и оснащение </a:t>
            </a:r>
            <a:endParaRPr/>
          </a:p>
          <a:p>
            <a:pPr algn="ctr">
              <a:defRPr/>
            </a:pPr>
            <a:r>
              <a:rPr lang="ru-RU" sz="2400" b="1">
                <a:solidFill>
                  <a:schemeClr val="tx1"/>
                </a:solidFill>
              </a:rPr>
              <a:t>детского </a:t>
            </a:r>
            <a:r>
              <a:rPr lang="ru-RU" sz="2400" b="1">
                <a:solidFill>
                  <a:schemeClr val="tx1"/>
                </a:solidFill>
              </a:rPr>
              <a:t>сада </a:t>
            </a:r>
            <a:endParaRPr lang="ru-RU" sz="2400" b="1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2400" b="1">
                <a:solidFill>
                  <a:schemeClr val="tx1"/>
                </a:solidFill>
              </a:rPr>
              <a:t>на 150 </a:t>
            </a:r>
            <a:r>
              <a:rPr lang="ru-RU" sz="2400" b="1">
                <a:solidFill>
                  <a:schemeClr val="tx1"/>
                </a:solidFill>
              </a:rPr>
              <a:t>мест </a:t>
            </a:r>
            <a:r>
              <a:rPr lang="ru-RU" sz="2400" b="1">
                <a:solidFill>
                  <a:schemeClr val="tx1"/>
                </a:solidFill>
              </a:rPr>
              <a:t>по </a:t>
            </a:r>
            <a:endParaRPr/>
          </a:p>
          <a:p>
            <a:pPr algn="ctr">
              <a:defRPr/>
            </a:pPr>
            <a:r>
              <a:rPr lang="ru-RU" sz="2400" b="1">
                <a:solidFill>
                  <a:schemeClr val="tx1"/>
                </a:solidFill>
              </a:rPr>
              <a:t>ул</a:t>
            </a:r>
            <a:r>
              <a:rPr lang="ru-RU" sz="2400" b="1">
                <a:solidFill>
                  <a:schemeClr val="tx1"/>
                </a:solidFill>
              </a:rPr>
              <a:t>. Калараша г</a:t>
            </a:r>
            <a:r>
              <a:rPr lang="ru-RU" sz="2400" b="1">
                <a:solidFill>
                  <a:schemeClr val="tx1"/>
                </a:solidFill>
              </a:rPr>
              <a:t>. Туапсе  </a:t>
            </a:r>
            <a:endParaRPr/>
          </a:p>
          <a:p>
            <a:pPr algn="ctr">
              <a:defRPr/>
            </a:pPr>
            <a:r>
              <a:rPr lang="ru-RU" sz="2400" b="1">
                <a:solidFill>
                  <a:srgbClr val="FF0000"/>
                </a:solidFill>
              </a:rPr>
              <a:t>55 млн 048,9 </a:t>
            </a:r>
            <a:r>
              <a:rPr lang="ru-RU" sz="2400" b="1">
                <a:solidFill>
                  <a:srgbClr val="FF0000"/>
                </a:solidFill>
              </a:rPr>
              <a:t>тыс. </a:t>
            </a:r>
            <a:r>
              <a:rPr lang="ru-RU" sz="2400" b="1">
                <a:solidFill>
                  <a:srgbClr val="FF0000"/>
                </a:solidFill>
              </a:rPr>
              <a:t>руб.</a:t>
            </a:r>
            <a:endParaRPr/>
          </a:p>
          <a:p>
            <a:pPr algn="ctr">
              <a:defRPr/>
            </a:pPr>
            <a:r>
              <a:rPr lang="ru-RU" b="1">
                <a:solidFill>
                  <a:srgbClr val="C00000"/>
                </a:solidFill>
              </a:rPr>
              <a:t>(в 2027 г.–120 млн 430,0 тыс. руб.)</a:t>
            </a:r>
            <a:endParaRPr lang="ru-RU" b="1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139867" y="160338"/>
            <a:ext cx="90041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chemeClr val="tx2"/>
                </a:solidFill>
              </a:rPr>
              <a:t> </a:t>
            </a:r>
            <a:endParaRPr lang="ru-RU" sz="2400">
              <a:solidFill>
                <a:schemeClr val="tx2"/>
              </a:solidFill>
            </a:endParaRPr>
          </a:p>
        </p:txBody>
      </p:sp>
      <p:sp>
        <p:nvSpPr>
          <p:cNvPr id="4" name="AutoShape 2" descr="https://56stroyka.ru/wp-content/uploads/photo-gallery/48546346346.jpg"/>
          <p:cNvSpPr>
            <a:spLocks noChangeArrowheads="1" noChangeAspect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5" name="AutoShape 4" descr="https://56stroyka.ru/wp-content/uploads/photo-gallery/48546346346.jpg"/>
          <p:cNvSpPr>
            <a:spLocks noChangeArrowheads="1" noChangeAspect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7" name="AutoShape 6" descr="https://56stroyka.ru/wp-content/uploads/photo-gallery/48546346346.jpg"/>
          <p:cNvSpPr>
            <a:spLocks noChangeArrowheads="1" noChangeAspect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9" name="AutoShape 8" descr="https://56stroyka.ru/wp-content/uploads/photo-gallery/48546346346.jpg"/>
          <p:cNvSpPr>
            <a:spLocks noChangeArrowheads="1" noChangeAspect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0" name="AutoShape 10" descr="https://56stroyka.ru/wp-content/uploads/photo-gallery/48546346346.jpg"/>
          <p:cNvSpPr>
            <a:spLocks noChangeArrowheads="1" noChangeAspect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2" name="AutoShape 12" descr="https://56stroyka.ru/wp-content/uploads/photo-gallery/48546346346.jpg"/>
          <p:cNvSpPr>
            <a:spLocks noChangeArrowheads="1" noChangeAspect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4" name="AutoShape 14" descr="https://56stroyka.ru/wp-content/uploads/photo-gallery/48546346346.jpg"/>
          <p:cNvSpPr>
            <a:spLocks noChangeArrowheads="1" noChangeAspect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614315" y="3501008"/>
            <a:ext cx="2774806" cy="3400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 bwMode="auto">
          <a:xfrm>
            <a:off x="1" y="7937"/>
            <a:ext cx="9138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/>
              <a:t>О</a:t>
            </a:r>
            <a:r>
              <a:rPr lang="ru-RU" sz="2400" b="1"/>
              <a:t>бъекты социальной сферы, планируемые к </a:t>
            </a:r>
            <a:endParaRPr/>
          </a:p>
          <a:p>
            <a:pPr algn="ctr">
              <a:defRPr/>
            </a:pPr>
            <a:r>
              <a:rPr lang="ru-RU" sz="2400" b="1"/>
              <a:t>завершению строительства – 115,6 млн рублей</a:t>
            </a:r>
            <a:endParaRPr lang="ru-RU" sz="2400" b="1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569029" y="4270448"/>
            <a:ext cx="4603048" cy="26034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 flipH="1">
            <a:off x="6627068" y="922338"/>
            <a:ext cx="2545010" cy="25535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4116077" y="922337"/>
            <a:ext cx="2510991" cy="25786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2" name="Скругленный прямоугольник 21"/>
          <p:cNvSpPr/>
          <p:nvPr/>
        </p:nvSpPr>
        <p:spPr bwMode="auto">
          <a:xfrm>
            <a:off x="3995936" y="3460369"/>
            <a:ext cx="5142122" cy="810079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chemeClr val="tx1"/>
                </a:solidFill>
              </a:rPr>
              <a:t> Центр единоборств </a:t>
            </a:r>
            <a:r>
              <a:rPr lang="ru-RU" sz="2400" b="1">
                <a:solidFill>
                  <a:schemeClr val="tx1"/>
                </a:solidFill>
              </a:rPr>
              <a:t>в с. Агой</a:t>
            </a:r>
            <a:endParaRPr lang="ru-RU" sz="2400" b="1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2400" b="1">
                <a:solidFill>
                  <a:srgbClr val="FF0000"/>
                </a:solidFill>
              </a:rPr>
              <a:t>60 </a:t>
            </a:r>
            <a:r>
              <a:rPr lang="ru-RU" sz="2400" b="1">
                <a:solidFill>
                  <a:srgbClr val="FF0000"/>
                </a:solidFill>
              </a:rPr>
              <a:t>млн </a:t>
            </a:r>
            <a:r>
              <a:rPr lang="ru-RU" sz="2400" b="1">
                <a:solidFill>
                  <a:srgbClr val="FF0000"/>
                </a:solidFill>
              </a:rPr>
              <a:t>535,6 </a:t>
            </a:r>
            <a:r>
              <a:rPr lang="ru-RU" sz="2400" b="1">
                <a:solidFill>
                  <a:srgbClr val="FF0000"/>
                </a:solidFill>
              </a:rPr>
              <a:t>тыс. руб.</a:t>
            </a:r>
            <a:endParaRPr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18407" y="3475856"/>
            <a:ext cx="2346579" cy="33980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 bwMode="auto">
          <a:xfrm>
            <a:off x="2267744" y="3239397"/>
            <a:ext cx="38379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323528" y="4800214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>
              <a:solidFill>
                <a:srgbClr val="FF0066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0" y="4529231"/>
            <a:ext cx="2843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>
                <a:solidFill>
                  <a:srgbClr val="002060"/>
                </a:solidFill>
              </a:rPr>
              <a:t>  </a:t>
            </a:r>
            <a:endParaRPr lang="ru-RU" sz="1400" b="1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323528" y="3501008"/>
            <a:ext cx="280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defRPr/>
            </a:pPr>
            <a:r>
              <a:rPr lang="ru-RU" sz="1600">
                <a:solidFill>
                  <a:srgbClr val="7030A0"/>
                </a:solidFill>
              </a:rPr>
              <a:t> </a:t>
            </a:r>
            <a:endParaRPr lang="ru-RU" b="1"/>
          </a:p>
        </p:txBody>
      </p:sp>
      <p:sp>
        <p:nvSpPr>
          <p:cNvPr id="2" name="Скругленный прямоугольник 1"/>
          <p:cNvSpPr/>
          <p:nvPr/>
        </p:nvSpPr>
        <p:spPr bwMode="auto">
          <a:xfrm>
            <a:off x="104635" y="116632"/>
            <a:ext cx="4467365" cy="201622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b="1">
              <a:solidFill>
                <a:schemeClr val="accent6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ru-RU" b="1">
                <a:solidFill>
                  <a:schemeClr val="accent6">
                    <a:lumMod val="50000"/>
                  </a:schemeClr>
                </a:solidFill>
              </a:rPr>
              <a:t>Реконструкция </a:t>
            </a:r>
            <a:endParaRPr/>
          </a:p>
          <a:p>
            <a:pPr algn="ctr">
              <a:defRPr/>
            </a:pPr>
            <a:r>
              <a:rPr lang="ru-RU" b="1">
                <a:solidFill>
                  <a:schemeClr val="accent6">
                    <a:lumMod val="50000"/>
                  </a:schemeClr>
                </a:solidFill>
              </a:rPr>
              <a:t>очистных сооружений</a:t>
            </a:r>
            <a:endParaRPr/>
          </a:p>
          <a:p>
            <a:pPr algn="ctr">
              <a:defRPr/>
            </a:pPr>
            <a:r>
              <a:rPr lang="ru-RU" b="1">
                <a:solidFill>
                  <a:schemeClr val="accent6">
                    <a:lumMod val="50000"/>
                  </a:schemeClr>
                </a:solidFill>
              </a:rPr>
              <a:t>«Гизель-Дере», «</a:t>
            </a:r>
            <a:r>
              <a:rPr lang="ru-RU" b="1">
                <a:solidFill>
                  <a:schemeClr val="accent6">
                    <a:lumMod val="50000"/>
                  </a:schemeClr>
                </a:solidFill>
              </a:rPr>
              <a:t>Шепси</a:t>
            </a:r>
            <a:r>
              <a:rPr lang="ru-RU" b="1">
                <a:solidFill>
                  <a:schemeClr val="accent6">
                    <a:lumMod val="50000"/>
                  </a:schemeClr>
                </a:solidFill>
              </a:rPr>
              <a:t>», «</a:t>
            </a:r>
            <a:r>
              <a:rPr lang="ru-RU" b="1">
                <a:solidFill>
                  <a:schemeClr val="accent6">
                    <a:lumMod val="50000"/>
                  </a:schemeClr>
                </a:solidFill>
              </a:rPr>
              <a:t>Лермонтово</a:t>
            </a:r>
            <a:r>
              <a:rPr lang="ru-RU" b="1">
                <a:solidFill>
                  <a:schemeClr val="accent6">
                    <a:lumMod val="50000"/>
                  </a:schemeClr>
                </a:solidFill>
              </a:rPr>
              <a:t>», </a:t>
            </a:r>
            <a:r>
              <a:rPr lang="ru-RU" b="1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b="1">
                <a:solidFill>
                  <a:schemeClr val="accent6">
                    <a:lumMod val="50000"/>
                  </a:schemeClr>
                </a:solidFill>
              </a:rPr>
              <a:t>Туапсе», «Тюменский», «Агой», «Ольгинка»– </a:t>
            </a:r>
            <a:endParaRPr/>
          </a:p>
          <a:p>
            <a:pPr algn="ctr">
              <a:defRPr/>
            </a:pPr>
            <a:r>
              <a:rPr lang="ru-RU" sz="2000" b="1">
                <a:solidFill>
                  <a:srgbClr val="FF0000"/>
                </a:solidFill>
              </a:rPr>
              <a:t>1 млрд 550 млн 017,2 тыс. руб.</a:t>
            </a:r>
            <a:endParaRPr/>
          </a:p>
          <a:p>
            <a:pPr algn="ctr">
              <a:defRPr/>
            </a:pPr>
            <a:endParaRPr lang="ru-RU" sz="2000" b="1">
              <a:solidFill>
                <a:srgbClr val="FF00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4661887" y="134693"/>
            <a:ext cx="4201616" cy="1998163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b="1">
              <a:solidFill>
                <a:schemeClr val="accent6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ru-RU" b="1">
                <a:solidFill>
                  <a:schemeClr val="accent6">
                    <a:lumMod val="50000"/>
                  </a:schemeClr>
                </a:solidFill>
              </a:rPr>
              <a:t>Строительство берегоукрепительных сооружений</a:t>
            </a:r>
            <a:endParaRPr/>
          </a:p>
          <a:p>
            <a:pPr algn="ctr">
              <a:defRPr/>
            </a:pPr>
            <a:r>
              <a:rPr lang="ru-RU" b="1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i="1">
                <a:solidFill>
                  <a:schemeClr val="accent6">
                    <a:lumMod val="50000"/>
                  </a:schemeClr>
                </a:solidFill>
              </a:rPr>
              <a:t>(инженерная защита территории по ул. Набережная г. Туапсе) </a:t>
            </a:r>
            <a:r>
              <a:rPr lang="ru-RU" b="1">
                <a:solidFill>
                  <a:schemeClr val="accent6">
                    <a:lumMod val="50000"/>
                  </a:schemeClr>
                </a:solidFill>
              </a:rPr>
              <a:t>– </a:t>
            </a:r>
            <a:endParaRPr/>
          </a:p>
          <a:p>
            <a:pPr algn="ctr">
              <a:defRPr/>
            </a:pPr>
            <a:r>
              <a:rPr lang="ru-RU" sz="2000" b="1">
                <a:solidFill>
                  <a:srgbClr val="FF0000"/>
                </a:solidFill>
              </a:rPr>
              <a:t> 168 млн 929,8 тыс. руб.</a:t>
            </a:r>
            <a:endParaRPr/>
          </a:p>
          <a:p>
            <a:pPr algn="ctr">
              <a:defRPr/>
            </a:pPr>
            <a:endParaRPr lang="ru-RU" sz="2000" b="1">
              <a:solidFill>
                <a:srgbClr val="FF0000"/>
              </a:solidFill>
            </a:endParaRPr>
          </a:p>
        </p:txBody>
      </p:sp>
      <p:pic>
        <p:nvPicPr>
          <p:cNvPr id="11266" name="Picture 2" descr="\\ServerPril\53\Общий доступ 2024\Решения Совета о бюджете\КСП\ОТВЕТЫ НА ЗАКЛЮЧЕНИЯ\3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71128" y="2276872"/>
            <a:ext cx="4400872" cy="4392487"/>
          </a:xfrm>
          <a:prstGeom prst="rect">
            <a:avLst/>
          </a:prstGeom>
          <a:noFill/>
        </p:spPr>
      </p:pic>
      <p:sp>
        <p:nvSpPr>
          <p:cNvPr id="5" name="AutoShape 5" descr="Picture background"/>
          <p:cNvSpPr>
            <a:spLocks noChangeArrowheads="1" noChangeAspect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7" name="AutoShape 7" descr="Picture background"/>
          <p:cNvSpPr>
            <a:spLocks noChangeArrowheads="1" noChangeAspect="1"/>
          </p:cNvSpPr>
          <p:nvPr/>
        </p:nvSpPr>
        <p:spPr bwMode="auto">
          <a:xfrm>
            <a:off x="171128" y="168276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3074" name="Picture 2" descr="\\ServerPril\53\БЮДЖЕТ 2025\НАШ ПРОЕКТ\БЮДЖЕТ ДЛЯ ГРАЖДАН\ФОТО\набережная фото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661888" y="2276872"/>
            <a:ext cx="4201616" cy="439248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 bwMode="auto">
          <a:xfrm>
            <a:off x="2267744" y="3239397"/>
            <a:ext cx="38379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323528" y="4800214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>
              <a:solidFill>
                <a:srgbClr val="FF0066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0" y="4529231"/>
            <a:ext cx="2843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>
                <a:solidFill>
                  <a:srgbClr val="002060"/>
                </a:solidFill>
              </a:rPr>
              <a:t>  </a:t>
            </a:r>
            <a:endParaRPr lang="ru-RU" sz="1400" b="1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323528" y="3501008"/>
            <a:ext cx="280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defRPr/>
            </a:pPr>
            <a:r>
              <a:rPr lang="ru-RU" sz="1600">
                <a:solidFill>
                  <a:srgbClr val="7030A0"/>
                </a:solidFill>
              </a:rPr>
              <a:t> </a:t>
            </a:r>
            <a:endParaRPr lang="ru-RU" b="1"/>
          </a:p>
        </p:txBody>
      </p:sp>
      <p:sp>
        <p:nvSpPr>
          <p:cNvPr id="2" name="Скругленный прямоугольник 1"/>
          <p:cNvSpPr/>
          <p:nvPr/>
        </p:nvSpPr>
        <p:spPr bwMode="auto">
          <a:xfrm>
            <a:off x="190816" y="109540"/>
            <a:ext cx="4453192" cy="181860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accent6">
                    <a:lumMod val="50000"/>
                  </a:schemeClr>
                </a:solidFill>
              </a:rPr>
              <a:t>б</a:t>
            </a:r>
            <a:r>
              <a:rPr lang="ru-RU" b="1">
                <a:solidFill>
                  <a:schemeClr val="accent6">
                    <a:lumMod val="50000"/>
                  </a:schemeClr>
                </a:solidFill>
              </a:rPr>
              <a:t>лагоустройство территорий </a:t>
            </a:r>
            <a:r>
              <a:rPr lang="ru-RU" b="1" i="1">
                <a:solidFill>
                  <a:schemeClr val="accent6">
                    <a:lumMod val="50000"/>
                  </a:schemeClr>
                </a:solidFill>
              </a:rPr>
              <a:t>(контейнерные площадки, содержание фонтанов, ликвидация свалок, уличное освещение)</a:t>
            </a:r>
            <a:r>
              <a:rPr lang="ru-RU" b="1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ru-RU" b="1">
              <a:solidFill>
                <a:schemeClr val="accent6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ru-RU" sz="2000" b="1">
                <a:solidFill>
                  <a:srgbClr val="FF0000"/>
                </a:solidFill>
              </a:rPr>
              <a:t>241 </a:t>
            </a:r>
            <a:r>
              <a:rPr lang="ru-RU" sz="2000" b="1">
                <a:solidFill>
                  <a:srgbClr val="FF0000"/>
                </a:solidFill>
              </a:rPr>
              <a:t>млн </a:t>
            </a:r>
            <a:r>
              <a:rPr lang="ru-RU" sz="2000" b="1">
                <a:solidFill>
                  <a:srgbClr val="FF0000"/>
                </a:solidFill>
              </a:rPr>
              <a:t>102,4 </a:t>
            </a:r>
            <a:r>
              <a:rPr lang="ru-RU" sz="2000" b="1">
                <a:solidFill>
                  <a:srgbClr val="FF0000"/>
                </a:solidFill>
              </a:rPr>
              <a:t>тыс. руб.</a:t>
            </a:r>
            <a:endParaRPr/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5076056" y="111077"/>
            <a:ext cx="3816425" cy="1013667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accent6">
                    <a:lumMod val="50000"/>
                  </a:schemeClr>
                </a:solidFill>
              </a:rPr>
              <a:t>с</a:t>
            </a:r>
            <a:r>
              <a:rPr lang="ru-RU" b="1">
                <a:solidFill>
                  <a:schemeClr val="accent6">
                    <a:lumMod val="50000"/>
                  </a:schemeClr>
                </a:solidFill>
              </a:rPr>
              <a:t>троительство сетей газоснабжения</a:t>
            </a:r>
            <a:endParaRPr lang="ru-RU" b="1">
              <a:solidFill>
                <a:schemeClr val="accent6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ru-RU" sz="2000" b="1">
                <a:solidFill>
                  <a:srgbClr val="FF0000"/>
                </a:solidFill>
              </a:rPr>
              <a:t>7</a:t>
            </a:r>
            <a:r>
              <a:rPr lang="ru-RU" sz="2000" b="1">
                <a:solidFill>
                  <a:srgbClr val="FF0000"/>
                </a:solidFill>
              </a:rPr>
              <a:t> </a:t>
            </a:r>
            <a:r>
              <a:rPr lang="ru-RU" sz="2000" b="1">
                <a:solidFill>
                  <a:srgbClr val="FF0000"/>
                </a:solidFill>
              </a:rPr>
              <a:t>млн </a:t>
            </a:r>
            <a:r>
              <a:rPr lang="ru-RU" sz="2000" b="1">
                <a:solidFill>
                  <a:srgbClr val="FF0000"/>
                </a:solidFill>
              </a:rPr>
              <a:t>933,0 </a:t>
            </a:r>
            <a:r>
              <a:rPr lang="ru-RU" sz="2000" b="1">
                <a:solidFill>
                  <a:srgbClr val="FF0000"/>
                </a:solidFill>
              </a:rPr>
              <a:t>тыс. руб.</a:t>
            </a:r>
            <a:endParaRPr/>
          </a:p>
        </p:txBody>
      </p:sp>
      <p:sp>
        <p:nvSpPr>
          <p:cNvPr id="5" name="AutoShape 5" descr="Picture background"/>
          <p:cNvSpPr>
            <a:spLocks noChangeArrowheads="1" noChangeAspect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7" name="AutoShape 7" descr="Picture background"/>
          <p:cNvSpPr>
            <a:spLocks noChangeArrowheads="1" noChangeAspect="1"/>
          </p:cNvSpPr>
          <p:nvPr/>
        </p:nvSpPr>
        <p:spPr bwMode="auto">
          <a:xfrm>
            <a:off x="171128" y="168276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307975" y="5445224"/>
            <a:ext cx="4354497" cy="1286083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accent6">
                    <a:lumMod val="50000"/>
                  </a:schemeClr>
                </a:solidFill>
              </a:rPr>
              <a:t>организация</a:t>
            </a:r>
            <a:endParaRPr/>
          </a:p>
          <a:p>
            <a:pPr algn="ctr">
              <a:defRPr/>
            </a:pPr>
            <a:r>
              <a:rPr lang="ru-RU" b="1">
                <a:solidFill>
                  <a:schemeClr val="accent6">
                    <a:lumMod val="50000"/>
                  </a:schemeClr>
                </a:solidFill>
              </a:rPr>
              <a:t>теплоснабжения</a:t>
            </a:r>
            <a:endParaRPr lang="ru-RU" b="1">
              <a:solidFill>
                <a:schemeClr val="accent6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ru-RU" sz="2000" b="1">
                <a:solidFill>
                  <a:srgbClr val="FF0000"/>
                </a:solidFill>
              </a:rPr>
              <a:t> 2 млн 525,0 тыс</a:t>
            </a:r>
            <a:r>
              <a:rPr lang="ru-RU" sz="2000" b="1">
                <a:solidFill>
                  <a:srgbClr val="FF0000"/>
                </a:solidFill>
              </a:rPr>
              <a:t>. руб.</a:t>
            </a:r>
            <a:endParaRPr/>
          </a:p>
        </p:txBody>
      </p:sp>
      <p:sp>
        <p:nvSpPr>
          <p:cNvPr id="4" name="AutoShape 4" descr="Picture background"/>
          <p:cNvSpPr>
            <a:spLocks noChangeArrowheads="1" noChangeAspect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9" name="AutoShape 6" descr="Picture background"/>
          <p:cNvSpPr>
            <a:spLocks noChangeArrowheads="1" noChangeAspect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38123" y="2055761"/>
            <a:ext cx="4324349" cy="3229047"/>
          </a:xfrm>
          <a:prstGeom prst="rect">
            <a:avLst/>
          </a:prstGeom>
          <a:noFill/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153977" y="1110064"/>
            <a:ext cx="3738504" cy="2129333"/>
          </a:xfrm>
          <a:prstGeom prst="rect">
            <a:avLst/>
          </a:prstGeom>
          <a:noFill/>
        </p:spPr>
      </p:pic>
      <p:sp>
        <p:nvSpPr>
          <p:cNvPr id="3" name="AutoShape 6" descr="Picture background"/>
          <p:cNvSpPr>
            <a:spLocks noChangeArrowheads="1" noChangeAspect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153976" y="4439726"/>
            <a:ext cx="3738505" cy="2291581"/>
          </a:xfrm>
          <a:prstGeom prst="rect">
            <a:avLst/>
          </a:prstGeom>
          <a:noFill/>
        </p:spPr>
      </p:pic>
      <p:sp>
        <p:nvSpPr>
          <p:cNvPr id="18" name="Скругленный прямоугольник 17"/>
          <p:cNvSpPr/>
          <p:nvPr/>
        </p:nvSpPr>
        <p:spPr bwMode="auto">
          <a:xfrm>
            <a:off x="5109784" y="3239397"/>
            <a:ext cx="3816425" cy="1176727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accent6">
                    <a:lumMod val="50000"/>
                  </a:schemeClr>
                </a:solidFill>
              </a:rPr>
              <a:t>р</a:t>
            </a:r>
            <a:r>
              <a:rPr lang="ru-RU" b="1">
                <a:solidFill>
                  <a:schemeClr val="accent6">
                    <a:lumMod val="50000"/>
                  </a:schemeClr>
                </a:solidFill>
              </a:rPr>
              <a:t>еконструкция водопровода по ул. Б. Хмельницкого </a:t>
            </a:r>
            <a:endParaRPr/>
          </a:p>
          <a:p>
            <a:pPr algn="ctr">
              <a:defRPr/>
            </a:pPr>
            <a:r>
              <a:rPr lang="ru-RU" b="1">
                <a:solidFill>
                  <a:schemeClr val="accent6">
                    <a:lumMod val="50000"/>
                  </a:schemeClr>
                </a:solidFill>
              </a:rPr>
              <a:t>г. Туапсе</a:t>
            </a:r>
            <a:endParaRPr lang="ru-RU" sz="2000" b="1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ru-RU" sz="2000" b="1">
                <a:solidFill>
                  <a:srgbClr val="FF0000"/>
                </a:solidFill>
              </a:rPr>
              <a:t>46 млн 475,0 </a:t>
            </a:r>
            <a:r>
              <a:rPr lang="ru-RU" sz="2000" b="1">
                <a:solidFill>
                  <a:srgbClr val="FF0000"/>
                </a:solidFill>
              </a:rPr>
              <a:t>тыс. руб.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340" name="Picture 4" descr="Picture background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131840" y="1341516"/>
            <a:ext cx="3329967" cy="335699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 bwMode="auto">
          <a:xfrm>
            <a:off x="2267744" y="3239397"/>
            <a:ext cx="38379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  <a:p>
            <a:pPr>
              <a:defRPr/>
            </a:pPr>
            <a:endParaRPr lang="ru-RU" sz="2400"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323528" y="4800214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 b="1">
              <a:solidFill>
                <a:srgbClr val="FF0066"/>
              </a:solidFill>
            </a:endParaRPr>
          </a:p>
          <a:p>
            <a:pPr algn="ctr">
              <a:defRPr/>
            </a:pPr>
            <a:endParaRPr lang="ru-RU" sz="1400">
              <a:solidFill>
                <a:srgbClr val="FF0066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0" y="4529231"/>
            <a:ext cx="28438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>
                <a:solidFill>
                  <a:srgbClr val="002060"/>
                </a:solidFill>
              </a:rPr>
              <a:t>  </a:t>
            </a:r>
            <a:endParaRPr lang="ru-RU" sz="1400" b="1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323528" y="3501008"/>
            <a:ext cx="280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defRPr/>
            </a:pPr>
            <a:r>
              <a:rPr lang="ru-RU" sz="1600">
                <a:solidFill>
                  <a:srgbClr val="7030A0"/>
                </a:solidFill>
              </a:rPr>
              <a:t> </a:t>
            </a:r>
            <a:endParaRPr lang="ru-RU" b="1"/>
          </a:p>
        </p:txBody>
      </p:sp>
      <p:sp>
        <p:nvSpPr>
          <p:cNvPr id="3" name="Скругленный прямоугольник 2"/>
          <p:cNvSpPr/>
          <p:nvPr/>
        </p:nvSpPr>
        <p:spPr bwMode="auto">
          <a:xfrm>
            <a:off x="0" y="116632"/>
            <a:ext cx="9144000" cy="1224884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2800" b="1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endParaRPr lang="ru-RU" sz="2800" b="1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2800" b="1">
                <a:solidFill>
                  <a:schemeClr val="tx1"/>
                </a:solidFill>
              </a:rPr>
              <a:t>Расходы на ремонт автомобильных дорог </a:t>
            </a:r>
            <a:endParaRPr/>
          </a:p>
          <a:p>
            <a:pPr algn="ctr">
              <a:defRPr/>
            </a:pPr>
            <a:r>
              <a:rPr lang="ru-RU" sz="2800" b="1" i="1">
                <a:solidFill>
                  <a:schemeClr val="tx1"/>
                </a:solidFill>
              </a:rPr>
              <a:t>(средства дорожного фонда)</a:t>
            </a:r>
            <a:r>
              <a:rPr lang="ru-RU" sz="2800" b="1" i="1">
                <a:solidFill>
                  <a:srgbClr val="FF0000"/>
                </a:solidFill>
              </a:rPr>
              <a:t> </a:t>
            </a:r>
            <a:endParaRPr lang="ru-RU" sz="2800" b="1" i="1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ru-RU" sz="2800" b="1">
                <a:solidFill>
                  <a:schemeClr val="accent1">
                    <a:lumMod val="75000"/>
                  </a:schemeClr>
                </a:solidFill>
              </a:rPr>
              <a:t>643 </a:t>
            </a:r>
            <a:r>
              <a:rPr lang="ru-RU" sz="2800" b="1">
                <a:solidFill>
                  <a:schemeClr val="accent1">
                    <a:lumMod val="75000"/>
                  </a:schemeClr>
                </a:solidFill>
              </a:rPr>
              <a:t>млн </a:t>
            </a:r>
            <a:r>
              <a:rPr lang="ru-RU" sz="2800" b="1">
                <a:solidFill>
                  <a:schemeClr val="accent1">
                    <a:lumMod val="75000"/>
                  </a:schemeClr>
                </a:solidFill>
              </a:rPr>
              <a:t>406,5 </a:t>
            </a:r>
            <a:r>
              <a:rPr lang="ru-RU" sz="2800" b="1">
                <a:solidFill>
                  <a:schemeClr val="accent1">
                    <a:lumMod val="75000"/>
                  </a:schemeClr>
                </a:solidFill>
              </a:rPr>
              <a:t>тыс. руб.</a:t>
            </a:r>
            <a:endParaRPr/>
          </a:p>
          <a:p>
            <a:pPr algn="ctr">
              <a:defRPr/>
            </a:pPr>
            <a:endParaRPr lang="ru-RU" sz="2800" b="1">
              <a:solidFill>
                <a:schemeClr val="tx1"/>
              </a:solidFill>
            </a:endParaRPr>
          </a:p>
          <a:p>
            <a:pPr algn="ctr">
              <a:defRPr/>
            </a:pPr>
            <a:endParaRPr lang="ru-RU" sz="2800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AutoShape 5" descr="Picture background"/>
          <p:cNvSpPr>
            <a:spLocks noChangeArrowheads="1" noChangeAspect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7" name="AutoShape 7" descr="Picture background"/>
          <p:cNvSpPr>
            <a:spLocks noChangeArrowheads="1" noChangeAspect="1"/>
          </p:cNvSpPr>
          <p:nvPr/>
        </p:nvSpPr>
        <p:spPr bwMode="auto">
          <a:xfrm>
            <a:off x="171128" y="168276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5868144" y="1341516"/>
            <a:ext cx="3275856" cy="2498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>
                <a:solidFill>
                  <a:srgbClr val="7030A0"/>
                </a:solidFill>
              </a:rPr>
              <a:t>Текущий ремонт дорог, замена светофорных объектов, нанесение дорожной разметки, </a:t>
            </a:r>
            <a:endParaRPr/>
          </a:p>
          <a:p>
            <a:pPr algn="ctr">
              <a:defRPr/>
            </a:pPr>
            <a:r>
              <a:rPr lang="ru-RU" b="1" i="1">
                <a:solidFill>
                  <a:srgbClr val="7030A0"/>
                </a:solidFill>
              </a:rPr>
              <a:t>обустройство пешеходных ограждений</a:t>
            </a:r>
            <a:endParaRPr/>
          </a:p>
          <a:p>
            <a:pPr algn="ctr">
              <a:defRPr/>
            </a:pPr>
            <a:r>
              <a:rPr lang="ru-RU" b="1" i="1">
                <a:solidFill>
                  <a:srgbClr val="7030A0"/>
                </a:solidFill>
              </a:rPr>
              <a:t>- 32млн 207,32 тыс. руб.   </a:t>
            </a:r>
            <a:endParaRPr lang="ru-RU" sz="2000" b="1" i="1">
              <a:solidFill>
                <a:srgbClr val="7030A0"/>
              </a:solidFill>
            </a:endParaRPr>
          </a:p>
        </p:txBody>
      </p:sp>
      <p:sp>
        <p:nvSpPr>
          <p:cNvPr id="11" name="AutoShape 2" descr="Picture background"/>
          <p:cNvSpPr>
            <a:spLocks noChangeArrowheads="1" noChangeAspect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858197" y="3839561"/>
            <a:ext cx="3285803" cy="3018439"/>
          </a:xfrm>
          <a:prstGeom prst="rect">
            <a:avLst/>
          </a:prstGeom>
          <a:noFill/>
        </p:spPr>
      </p:pic>
      <p:pic>
        <p:nvPicPr>
          <p:cNvPr id="6147" name="Picture 3" descr="C:\Users\GuziyNN\Desktop\Новая папка\WhatsApp Image 2025-12-05 at 15.49.39 (1).jpe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-64768" y="3239397"/>
            <a:ext cx="3491880" cy="3618603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 bwMode="auto">
          <a:xfrm>
            <a:off x="3275856" y="4698508"/>
            <a:ext cx="2736304" cy="21511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>
                <a:solidFill>
                  <a:srgbClr val="7030A0"/>
                </a:solidFill>
              </a:rPr>
              <a:t>к</a:t>
            </a:r>
            <a:r>
              <a:rPr lang="ru-RU" b="1" i="1">
                <a:solidFill>
                  <a:srgbClr val="7030A0"/>
                </a:solidFill>
              </a:rPr>
              <a:t>апитальный ремонт дороги по </a:t>
            </a:r>
            <a:endParaRPr/>
          </a:p>
          <a:p>
            <a:pPr algn="ctr">
              <a:defRPr/>
            </a:pPr>
            <a:r>
              <a:rPr lang="ru-RU" b="1" i="1">
                <a:solidFill>
                  <a:srgbClr val="7030A0"/>
                </a:solidFill>
              </a:rPr>
              <a:t>ул. Кириченко </a:t>
            </a:r>
            <a:endParaRPr/>
          </a:p>
          <a:p>
            <a:pPr algn="ctr">
              <a:defRPr/>
            </a:pPr>
            <a:r>
              <a:rPr lang="ru-RU" b="1" i="1">
                <a:solidFill>
                  <a:srgbClr val="7030A0"/>
                </a:solidFill>
              </a:rPr>
              <a:t>г. Туапсе - 76 млн руб.   (70,7 млн  руб. –бюджет Краснодарского края</a:t>
            </a:r>
            <a:r>
              <a:rPr lang="ru-RU" sz="2000" b="1" i="1">
                <a:solidFill>
                  <a:srgbClr val="7030A0"/>
                </a:solidFill>
              </a:rPr>
              <a:t>)</a:t>
            </a:r>
            <a:endParaRPr lang="ru-RU" sz="2000" b="1" i="1">
              <a:solidFill>
                <a:srgbClr val="7030A0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 bwMode="auto">
          <a:xfrm>
            <a:off x="-56336" y="1341516"/>
            <a:ext cx="3519582" cy="2013066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i="1">
                <a:solidFill>
                  <a:srgbClr val="7030A0"/>
                </a:solidFill>
              </a:rPr>
              <a:t>Реконструкция автомобильного моста через реку </a:t>
            </a:r>
            <a:r>
              <a:rPr lang="ru-RU" sz="2000" b="1" i="1">
                <a:solidFill>
                  <a:srgbClr val="7030A0"/>
                </a:solidFill>
              </a:rPr>
              <a:t>Шапсухо</a:t>
            </a:r>
            <a:r>
              <a:rPr lang="ru-RU" sz="2000" b="1" i="1">
                <a:solidFill>
                  <a:srgbClr val="7030A0"/>
                </a:solidFill>
              </a:rPr>
              <a:t> в </a:t>
            </a:r>
            <a:r>
              <a:rPr lang="ru-RU" sz="2000" b="1" i="1">
                <a:solidFill>
                  <a:srgbClr val="7030A0"/>
                </a:solidFill>
              </a:rPr>
              <a:t>        с</a:t>
            </a:r>
            <a:r>
              <a:rPr lang="ru-RU" sz="2000" b="1" i="1">
                <a:solidFill>
                  <a:srgbClr val="7030A0"/>
                </a:solidFill>
              </a:rPr>
              <a:t>. </a:t>
            </a:r>
            <a:r>
              <a:rPr lang="ru-RU" sz="2000" b="1" i="1">
                <a:solidFill>
                  <a:srgbClr val="7030A0"/>
                </a:solidFill>
              </a:rPr>
              <a:t>Лермонтово</a:t>
            </a:r>
            <a:r>
              <a:rPr lang="ru-RU" sz="2000" b="1" i="1">
                <a:solidFill>
                  <a:srgbClr val="7030A0"/>
                </a:solidFill>
              </a:rPr>
              <a:t> </a:t>
            </a:r>
            <a:r>
              <a:rPr lang="ru-RU" sz="2400" b="1" i="1">
                <a:solidFill>
                  <a:srgbClr val="7030A0"/>
                </a:solidFill>
              </a:rPr>
              <a:t>– </a:t>
            </a:r>
            <a:endParaRPr/>
          </a:p>
          <a:p>
            <a:pPr algn="ctr">
              <a:defRPr/>
            </a:pPr>
            <a:r>
              <a:rPr lang="ru-RU" sz="2200" b="1" i="1">
                <a:solidFill>
                  <a:srgbClr val="7030A0"/>
                </a:solidFill>
              </a:rPr>
              <a:t>535 млн 198,2 </a:t>
            </a:r>
            <a:r>
              <a:rPr lang="ru-RU" sz="2000" b="1" i="1">
                <a:solidFill>
                  <a:srgbClr val="7030A0"/>
                </a:solidFill>
              </a:rPr>
              <a:t>тыс. руб. </a:t>
            </a:r>
            <a:endParaRPr/>
          </a:p>
          <a:p>
            <a:pPr algn="ctr">
              <a:defRPr/>
            </a:pPr>
            <a:r>
              <a:rPr lang="ru-RU" sz="2200" b="1" i="1">
                <a:solidFill>
                  <a:srgbClr val="7030A0"/>
                </a:solidFill>
              </a:rPr>
              <a:t>(в 2027г.- 170,3 млн руб.)</a:t>
            </a:r>
            <a:endParaRPr lang="ru-RU" sz="2200" b="1" i="1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xmlns:a="http://schemas.openxmlformats.org/drawingml/2006/main" noGrp="1"/>
          </p:cNvGraphicFramePr>
          <p:nvPr>
            <p:ph idx="1"/>
          </p:nvPr>
        </p:nvGraphicFramePr>
        <p:xfrm>
          <a:off x="0" y="476672"/>
          <a:ext cx="6444208" cy="6381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116632"/>
            <a:ext cx="8856984" cy="648072"/>
          </a:xfrm>
        </p:spPr>
        <p:txBody>
          <a:bodyPr/>
          <a:lstStyle/>
          <a:p>
            <a:pPr>
              <a:defRPr/>
            </a:pPr>
            <a:r>
              <a:rPr lang="ru-RU" sz="3600"/>
              <a:t>«Наказы» избирателей </a:t>
            </a:r>
            <a:r>
              <a:rPr lang="ru-RU" sz="2800"/>
              <a:t>(местный бюджет)</a:t>
            </a:r>
            <a:r>
              <a:rPr lang="ru-RU" sz="3600"/>
              <a:t>:</a:t>
            </a:r>
            <a:endParaRPr lang="ru-RU" sz="3600"/>
          </a:p>
        </p:txBody>
      </p:sp>
      <p:sp>
        <p:nvSpPr>
          <p:cNvPr id="5" name="TextBox 4"/>
          <p:cNvSpPr txBox="1"/>
          <p:nvPr/>
        </p:nvSpPr>
        <p:spPr bwMode="auto">
          <a:xfrm>
            <a:off x="5834150" y="793065"/>
            <a:ext cx="3035193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/>
              <a:t>ЖКХ</a:t>
            </a:r>
            <a:r>
              <a:rPr lang="ru-RU" sz="1600"/>
              <a:t> -благоустройство </a:t>
            </a:r>
            <a:r>
              <a:rPr lang="ru-RU" sz="1600"/>
              <a:t>и ремонт </a:t>
            </a:r>
            <a:r>
              <a:rPr lang="ru-RU" sz="1600"/>
              <a:t>детских </a:t>
            </a:r>
            <a:r>
              <a:rPr lang="ru-RU" sz="1600"/>
              <a:t>и спортивных </a:t>
            </a:r>
            <a:r>
              <a:rPr lang="ru-RU" sz="1600"/>
              <a:t>площадок, приобретение </a:t>
            </a:r>
            <a:r>
              <a:rPr lang="ru-RU" sz="1600"/>
              <a:t>и ремонт оборудования, </a:t>
            </a:r>
            <a:r>
              <a:rPr lang="ru-RU" sz="1600"/>
              <a:t>ремонт </a:t>
            </a:r>
            <a:r>
              <a:rPr lang="ru-RU" sz="1600"/>
              <a:t>уличного освещения</a:t>
            </a:r>
            <a:endParaRPr/>
          </a:p>
        </p:txBody>
      </p:sp>
      <p:sp>
        <p:nvSpPr>
          <p:cNvPr id="6" name="TextBox 5"/>
          <p:cNvSpPr txBox="1"/>
          <p:nvPr/>
        </p:nvSpPr>
        <p:spPr bwMode="auto">
          <a:xfrm>
            <a:off x="5834150" y="2241692"/>
            <a:ext cx="3025664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/>
              <a:t>Образование</a:t>
            </a:r>
            <a:r>
              <a:rPr lang="ru-RU" sz="1600"/>
              <a:t> </a:t>
            </a:r>
            <a:r>
              <a:rPr lang="ru-RU" sz="1600"/>
              <a:t>–капитальные ремонты </a:t>
            </a:r>
            <a:r>
              <a:rPr lang="ru-RU" sz="1600"/>
              <a:t>спортивных площадок, </a:t>
            </a:r>
            <a:r>
              <a:rPr lang="ru-RU" sz="1600"/>
              <a:t>внутренних </a:t>
            </a:r>
            <a:r>
              <a:rPr lang="ru-RU" sz="1600"/>
              <a:t>помещений ОО, </a:t>
            </a:r>
            <a:r>
              <a:rPr lang="ru-RU" sz="1600"/>
              <a:t>благоустройство ОО и их территории</a:t>
            </a:r>
            <a:endParaRPr lang="ru-RU" sz="1600"/>
          </a:p>
        </p:txBody>
      </p:sp>
      <p:sp>
        <p:nvSpPr>
          <p:cNvPr id="7" name="TextBox 6"/>
          <p:cNvSpPr txBox="1"/>
          <p:nvPr/>
        </p:nvSpPr>
        <p:spPr bwMode="auto">
          <a:xfrm>
            <a:off x="5834150" y="3951349"/>
            <a:ext cx="3017493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/>
              <a:t>Транспорт</a:t>
            </a:r>
            <a:r>
              <a:rPr lang="ru-RU" sz="1600"/>
              <a:t> –</a:t>
            </a:r>
            <a:r>
              <a:rPr lang="ru-RU" sz="1600"/>
              <a:t>капит</a:t>
            </a:r>
            <a:r>
              <a:rPr lang="ru-RU" sz="1600"/>
              <a:t>. </a:t>
            </a:r>
            <a:r>
              <a:rPr lang="ru-RU" sz="1600"/>
              <a:t>и</a:t>
            </a:r>
            <a:r>
              <a:rPr lang="ru-RU" sz="1600"/>
              <a:t> текущий ремонты автодорог</a:t>
            </a:r>
            <a:r>
              <a:rPr lang="ru-RU" sz="1600"/>
              <a:t>, ПСД, </a:t>
            </a:r>
            <a:r>
              <a:rPr lang="ru-RU" sz="1600"/>
              <a:t>реконструкция </a:t>
            </a:r>
            <a:r>
              <a:rPr lang="ru-RU" sz="1600"/>
              <a:t>автомоб</a:t>
            </a:r>
            <a:r>
              <a:rPr lang="ru-RU" sz="1600"/>
              <a:t>. моста </a:t>
            </a:r>
            <a:r>
              <a:rPr lang="ru-RU" sz="1600"/>
              <a:t>через реку </a:t>
            </a:r>
            <a:r>
              <a:rPr lang="ru-RU" sz="1600"/>
              <a:t>Шапсухо</a:t>
            </a:r>
            <a:r>
              <a:rPr lang="ru-RU" sz="1600"/>
              <a:t> в с. </a:t>
            </a:r>
            <a:r>
              <a:rPr lang="ru-RU" sz="1600"/>
              <a:t>Лермонтово</a:t>
            </a:r>
            <a:endParaRPr lang="ru-RU" sz="1600"/>
          </a:p>
        </p:txBody>
      </p:sp>
      <p:sp>
        <p:nvSpPr>
          <p:cNvPr id="8" name="TextBox 7"/>
          <p:cNvSpPr txBox="1"/>
          <p:nvPr/>
        </p:nvSpPr>
        <p:spPr bwMode="auto">
          <a:xfrm>
            <a:off x="5834150" y="5414784"/>
            <a:ext cx="3035195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/>
              <a:t>Культура</a:t>
            </a:r>
            <a:r>
              <a:rPr lang="ru-RU" sz="1600"/>
              <a:t> </a:t>
            </a:r>
            <a:r>
              <a:rPr lang="ru-RU" sz="1600"/>
              <a:t>–разработка ПСД и </a:t>
            </a:r>
            <a:r>
              <a:rPr lang="ru-RU" sz="1600"/>
              <a:t>прохождение </a:t>
            </a:r>
            <a:r>
              <a:rPr lang="ru-RU" sz="1600"/>
              <a:t>гос.экспертиз</a:t>
            </a:r>
            <a:r>
              <a:rPr lang="ru-RU" sz="1600"/>
              <a:t> </a:t>
            </a:r>
            <a:r>
              <a:rPr lang="ru-RU" sz="1600"/>
              <a:t>для проведения работ по </a:t>
            </a:r>
            <a:r>
              <a:rPr lang="ru-RU" sz="1600"/>
              <a:t>капит.ремонту</a:t>
            </a:r>
            <a:r>
              <a:rPr lang="ru-RU" sz="1600"/>
              <a:t> учреждений, и сносу зданий</a:t>
            </a:r>
            <a:endParaRPr lang="ru-RU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31" name="Picture 7" descr="C:\Documents and Settings\RomaliyskayaOR.FINUP\Рабочий стол\РАЗНОЕ\фото туапсе\5999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210911" y="4751680"/>
            <a:ext cx="2873255" cy="1997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533510" y="50844"/>
            <a:ext cx="1768487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 descr="\\ServerPril\53\БЮДЖЕТ 2024\НАШ ПРОЕКТ\БЮДЖЕТ ДЛЯ ГРАЖДАН\порт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084167" y="4800951"/>
            <a:ext cx="2937769" cy="1898743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 bwMode="auto">
          <a:xfrm>
            <a:off x="149846" y="2084114"/>
            <a:ext cx="8872091" cy="2785045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ru-RU" sz="4000" b="1">
              <a:solidFill>
                <a:srgbClr val="002060"/>
              </a:solidFill>
              <a:latin typeface="Bookman Old Style"/>
              <a:ea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ru-RU" sz="1050" b="1">
              <a:solidFill>
                <a:srgbClr val="0070C0"/>
              </a:solidFill>
              <a:latin typeface="Bookman Old Style"/>
              <a:ea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ru-RU" sz="1050" b="1">
              <a:solidFill>
                <a:srgbClr val="002060"/>
              </a:solidFill>
              <a:ea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>
                <a:solidFill>
                  <a:srgbClr val="3333FF"/>
                </a:solidFill>
                <a:latin typeface="Palatino Linotype"/>
                <a:ea typeface="Times New Roman"/>
              </a:rPr>
              <a:t>ПРОЕКТ </a:t>
            </a:r>
            <a:r>
              <a:rPr lang="ru-RU" sz="2400" b="1">
                <a:solidFill>
                  <a:srgbClr val="3333FF"/>
                </a:solidFill>
                <a:latin typeface="Palatino Linotype"/>
                <a:ea typeface="Times New Roman"/>
              </a:rPr>
              <a:t>БЮДЖЕТА 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>
                <a:solidFill>
                  <a:srgbClr val="002060"/>
                </a:solidFill>
                <a:latin typeface="Palatino Linotype"/>
                <a:ea typeface="Times New Roman"/>
              </a:rPr>
              <a:t>МУНИЦИПАЛЬНОГО ОБРАЗОВАНИЯ</a:t>
            </a:r>
            <a:endParaRPr lang="ru-RU" sz="2400" b="1">
              <a:solidFill>
                <a:srgbClr val="002060"/>
              </a:solidFill>
              <a:latin typeface="Palatino Linotype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>
                <a:solidFill>
                  <a:srgbClr val="002060"/>
                </a:solidFill>
                <a:latin typeface="Palatino Linotype"/>
                <a:ea typeface="Times New Roman"/>
              </a:rPr>
              <a:t>ТУАПСИНСКИЙ </a:t>
            </a:r>
            <a:r>
              <a:rPr lang="ru-RU" sz="2400" b="1">
                <a:solidFill>
                  <a:srgbClr val="002060"/>
                </a:solidFill>
                <a:latin typeface="Palatino Linotype"/>
                <a:ea typeface="Times New Roman"/>
              </a:rPr>
              <a:t>МУНИЦИПАЛЬНЫЙ ОКРУГ КРАСНОДАРСКОГО КРАЯ</a:t>
            </a:r>
            <a:endParaRPr lang="ru-RU" sz="2400" b="1">
              <a:solidFill>
                <a:srgbClr val="002060"/>
              </a:solidFill>
              <a:latin typeface="Palatino Linotype"/>
              <a:ea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>
                <a:solidFill>
                  <a:srgbClr val="3333FF"/>
                </a:solidFill>
                <a:latin typeface="Palatino Linotype"/>
                <a:ea typeface="Times New Roman"/>
              </a:rPr>
              <a:t>НА </a:t>
            </a:r>
            <a:r>
              <a:rPr lang="ru-RU" sz="2400" b="1">
                <a:solidFill>
                  <a:srgbClr val="3333FF"/>
                </a:solidFill>
                <a:latin typeface="Palatino Linotype"/>
                <a:ea typeface="Times New Roman"/>
              </a:rPr>
              <a:t>2026 </a:t>
            </a:r>
            <a:r>
              <a:rPr lang="ru-RU" sz="2400" b="1">
                <a:solidFill>
                  <a:srgbClr val="3333FF"/>
                </a:solidFill>
                <a:latin typeface="Palatino Linotype"/>
                <a:ea typeface="Times New Roman"/>
              </a:rPr>
              <a:t>ГОД </a:t>
            </a:r>
            <a:r>
              <a:rPr lang="ru-RU" sz="2400" b="1">
                <a:solidFill>
                  <a:srgbClr val="3333FF"/>
                </a:solidFill>
                <a:latin typeface="Palatino Linotype"/>
                <a:ea typeface="Times New Roman"/>
              </a:rPr>
              <a:t>И НА ПЛАНОВЫЙ </a:t>
            </a:r>
            <a:r>
              <a:rPr lang="ru-RU" sz="2400" b="1">
                <a:solidFill>
                  <a:srgbClr val="3333FF"/>
                </a:solidFill>
                <a:latin typeface="Palatino Linotype"/>
                <a:ea typeface="Times New Roman"/>
              </a:rPr>
              <a:t>ПЕРИОД </a:t>
            </a:r>
            <a:endParaRPr lang="ru-RU" sz="2400" b="1">
              <a:solidFill>
                <a:srgbClr val="3333FF"/>
              </a:solidFill>
              <a:latin typeface="Palatino Linotype"/>
              <a:ea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>
                <a:solidFill>
                  <a:srgbClr val="3333FF"/>
                </a:solidFill>
                <a:latin typeface="Palatino Linotype"/>
                <a:ea typeface="Times New Roman"/>
              </a:rPr>
              <a:t>2027 </a:t>
            </a:r>
            <a:r>
              <a:rPr lang="ru-RU" sz="2400" b="1">
                <a:solidFill>
                  <a:srgbClr val="3333FF"/>
                </a:solidFill>
                <a:latin typeface="Palatino Linotype"/>
                <a:ea typeface="Times New Roman"/>
              </a:rPr>
              <a:t>и </a:t>
            </a:r>
            <a:r>
              <a:rPr lang="ru-RU" sz="2400" b="1">
                <a:solidFill>
                  <a:srgbClr val="3333FF"/>
                </a:solidFill>
                <a:latin typeface="Palatino Linotype"/>
                <a:ea typeface="Times New Roman"/>
              </a:rPr>
              <a:t>2028 </a:t>
            </a:r>
            <a:r>
              <a:rPr lang="ru-RU" sz="2400" b="1">
                <a:solidFill>
                  <a:srgbClr val="3333FF"/>
                </a:solidFill>
                <a:latin typeface="Palatino Linotype"/>
                <a:ea typeface="Times New Roman"/>
              </a:rPr>
              <a:t>ГОДОВ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ru-RU" sz="2000" b="1">
              <a:solidFill>
                <a:srgbClr val="002060"/>
              </a:solidFill>
              <a:latin typeface="Bookman Old Style"/>
              <a:ea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ru-RU" sz="1100" b="1">
              <a:solidFill>
                <a:srgbClr val="002060"/>
              </a:solidFill>
              <a:latin typeface="Bookman Old Style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solidFill>
                <a:srgbClr val="002060"/>
              </a:solidFill>
              <a:latin typeface="Bookman Old Style"/>
            </a:endParaRPr>
          </a:p>
        </p:txBody>
      </p:sp>
      <p:pic>
        <p:nvPicPr>
          <p:cNvPr id="1028" name="Picture 4" descr="C:\Users\Chiglinceva\Desktop\IMG_20251202_101652_962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5332373" y="50844"/>
            <a:ext cx="3689563" cy="2033270"/>
          </a:xfrm>
          <a:prstGeom prst="rect">
            <a:avLst/>
          </a:prstGeom>
          <a:noFill/>
        </p:spPr>
      </p:pic>
      <p:pic>
        <p:nvPicPr>
          <p:cNvPr id="1026" name="Picture 2" descr="C:\Users\Administrator\Desktop\Рисунок1111.jp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1" y="0"/>
            <a:ext cx="3533510" cy="2139076"/>
          </a:xfrm>
          <a:prstGeom prst="rect">
            <a:avLst/>
          </a:prstGeom>
          <a:noFill/>
        </p:spPr>
      </p:pic>
      <p:pic>
        <p:nvPicPr>
          <p:cNvPr id="2" name="Picture 3" descr="C:\Users\Administrator\Desktop\Рисунок11111.jpg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0" y="4751680"/>
            <a:ext cx="3303471" cy="1997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-324544" y="332656"/>
            <a:ext cx="9865096" cy="108012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600" b="1">
                <a:solidFill>
                  <a:srgbClr val="002060"/>
                </a:solidFill>
                <a:latin typeface="Times New Roman"/>
                <a:cs typeface="Times New Roman"/>
              </a:rPr>
              <a:t>Бюджет</a:t>
            </a:r>
            <a:br>
              <a:rPr lang="ru-RU" sz="2600" b="1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600" b="1">
                <a:solidFill>
                  <a:srgbClr val="002060"/>
                </a:solidFill>
                <a:latin typeface="Times New Roman"/>
                <a:cs typeface="Times New Roman"/>
              </a:rPr>
              <a:t>муниципального образования </a:t>
            </a:r>
            <a:br>
              <a:rPr lang="ru-RU" sz="2600" b="1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600" b="1">
                <a:solidFill>
                  <a:srgbClr val="002060"/>
                </a:solidFill>
                <a:latin typeface="Times New Roman"/>
                <a:cs typeface="Times New Roman"/>
              </a:rPr>
              <a:t>Туапсинский муниципальный округ </a:t>
            </a:r>
            <a:br>
              <a:rPr lang="ru-RU" sz="2600" b="1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600" b="1">
                <a:solidFill>
                  <a:srgbClr val="002060"/>
                </a:solidFill>
                <a:latin typeface="Times New Roman"/>
                <a:cs typeface="Times New Roman"/>
              </a:rPr>
              <a:t>Краснодарского края </a:t>
            </a:r>
            <a:endParaRPr lang="ru-RU" sz="2600" b="1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0" y="2996952"/>
            <a:ext cx="4655296" cy="3861048"/>
          </a:xfrm>
          <a:prstGeom prst="roundRect">
            <a:avLst>
              <a:gd name="adj" fmla="val 16667"/>
            </a:avLst>
          </a:prstGeom>
          <a:solidFill>
            <a:srgbClr val="C5E2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Публичные слушания </a:t>
            </a:r>
            <a:endParaRPr lang="ru-RU" sz="2000" b="1">
              <a:ln w="1905"/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000" b="1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по </a:t>
            </a:r>
            <a:r>
              <a:rPr lang="ru-RU" sz="2000" b="1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рассмотрению  </a:t>
            </a:r>
            <a:br>
              <a:rPr lang="ru-RU" sz="2000" b="1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000" b="1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проекта </a:t>
            </a:r>
            <a:r>
              <a:rPr lang="ru-RU" sz="2000" b="1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бюджета </a:t>
            </a:r>
            <a:r>
              <a:rPr lang="ru-RU" sz="2000" b="1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lang="ru-RU" sz="2000" b="1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Туапсинский муниципальный округ Краснодарского края на </a:t>
            </a:r>
            <a:r>
              <a:rPr lang="ru-RU" sz="2000" b="1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2026 </a:t>
            </a:r>
            <a:r>
              <a:rPr lang="ru-RU" sz="2000" b="1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год и на плановый период </a:t>
            </a:r>
            <a:r>
              <a:rPr lang="ru-RU" sz="2000" b="1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2027 </a:t>
            </a:r>
            <a:r>
              <a:rPr lang="ru-RU" sz="2000" b="1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и </a:t>
            </a:r>
            <a:r>
              <a:rPr lang="ru-RU" sz="2000" b="1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2028 </a:t>
            </a:r>
            <a:r>
              <a:rPr lang="ru-RU" sz="2000" b="1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годов состоялись </a:t>
            </a:r>
            <a:endParaRPr lang="ru-RU" sz="2000" b="1">
              <a:ln w="1905"/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000" b="1" u="sng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10 </a:t>
            </a:r>
            <a:r>
              <a:rPr lang="ru-RU" sz="2000" b="1" u="sng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декабря </a:t>
            </a:r>
            <a:r>
              <a:rPr lang="ru-RU" sz="2000" b="1" u="sng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2025 </a:t>
            </a:r>
            <a:r>
              <a:rPr lang="ru-RU" sz="2000" b="1" u="sng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года </a:t>
            </a:r>
            <a:endParaRPr lang="ru-RU" sz="2000" b="1" u="sng">
              <a:ln w="1905"/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000" b="1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и проведены </a:t>
            </a:r>
            <a:r>
              <a:rPr lang="ru-RU" sz="2000" b="1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с соблюдением  </a:t>
            </a:r>
            <a:endParaRPr lang="ru-RU" sz="2000" b="1">
              <a:ln w="1905"/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000" b="1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всех </a:t>
            </a:r>
            <a:r>
              <a:rPr lang="ru-RU" sz="2000" b="1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процедур проведения </a:t>
            </a:r>
            <a:endParaRPr lang="ru-RU" sz="2000" b="1">
              <a:ln w="1905"/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000" b="1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публичных </a:t>
            </a:r>
            <a:r>
              <a:rPr lang="ru-RU" sz="2000" b="1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слушаний</a:t>
            </a:r>
            <a:endParaRPr/>
          </a:p>
        </p:txBody>
      </p:sp>
      <p:pic>
        <p:nvPicPr>
          <p:cNvPr id="8" name="Picture 2" descr="C:\Users\vl\Desktop\image001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66592" y="72008"/>
            <a:ext cx="1309064" cy="141277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sp>
        <p:nvSpPr>
          <p:cNvPr id="10" name="Скругленный прямоугольник 9"/>
          <p:cNvSpPr/>
          <p:nvPr/>
        </p:nvSpPr>
        <p:spPr bwMode="auto">
          <a:xfrm>
            <a:off x="0" y="1628800"/>
            <a:ext cx="9144000" cy="1440160"/>
          </a:xfrm>
          <a:prstGeom prst="roundRect">
            <a:avLst>
              <a:gd name="adj" fmla="val 16667"/>
            </a:avLst>
          </a:prstGeom>
          <a:solidFill>
            <a:srgbClr val="C5FFC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u="sng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П</a:t>
            </a:r>
            <a:r>
              <a:rPr lang="ru-RU" sz="2000" b="1" u="sng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олучено Заключение </a:t>
            </a:r>
            <a:r>
              <a:rPr lang="ru-RU" sz="2000" b="1" u="sng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Контрольно-счетной палаты </a:t>
            </a:r>
            <a:r>
              <a:rPr lang="ru-RU" sz="2000" b="1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муниципального образования Туапсинский муниципальный округ Краснодарского края на предмет соблюдения параметров </a:t>
            </a:r>
            <a:r>
              <a:rPr lang="ru-RU" sz="2000" b="1">
                <a:ln w="1905"/>
                <a:solidFill>
                  <a:srgbClr val="002060"/>
                </a:solidFill>
                <a:latin typeface="Times New Roman"/>
                <a:cs typeface="Times New Roman"/>
              </a:rPr>
              <a:t> проекта бюджета Бюджетному законодательству РФ (от 1 декабря 2025 г.)</a:t>
            </a:r>
            <a:endParaRPr lang="ru-RU" sz="2000" b="1">
              <a:ln w="1905"/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655296" y="3068960"/>
            <a:ext cx="4488704" cy="378904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148827" y="40450"/>
            <a:ext cx="75097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>
                <a:solidFill>
                  <a:srgbClr val="002060"/>
                </a:solidFill>
              </a:rPr>
              <a:t>Стадии бюджетного процесса  </a:t>
            </a:r>
            <a:endParaRPr lang="ru-RU" sz="3200" b="1">
              <a:solidFill>
                <a:srgbClr val="002060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 bwMode="auto">
          <a:xfrm>
            <a:off x="148827" y="941102"/>
            <a:ext cx="8694668" cy="5728257"/>
            <a:chOff x="107505" y="917886"/>
            <a:chExt cx="8694668" cy="5728257"/>
          </a:xfrm>
        </p:grpSpPr>
        <p:sp>
          <p:nvSpPr>
            <p:cNvPr id="9" name="Полилиния 8"/>
            <p:cNvSpPr/>
            <p:nvPr/>
          </p:nvSpPr>
          <p:spPr bwMode="auto">
            <a:xfrm>
              <a:off x="107505" y="917886"/>
              <a:ext cx="6690490" cy="976185"/>
            </a:xfrm>
            <a:custGeom>
              <a:avLst/>
              <a:gdLst>
                <a:gd name="connsiteX0" fmla="*/ 0 w 6875323"/>
                <a:gd name="connsiteY0" fmla="*/ 107423 h 1074231"/>
                <a:gd name="connsiteX1" fmla="*/ 107423 w 6875323"/>
                <a:gd name="connsiteY1" fmla="*/ 0 h 1074231"/>
                <a:gd name="connsiteX2" fmla="*/ 6767900 w 6875323"/>
                <a:gd name="connsiteY2" fmla="*/ 0 h 1074231"/>
                <a:gd name="connsiteX3" fmla="*/ 6875323 w 6875323"/>
                <a:gd name="connsiteY3" fmla="*/ 107423 h 1074231"/>
                <a:gd name="connsiteX4" fmla="*/ 6875323 w 6875323"/>
                <a:gd name="connsiteY4" fmla="*/ 966808 h 1074231"/>
                <a:gd name="connsiteX5" fmla="*/ 6767900 w 6875323"/>
                <a:gd name="connsiteY5" fmla="*/ 1074231 h 1074231"/>
                <a:gd name="connsiteX6" fmla="*/ 107423 w 6875323"/>
                <a:gd name="connsiteY6" fmla="*/ 1074231 h 1074231"/>
                <a:gd name="connsiteX7" fmla="*/ 0 w 6875323"/>
                <a:gd name="connsiteY7" fmla="*/ 966808 h 1074231"/>
                <a:gd name="connsiteX8" fmla="*/ 0 w 6875323"/>
                <a:gd name="connsiteY8" fmla="*/ 107423 h 107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5323" h="1074231" fill="norm" stroke="1" extrusionOk="0">
                  <a:moveTo>
                    <a:pt x="0" y="107423"/>
                  </a:moveTo>
                  <a:cubicBezTo>
                    <a:pt x="0" y="48095"/>
                    <a:pt x="48095" y="0"/>
                    <a:pt x="107423" y="0"/>
                  </a:cubicBezTo>
                  <a:lnTo>
                    <a:pt x="6767900" y="0"/>
                  </a:lnTo>
                  <a:cubicBezTo>
                    <a:pt x="6827228" y="0"/>
                    <a:pt x="6875323" y="48095"/>
                    <a:pt x="6875323" y="107423"/>
                  </a:cubicBezTo>
                  <a:lnTo>
                    <a:pt x="6875323" y="966808"/>
                  </a:lnTo>
                  <a:cubicBezTo>
                    <a:pt x="6875323" y="1026136"/>
                    <a:pt x="6827228" y="1074231"/>
                    <a:pt x="6767900" y="1074231"/>
                  </a:cubicBezTo>
                  <a:lnTo>
                    <a:pt x="107423" y="1074231"/>
                  </a:lnTo>
                  <a:cubicBezTo>
                    <a:pt x="48095" y="1074231"/>
                    <a:pt x="0" y="1026136"/>
                    <a:pt x="0" y="966808"/>
                  </a:cubicBezTo>
                  <a:lnTo>
                    <a:pt x="0" y="107423"/>
                  </a:lnTo>
                  <a:close/>
                </a:path>
              </a:pathLst>
            </a:custGeom>
            <a:solidFill>
              <a:srgbClr val="92D050">
                <a:alpha val="63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523" tIns="130523" rIns="1352461" bIns="130523" numCol="1" spcCol="1270" anchor="ctr" anchorCtr="0">
              <a:noAutofit/>
            </a:bodyPr>
            <a:lstStyle/>
            <a:p>
              <a:pPr lvl="0" algn="ctr" defTabSz="1155699">
                <a:spcBef>
                  <a:spcPts val="0"/>
                </a:spcBef>
                <a:defRPr/>
              </a:pPr>
              <a:r>
                <a:rPr lang="ru-RU" sz="2200" b="1">
                  <a:solidFill>
                    <a:srgbClr val="002060"/>
                  </a:solidFill>
                  <a:latin typeface="Times New Roman"/>
                  <a:cs typeface="Times New Roman"/>
                </a:rPr>
                <a:t>Составление проекта бюджета </a:t>
              </a:r>
              <a:endParaRPr/>
            </a:p>
            <a:p>
              <a:pPr lvl="0" algn="ctr" defTabSz="1155699">
                <a:spcBef>
                  <a:spcPts val="0"/>
                </a:spcBef>
                <a:defRPr/>
              </a:pPr>
              <a:r>
                <a:rPr lang="ru-RU" sz="2200" b="1">
                  <a:solidFill>
                    <a:srgbClr val="002060"/>
                  </a:solidFill>
                  <a:latin typeface="Times New Roman"/>
                  <a:cs typeface="Times New Roman"/>
                </a:rPr>
                <a:t>МО Туапсинский муниципальный округ Краснодарского края </a:t>
              </a:r>
              <a:endParaRPr lang="ru-RU" sz="2200" b="1">
                <a:solidFill>
                  <a:srgbClr val="002060"/>
                </a:solidFill>
              </a:endParaRPr>
            </a:p>
          </p:txBody>
        </p:sp>
        <p:sp>
          <p:nvSpPr>
            <p:cNvPr id="10" name="Полилиния 9"/>
            <p:cNvSpPr/>
            <p:nvPr/>
          </p:nvSpPr>
          <p:spPr bwMode="auto">
            <a:xfrm>
              <a:off x="620922" y="2134662"/>
              <a:ext cx="6690490" cy="976891"/>
            </a:xfrm>
            <a:custGeom>
              <a:avLst/>
              <a:gdLst>
                <a:gd name="connsiteX0" fmla="*/ 0 w 6875323"/>
                <a:gd name="connsiteY0" fmla="*/ 107423 h 1074231"/>
                <a:gd name="connsiteX1" fmla="*/ 107423 w 6875323"/>
                <a:gd name="connsiteY1" fmla="*/ 0 h 1074231"/>
                <a:gd name="connsiteX2" fmla="*/ 6767900 w 6875323"/>
                <a:gd name="connsiteY2" fmla="*/ 0 h 1074231"/>
                <a:gd name="connsiteX3" fmla="*/ 6875323 w 6875323"/>
                <a:gd name="connsiteY3" fmla="*/ 107423 h 1074231"/>
                <a:gd name="connsiteX4" fmla="*/ 6875323 w 6875323"/>
                <a:gd name="connsiteY4" fmla="*/ 966808 h 1074231"/>
                <a:gd name="connsiteX5" fmla="*/ 6767900 w 6875323"/>
                <a:gd name="connsiteY5" fmla="*/ 1074231 h 1074231"/>
                <a:gd name="connsiteX6" fmla="*/ 107423 w 6875323"/>
                <a:gd name="connsiteY6" fmla="*/ 1074231 h 1074231"/>
                <a:gd name="connsiteX7" fmla="*/ 0 w 6875323"/>
                <a:gd name="connsiteY7" fmla="*/ 966808 h 1074231"/>
                <a:gd name="connsiteX8" fmla="*/ 0 w 6875323"/>
                <a:gd name="connsiteY8" fmla="*/ 107423 h 107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5323" h="1074231" fill="norm" stroke="1" extrusionOk="0">
                  <a:moveTo>
                    <a:pt x="0" y="107423"/>
                  </a:moveTo>
                  <a:cubicBezTo>
                    <a:pt x="0" y="48095"/>
                    <a:pt x="48095" y="0"/>
                    <a:pt x="107423" y="0"/>
                  </a:cubicBezTo>
                  <a:lnTo>
                    <a:pt x="6767900" y="0"/>
                  </a:lnTo>
                  <a:cubicBezTo>
                    <a:pt x="6827228" y="0"/>
                    <a:pt x="6875323" y="48095"/>
                    <a:pt x="6875323" y="107423"/>
                  </a:cubicBezTo>
                  <a:lnTo>
                    <a:pt x="6875323" y="966808"/>
                  </a:lnTo>
                  <a:cubicBezTo>
                    <a:pt x="6875323" y="1026136"/>
                    <a:pt x="6827228" y="1074231"/>
                    <a:pt x="6767900" y="1074231"/>
                  </a:cubicBezTo>
                  <a:lnTo>
                    <a:pt x="107423" y="1074231"/>
                  </a:lnTo>
                  <a:cubicBezTo>
                    <a:pt x="48095" y="1074231"/>
                    <a:pt x="0" y="1026136"/>
                    <a:pt x="0" y="966808"/>
                  </a:cubicBezTo>
                  <a:lnTo>
                    <a:pt x="0" y="107423"/>
                  </a:lnTo>
                  <a:close/>
                </a:path>
              </a:pathLst>
            </a:custGeom>
            <a:solidFill>
              <a:srgbClr val="C0DB39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523" tIns="130523" rIns="1342190" bIns="130523" numCol="1" spcCol="1270" anchor="ctr" anchorCtr="0">
              <a:noAutofit/>
            </a:bodyPr>
            <a:lstStyle/>
            <a:p>
              <a:pPr lvl="0" algn="ctr" defTabSz="1155699">
                <a:lnSpc>
                  <a:spcPct val="90000"/>
                </a:lnSpc>
                <a:spcBef>
                  <a:spcPts val="0"/>
                </a:spcBef>
                <a:defRPr/>
              </a:pPr>
              <a:r>
                <a:rPr lang="ru-RU" sz="2200" b="1">
                  <a:solidFill>
                    <a:srgbClr val="002060"/>
                  </a:solidFill>
                  <a:latin typeface="Times New Roman"/>
                  <a:cs typeface="Times New Roman"/>
                </a:rPr>
                <a:t>Рассмотрение проекта бюджета </a:t>
              </a:r>
              <a:endParaRPr/>
            </a:p>
            <a:p>
              <a:pPr lvl="0" algn="ctr" defTabSz="1155699">
                <a:lnSpc>
                  <a:spcPct val="90000"/>
                </a:lnSpc>
                <a:spcBef>
                  <a:spcPts val="0"/>
                </a:spcBef>
                <a:defRPr/>
              </a:pPr>
              <a:r>
                <a:rPr lang="ru-RU" sz="2200" b="1">
                  <a:solidFill>
                    <a:srgbClr val="002060"/>
                  </a:solidFill>
                  <a:latin typeface="Times New Roman"/>
                  <a:cs typeface="Times New Roman"/>
                </a:rPr>
                <a:t>МО Туапсинский </a:t>
              </a:r>
              <a:r>
                <a:rPr lang="ru-RU" sz="2200" b="1">
                  <a:solidFill>
                    <a:srgbClr val="002060"/>
                  </a:solidFill>
                  <a:latin typeface="Times New Roman"/>
                  <a:cs typeface="Times New Roman"/>
                </a:rPr>
                <a:t>муниципальный округ Краснодарского края </a:t>
              </a:r>
              <a:endParaRPr lang="ru-RU" sz="2200" b="1">
                <a:solidFill>
                  <a:srgbClr val="002060"/>
                </a:solidFill>
              </a:endParaRPr>
            </a:p>
          </p:txBody>
        </p:sp>
        <p:sp>
          <p:nvSpPr>
            <p:cNvPr id="11" name="Полилиния 10"/>
            <p:cNvSpPr/>
            <p:nvPr/>
          </p:nvSpPr>
          <p:spPr bwMode="auto">
            <a:xfrm>
              <a:off x="1189904" y="3358686"/>
              <a:ext cx="6690490" cy="977596"/>
            </a:xfrm>
            <a:custGeom>
              <a:avLst/>
              <a:gdLst>
                <a:gd name="connsiteX0" fmla="*/ 0 w 6875323"/>
                <a:gd name="connsiteY0" fmla="*/ 107423 h 1074231"/>
                <a:gd name="connsiteX1" fmla="*/ 107423 w 6875323"/>
                <a:gd name="connsiteY1" fmla="*/ 0 h 1074231"/>
                <a:gd name="connsiteX2" fmla="*/ 6767900 w 6875323"/>
                <a:gd name="connsiteY2" fmla="*/ 0 h 1074231"/>
                <a:gd name="connsiteX3" fmla="*/ 6875323 w 6875323"/>
                <a:gd name="connsiteY3" fmla="*/ 107423 h 1074231"/>
                <a:gd name="connsiteX4" fmla="*/ 6875323 w 6875323"/>
                <a:gd name="connsiteY4" fmla="*/ 966808 h 1074231"/>
                <a:gd name="connsiteX5" fmla="*/ 6767900 w 6875323"/>
                <a:gd name="connsiteY5" fmla="*/ 1074231 h 1074231"/>
                <a:gd name="connsiteX6" fmla="*/ 107423 w 6875323"/>
                <a:gd name="connsiteY6" fmla="*/ 1074231 h 1074231"/>
                <a:gd name="connsiteX7" fmla="*/ 0 w 6875323"/>
                <a:gd name="connsiteY7" fmla="*/ 966808 h 1074231"/>
                <a:gd name="connsiteX8" fmla="*/ 0 w 6875323"/>
                <a:gd name="connsiteY8" fmla="*/ 107423 h 107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5323" h="1074231" fill="norm" stroke="1" extrusionOk="0">
                  <a:moveTo>
                    <a:pt x="0" y="107423"/>
                  </a:moveTo>
                  <a:cubicBezTo>
                    <a:pt x="0" y="48095"/>
                    <a:pt x="48095" y="0"/>
                    <a:pt x="107423" y="0"/>
                  </a:cubicBezTo>
                  <a:lnTo>
                    <a:pt x="6767900" y="0"/>
                  </a:lnTo>
                  <a:cubicBezTo>
                    <a:pt x="6827228" y="0"/>
                    <a:pt x="6875323" y="48095"/>
                    <a:pt x="6875323" y="107423"/>
                  </a:cubicBezTo>
                  <a:lnTo>
                    <a:pt x="6875323" y="966808"/>
                  </a:lnTo>
                  <a:cubicBezTo>
                    <a:pt x="6875323" y="1026136"/>
                    <a:pt x="6827228" y="1074231"/>
                    <a:pt x="6767900" y="1074231"/>
                  </a:cubicBezTo>
                  <a:lnTo>
                    <a:pt x="107423" y="1074231"/>
                  </a:lnTo>
                  <a:cubicBezTo>
                    <a:pt x="48095" y="1074231"/>
                    <a:pt x="0" y="1026136"/>
                    <a:pt x="0" y="966808"/>
                  </a:cubicBezTo>
                  <a:lnTo>
                    <a:pt x="0" y="107423"/>
                  </a:lnTo>
                  <a:close/>
                </a:path>
              </a:pathLst>
            </a:custGeom>
            <a:solidFill>
              <a:srgbClr val="48A9CC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523" tIns="130523" rIns="1342190" bIns="130523" numCol="1" spcCol="1270" anchor="ctr" anchorCtr="0">
              <a:noAutofit/>
            </a:bodyPr>
            <a:lstStyle/>
            <a:p>
              <a:pPr algn="ctr" defTabSz="1155699">
                <a:lnSpc>
                  <a:spcPct val="90000"/>
                </a:lnSpc>
                <a:spcBef>
                  <a:spcPts val="0"/>
                </a:spcBef>
                <a:defRPr/>
              </a:pPr>
              <a:r>
                <a:rPr lang="ru-RU" sz="2200" b="1">
                  <a:solidFill>
                    <a:srgbClr val="002060"/>
                  </a:solidFill>
                  <a:latin typeface="Times New Roman"/>
                  <a:cs typeface="Times New Roman"/>
                </a:rPr>
                <a:t>Утверждение бюджета </a:t>
              </a:r>
              <a:endParaRPr/>
            </a:p>
            <a:p>
              <a:pPr algn="ctr" defTabSz="1155699">
                <a:lnSpc>
                  <a:spcPct val="90000"/>
                </a:lnSpc>
                <a:spcBef>
                  <a:spcPts val="0"/>
                </a:spcBef>
                <a:defRPr/>
              </a:pPr>
              <a:r>
                <a:rPr lang="ru-RU" sz="2200" b="1">
                  <a:solidFill>
                    <a:srgbClr val="002060"/>
                  </a:solidFill>
                  <a:latin typeface="Times New Roman"/>
                  <a:cs typeface="Times New Roman"/>
                </a:rPr>
                <a:t>МО Туапсинский муниципальный округ Краснодарского края </a:t>
              </a:r>
              <a:endParaRPr/>
            </a:p>
          </p:txBody>
        </p:sp>
        <p:sp>
          <p:nvSpPr>
            <p:cNvPr id="12" name="Полилиния 11"/>
            <p:cNvSpPr/>
            <p:nvPr/>
          </p:nvSpPr>
          <p:spPr bwMode="auto">
            <a:xfrm>
              <a:off x="1647756" y="4515016"/>
              <a:ext cx="6722370" cy="978302"/>
            </a:xfrm>
            <a:custGeom>
              <a:avLst/>
              <a:gdLst>
                <a:gd name="connsiteX0" fmla="*/ 0 w 6875323"/>
                <a:gd name="connsiteY0" fmla="*/ 107423 h 1074231"/>
                <a:gd name="connsiteX1" fmla="*/ 107423 w 6875323"/>
                <a:gd name="connsiteY1" fmla="*/ 0 h 1074231"/>
                <a:gd name="connsiteX2" fmla="*/ 6767900 w 6875323"/>
                <a:gd name="connsiteY2" fmla="*/ 0 h 1074231"/>
                <a:gd name="connsiteX3" fmla="*/ 6875323 w 6875323"/>
                <a:gd name="connsiteY3" fmla="*/ 107423 h 1074231"/>
                <a:gd name="connsiteX4" fmla="*/ 6875323 w 6875323"/>
                <a:gd name="connsiteY4" fmla="*/ 966808 h 1074231"/>
                <a:gd name="connsiteX5" fmla="*/ 6767900 w 6875323"/>
                <a:gd name="connsiteY5" fmla="*/ 1074231 h 1074231"/>
                <a:gd name="connsiteX6" fmla="*/ 107423 w 6875323"/>
                <a:gd name="connsiteY6" fmla="*/ 1074231 h 1074231"/>
                <a:gd name="connsiteX7" fmla="*/ 0 w 6875323"/>
                <a:gd name="connsiteY7" fmla="*/ 966808 h 1074231"/>
                <a:gd name="connsiteX8" fmla="*/ 0 w 6875323"/>
                <a:gd name="connsiteY8" fmla="*/ 107423 h 107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5323" h="1074231" fill="norm" stroke="1" extrusionOk="0">
                  <a:moveTo>
                    <a:pt x="0" y="107423"/>
                  </a:moveTo>
                  <a:cubicBezTo>
                    <a:pt x="0" y="48095"/>
                    <a:pt x="48095" y="0"/>
                    <a:pt x="107423" y="0"/>
                  </a:cubicBezTo>
                  <a:lnTo>
                    <a:pt x="6767900" y="0"/>
                  </a:lnTo>
                  <a:cubicBezTo>
                    <a:pt x="6827228" y="0"/>
                    <a:pt x="6875323" y="48095"/>
                    <a:pt x="6875323" y="107423"/>
                  </a:cubicBezTo>
                  <a:lnTo>
                    <a:pt x="6875323" y="966808"/>
                  </a:lnTo>
                  <a:cubicBezTo>
                    <a:pt x="6875323" y="1026136"/>
                    <a:pt x="6827228" y="1074231"/>
                    <a:pt x="6767900" y="1074231"/>
                  </a:cubicBezTo>
                  <a:lnTo>
                    <a:pt x="107423" y="1074231"/>
                  </a:lnTo>
                  <a:cubicBezTo>
                    <a:pt x="48095" y="1074231"/>
                    <a:pt x="0" y="1026136"/>
                    <a:pt x="0" y="966808"/>
                  </a:cubicBezTo>
                  <a:lnTo>
                    <a:pt x="0" y="107423"/>
                  </a:lnTo>
                  <a:close/>
                </a:path>
              </a:pathLst>
            </a:custGeom>
            <a:solidFill>
              <a:srgbClr val="D66079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523" tIns="130523" rIns="1342190" bIns="130523" numCol="1" spcCol="1270" anchor="ctr" anchorCtr="0">
              <a:noAutofit/>
            </a:bodyPr>
            <a:lstStyle/>
            <a:p>
              <a:pPr algn="ctr" defTabSz="1155699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200" b="1">
                  <a:solidFill>
                    <a:srgbClr val="002060"/>
                  </a:solidFill>
                  <a:latin typeface="Times New Roman"/>
                  <a:cs typeface="Times New Roman"/>
                </a:rPr>
                <a:t>Исполнение бюджета по доходам МО Туапсинский муниципальный округ Краснодарского края </a:t>
              </a:r>
              <a:endParaRPr/>
            </a:p>
          </p:txBody>
        </p:sp>
        <p:sp>
          <p:nvSpPr>
            <p:cNvPr id="13" name="Полилиния 12"/>
            <p:cNvSpPr/>
            <p:nvPr/>
          </p:nvSpPr>
          <p:spPr bwMode="auto">
            <a:xfrm>
              <a:off x="2161172" y="5667136"/>
              <a:ext cx="6641001" cy="979007"/>
            </a:xfrm>
            <a:custGeom>
              <a:avLst/>
              <a:gdLst>
                <a:gd name="connsiteX0" fmla="*/ 0 w 6875323"/>
                <a:gd name="connsiteY0" fmla="*/ 107423 h 1074231"/>
                <a:gd name="connsiteX1" fmla="*/ 107423 w 6875323"/>
                <a:gd name="connsiteY1" fmla="*/ 0 h 1074231"/>
                <a:gd name="connsiteX2" fmla="*/ 6767900 w 6875323"/>
                <a:gd name="connsiteY2" fmla="*/ 0 h 1074231"/>
                <a:gd name="connsiteX3" fmla="*/ 6875323 w 6875323"/>
                <a:gd name="connsiteY3" fmla="*/ 107423 h 1074231"/>
                <a:gd name="connsiteX4" fmla="*/ 6875323 w 6875323"/>
                <a:gd name="connsiteY4" fmla="*/ 966808 h 1074231"/>
                <a:gd name="connsiteX5" fmla="*/ 6767900 w 6875323"/>
                <a:gd name="connsiteY5" fmla="*/ 1074231 h 1074231"/>
                <a:gd name="connsiteX6" fmla="*/ 107423 w 6875323"/>
                <a:gd name="connsiteY6" fmla="*/ 1074231 h 1074231"/>
                <a:gd name="connsiteX7" fmla="*/ 0 w 6875323"/>
                <a:gd name="connsiteY7" fmla="*/ 966808 h 1074231"/>
                <a:gd name="connsiteX8" fmla="*/ 0 w 6875323"/>
                <a:gd name="connsiteY8" fmla="*/ 107423 h 107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5323" h="1074231" fill="norm" stroke="1" extrusionOk="0">
                  <a:moveTo>
                    <a:pt x="0" y="107423"/>
                  </a:moveTo>
                  <a:cubicBezTo>
                    <a:pt x="0" y="48095"/>
                    <a:pt x="48095" y="0"/>
                    <a:pt x="107423" y="0"/>
                  </a:cubicBezTo>
                  <a:lnTo>
                    <a:pt x="6767900" y="0"/>
                  </a:lnTo>
                  <a:cubicBezTo>
                    <a:pt x="6827228" y="0"/>
                    <a:pt x="6875323" y="48095"/>
                    <a:pt x="6875323" y="107423"/>
                  </a:cubicBezTo>
                  <a:lnTo>
                    <a:pt x="6875323" y="966808"/>
                  </a:lnTo>
                  <a:cubicBezTo>
                    <a:pt x="6875323" y="1026136"/>
                    <a:pt x="6827228" y="1074231"/>
                    <a:pt x="6767900" y="1074231"/>
                  </a:cubicBezTo>
                  <a:lnTo>
                    <a:pt x="107423" y="1074231"/>
                  </a:lnTo>
                  <a:cubicBezTo>
                    <a:pt x="48095" y="1074231"/>
                    <a:pt x="0" y="1026136"/>
                    <a:pt x="0" y="966808"/>
                  </a:cubicBezTo>
                  <a:lnTo>
                    <a:pt x="0" y="107423"/>
                  </a:lnTo>
                  <a:close/>
                </a:path>
              </a:pathLst>
            </a:custGeom>
            <a:solidFill>
              <a:srgbClr val="ECFC18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523" tIns="130523" rIns="1342190" bIns="130523" numCol="1" spcCol="1270" anchor="ctr" anchorCtr="0">
              <a:noAutofit/>
            </a:bodyPr>
            <a:lstStyle/>
            <a:p>
              <a:pPr lvl="0" algn="ctr" defTabSz="1155699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200" b="1">
                  <a:solidFill>
                    <a:srgbClr val="002060"/>
                  </a:solidFill>
                  <a:latin typeface="Times New Roman"/>
                  <a:cs typeface="Times New Roman"/>
                </a:rPr>
                <a:t>Рассмотрение и утверждение </a:t>
              </a:r>
              <a:r>
                <a:rPr lang="ru-RU" sz="2200" b="1">
                  <a:solidFill>
                    <a:srgbClr val="002060"/>
                  </a:solidFill>
                  <a:latin typeface="Times New Roman"/>
                  <a:cs typeface="Times New Roman"/>
                </a:rPr>
                <a:t>отчета </a:t>
              </a:r>
              <a:r>
                <a:rPr lang="ru-RU" sz="2200" b="1">
                  <a:solidFill>
                    <a:srgbClr val="002060"/>
                  </a:solidFill>
                  <a:latin typeface="Times New Roman"/>
                  <a:cs typeface="Times New Roman"/>
                </a:rPr>
                <a:t>об исполнении</a:t>
              </a:r>
              <a:endParaRPr/>
            </a:p>
          </p:txBody>
        </p:sp>
        <p:sp>
          <p:nvSpPr>
            <p:cNvPr id="14" name="Полилиния 13"/>
            <p:cNvSpPr/>
            <p:nvPr/>
          </p:nvSpPr>
          <p:spPr bwMode="auto">
            <a:xfrm>
              <a:off x="6134769" y="1558199"/>
              <a:ext cx="698250" cy="698250"/>
            </a:xfrm>
            <a:custGeom>
              <a:avLst/>
              <a:gdLst>
                <a:gd name="connsiteX0" fmla="*/ 0 w 698250"/>
                <a:gd name="connsiteY0" fmla="*/ 384038 h 698250"/>
                <a:gd name="connsiteX1" fmla="*/ 157106 w 698250"/>
                <a:gd name="connsiteY1" fmla="*/ 384038 h 698250"/>
                <a:gd name="connsiteX2" fmla="*/ 157106 w 698250"/>
                <a:gd name="connsiteY2" fmla="*/ 0 h 698250"/>
                <a:gd name="connsiteX3" fmla="*/ 541144 w 698250"/>
                <a:gd name="connsiteY3" fmla="*/ 0 h 698250"/>
                <a:gd name="connsiteX4" fmla="*/ 541144 w 698250"/>
                <a:gd name="connsiteY4" fmla="*/ 384038 h 698250"/>
                <a:gd name="connsiteX5" fmla="*/ 698250 w 698250"/>
                <a:gd name="connsiteY5" fmla="*/ 384038 h 698250"/>
                <a:gd name="connsiteX6" fmla="*/ 349125 w 698250"/>
                <a:gd name="connsiteY6" fmla="*/ 698250 h 698250"/>
                <a:gd name="connsiteX7" fmla="*/ 0 w 698250"/>
                <a:gd name="connsiteY7" fmla="*/ 384038 h 69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8250" h="698250" fill="norm" stroke="1" extrusionOk="0">
                  <a:moveTo>
                    <a:pt x="0" y="384038"/>
                  </a:moveTo>
                  <a:lnTo>
                    <a:pt x="157106" y="384038"/>
                  </a:lnTo>
                  <a:lnTo>
                    <a:pt x="157106" y="0"/>
                  </a:lnTo>
                  <a:lnTo>
                    <a:pt x="541144" y="0"/>
                  </a:lnTo>
                  <a:lnTo>
                    <a:pt x="541144" y="384038"/>
                  </a:lnTo>
                  <a:lnTo>
                    <a:pt x="698250" y="384038"/>
                  </a:lnTo>
                  <a:lnTo>
                    <a:pt x="349125" y="698250"/>
                  </a:lnTo>
                  <a:lnTo>
                    <a:pt x="0" y="384038"/>
                  </a:lnTo>
                  <a:close/>
                </a:path>
              </a:pathLst>
            </a:custGeom>
            <a:solidFill>
              <a:srgbClr val="0000FF">
                <a:alpha val="90000"/>
              </a:srgbClr>
            </a:solidFill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3936" tIns="36830" rIns="193936" bIns="209647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900"/>
            </a:p>
          </p:txBody>
        </p:sp>
        <p:sp>
          <p:nvSpPr>
            <p:cNvPr id="15" name="Полилиния 14"/>
            <p:cNvSpPr/>
            <p:nvPr/>
          </p:nvSpPr>
          <p:spPr bwMode="auto">
            <a:xfrm>
              <a:off x="6483894" y="2781630"/>
              <a:ext cx="698250" cy="698250"/>
            </a:xfrm>
            <a:custGeom>
              <a:avLst/>
              <a:gdLst>
                <a:gd name="connsiteX0" fmla="*/ 0 w 698250"/>
                <a:gd name="connsiteY0" fmla="*/ 384038 h 698250"/>
                <a:gd name="connsiteX1" fmla="*/ 157106 w 698250"/>
                <a:gd name="connsiteY1" fmla="*/ 384038 h 698250"/>
                <a:gd name="connsiteX2" fmla="*/ 157106 w 698250"/>
                <a:gd name="connsiteY2" fmla="*/ 0 h 698250"/>
                <a:gd name="connsiteX3" fmla="*/ 541144 w 698250"/>
                <a:gd name="connsiteY3" fmla="*/ 0 h 698250"/>
                <a:gd name="connsiteX4" fmla="*/ 541144 w 698250"/>
                <a:gd name="connsiteY4" fmla="*/ 384038 h 698250"/>
                <a:gd name="connsiteX5" fmla="*/ 698250 w 698250"/>
                <a:gd name="connsiteY5" fmla="*/ 384038 h 698250"/>
                <a:gd name="connsiteX6" fmla="*/ 349125 w 698250"/>
                <a:gd name="connsiteY6" fmla="*/ 698250 h 698250"/>
                <a:gd name="connsiteX7" fmla="*/ 0 w 698250"/>
                <a:gd name="connsiteY7" fmla="*/ 384038 h 69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8250" h="698250" fill="norm" stroke="1" extrusionOk="0">
                  <a:moveTo>
                    <a:pt x="0" y="384038"/>
                  </a:moveTo>
                  <a:lnTo>
                    <a:pt x="157106" y="384038"/>
                  </a:lnTo>
                  <a:lnTo>
                    <a:pt x="157106" y="0"/>
                  </a:lnTo>
                  <a:lnTo>
                    <a:pt x="541144" y="0"/>
                  </a:lnTo>
                  <a:lnTo>
                    <a:pt x="541144" y="384038"/>
                  </a:lnTo>
                  <a:lnTo>
                    <a:pt x="698250" y="384038"/>
                  </a:lnTo>
                  <a:lnTo>
                    <a:pt x="349125" y="698250"/>
                  </a:lnTo>
                  <a:lnTo>
                    <a:pt x="0" y="384038"/>
                  </a:lnTo>
                  <a:close/>
                </a:path>
              </a:pathLst>
            </a:custGeom>
            <a:solidFill>
              <a:srgbClr val="0000FF">
                <a:alpha val="90000"/>
              </a:srgbClr>
            </a:solidFill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3936" tIns="36830" rIns="193936" bIns="209647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900"/>
            </a:p>
          </p:txBody>
        </p:sp>
        <p:sp>
          <p:nvSpPr>
            <p:cNvPr id="16" name="Полилиния 15"/>
            <p:cNvSpPr/>
            <p:nvPr/>
          </p:nvSpPr>
          <p:spPr bwMode="auto">
            <a:xfrm>
              <a:off x="7182144" y="3987157"/>
              <a:ext cx="698250" cy="698250"/>
            </a:xfrm>
            <a:custGeom>
              <a:avLst/>
              <a:gdLst>
                <a:gd name="connsiteX0" fmla="*/ 0 w 698250"/>
                <a:gd name="connsiteY0" fmla="*/ 384038 h 698250"/>
                <a:gd name="connsiteX1" fmla="*/ 157106 w 698250"/>
                <a:gd name="connsiteY1" fmla="*/ 384038 h 698250"/>
                <a:gd name="connsiteX2" fmla="*/ 157106 w 698250"/>
                <a:gd name="connsiteY2" fmla="*/ 0 h 698250"/>
                <a:gd name="connsiteX3" fmla="*/ 541144 w 698250"/>
                <a:gd name="connsiteY3" fmla="*/ 0 h 698250"/>
                <a:gd name="connsiteX4" fmla="*/ 541144 w 698250"/>
                <a:gd name="connsiteY4" fmla="*/ 384038 h 698250"/>
                <a:gd name="connsiteX5" fmla="*/ 698250 w 698250"/>
                <a:gd name="connsiteY5" fmla="*/ 384038 h 698250"/>
                <a:gd name="connsiteX6" fmla="*/ 349125 w 698250"/>
                <a:gd name="connsiteY6" fmla="*/ 698250 h 698250"/>
                <a:gd name="connsiteX7" fmla="*/ 0 w 698250"/>
                <a:gd name="connsiteY7" fmla="*/ 384038 h 69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8250" h="698250" fill="norm" stroke="1" extrusionOk="0">
                  <a:moveTo>
                    <a:pt x="0" y="384038"/>
                  </a:moveTo>
                  <a:lnTo>
                    <a:pt x="157106" y="384038"/>
                  </a:lnTo>
                  <a:lnTo>
                    <a:pt x="157106" y="0"/>
                  </a:lnTo>
                  <a:lnTo>
                    <a:pt x="541144" y="0"/>
                  </a:lnTo>
                  <a:lnTo>
                    <a:pt x="541144" y="384038"/>
                  </a:lnTo>
                  <a:lnTo>
                    <a:pt x="698250" y="384038"/>
                  </a:lnTo>
                  <a:lnTo>
                    <a:pt x="349125" y="698250"/>
                  </a:lnTo>
                  <a:lnTo>
                    <a:pt x="0" y="384038"/>
                  </a:lnTo>
                  <a:close/>
                </a:path>
              </a:pathLst>
            </a:custGeom>
            <a:solidFill>
              <a:srgbClr val="0000FF">
                <a:alpha val="90000"/>
              </a:srgbClr>
            </a:solidFill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3936" tIns="36830" rIns="193936" bIns="209647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900"/>
            </a:p>
          </p:txBody>
        </p:sp>
        <p:sp>
          <p:nvSpPr>
            <p:cNvPr id="17" name="Полилиния 16"/>
            <p:cNvSpPr/>
            <p:nvPr/>
          </p:nvSpPr>
          <p:spPr bwMode="auto">
            <a:xfrm>
              <a:off x="7671876" y="5222523"/>
              <a:ext cx="698250" cy="698250"/>
            </a:xfrm>
            <a:custGeom>
              <a:avLst/>
              <a:gdLst>
                <a:gd name="connsiteX0" fmla="*/ 0 w 698250"/>
                <a:gd name="connsiteY0" fmla="*/ 384038 h 698250"/>
                <a:gd name="connsiteX1" fmla="*/ 157106 w 698250"/>
                <a:gd name="connsiteY1" fmla="*/ 384038 h 698250"/>
                <a:gd name="connsiteX2" fmla="*/ 157106 w 698250"/>
                <a:gd name="connsiteY2" fmla="*/ 0 h 698250"/>
                <a:gd name="connsiteX3" fmla="*/ 541144 w 698250"/>
                <a:gd name="connsiteY3" fmla="*/ 0 h 698250"/>
                <a:gd name="connsiteX4" fmla="*/ 541144 w 698250"/>
                <a:gd name="connsiteY4" fmla="*/ 384038 h 698250"/>
                <a:gd name="connsiteX5" fmla="*/ 698250 w 698250"/>
                <a:gd name="connsiteY5" fmla="*/ 384038 h 698250"/>
                <a:gd name="connsiteX6" fmla="*/ 349125 w 698250"/>
                <a:gd name="connsiteY6" fmla="*/ 698250 h 698250"/>
                <a:gd name="connsiteX7" fmla="*/ 0 w 698250"/>
                <a:gd name="connsiteY7" fmla="*/ 384038 h 69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8250" h="698250" fill="norm" stroke="1" extrusionOk="0">
                  <a:moveTo>
                    <a:pt x="0" y="384038"/>
                  </a:moveTo>
                  <a:lnTo>
                    <a:pt x="157106" y="384038"/>
                  </a:lnTo>
                  <a:lnTo>
                    <a:pt x="157106" y="0"/>
                  </a:lnTo>
                  <a:lnTo>
                    <a:pt x="541144" y="0"/>
                  </a:lnTo>
                  <a:lnTo>
                    <a:pt x="541144" y="384038"/>
                  </a:lnTo>
                  <a:lnTo>
                    <a:pt x="698250" y="384038"/>
                  </a:lnTo>
                  <a:lnTo>
                    <a:pt x="349125" y="698250"/>
                  </a:lnTo>
                  <a:lnTo>
                    <a:pt x="0" y="384038"/>
                  </a:lnTo>
                  <a:close/>
                </a:path>
              </a:pathLst>
            </a:custGeom>
            <a:solidFill>
              <a:srgbClr val="0000FF">
                <a:alpha val="90000"/>
              </a:srgbClr>
            </a:solidFill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3936" tIns="36830" rIns="193936" bIns="209647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900"/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817974" y="130505"/>
            <a:ext cx="2354943" cy="21295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116632"/>
            <a:ext cx="889248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900" b="1">
                <a:solidFill>
                  <a:srgbClr val="002060"/>
                </a:solidFill>
                <a:latin typeface="Palatino Linotype"/>
              </a:rPr>
              <a:t>На чем основано составление </a:t>
            </a:r>
            <a:r>
              <a:rPr lang="ru-RU" sz="2900" b="1">
                <a:solidFill>
                  <a:srgbClr val="002060"/>
                </a:solidFill>
                <a:latin typeface="Palatino Linotype"/>
              </a:rPr>
              <a:t>проекта </a:t>
            </a:r>
            <a:r>
              <a:rPr lang="ru-RU" sz="2900" b="1">
                <a:solidFill>
                  <a:srgbClr val="002060"/>
                </a:solidFill>
                <a:latin typeface="Palatino Linotype"/>
              </a:rPr>
              <a:t>бюджета</a:t>
            </a:r>
            <a:br>
              <a:rPr lang="ru-RU" sz="2900" b="1">
                <a:solidFill>
                  <a:srgbClr val="002060"/>
                </a:solidFill>
                <a:latin typeface="Palatino Linotype"/>
              </a:rPr>
            </a:br>
            <a:endParaRPr lang="ru-RU" sz="2900"/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15884" y="1697829"/>
            <a:ext cx="3438687" cy="3525410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600" b="1">
                <a:solidFill>
                  <a:schemeClr val="tx1"/>
                </a:solidFill>
                <a:latin typeface="Palatino Linotype"/>
              </a:rPr>
              <a:t>Проект бюджета муниципального </a:t>
            </a:r>
            <a:r>
              <a:rPr lang="ru-RU" sz="2600" b="1">
                <a:solidFill>
                  <a:schemeClr val="tx1"/>
                </a:solidFill>
                <a:latin typeface="Palatino Linotype"/>
              </a:rPr>
              <a:t>образования Туапсинский  муниципальный округ Краснодарского края</a:t>
            </a:r>
            <a:endParaRPr lang="ru-RU" sz="2600">
              <a:solidFill>
                <a:schemeClr val="tx1"/>
              </a:solidFill>
              <a:latin typeface="Palatino Linotype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79483" y="5223239"/>
            <a:ext cx="2094725" cy="1623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/>
          <p:cNvSpPr/>
          <p:nvPr/>
        </p:nvSpPr>
        <p:spPr bwMode="auto">
          <a:xfrm>
            <a:off x="4024643" y="908720"/>
            <a:ext cx="4991439" cy="1296144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0"/>
              </a:spcAft>
              <a:defRPr/>
            </a:pPr>
            <a:endParaRPr lang="ru-RU" sz="1400" b="1">
              <a:solidFill>
                <a:schemeClr val="tx1"/>
              </a:solidFill>
              <a:latin typeface="Palatino Linotype"/>
            </a:endParaRPr>
          </a:p>
          <a:p>
            <a:pPr lvl="0" algn="ctr">
              <a:spcAft>
                <a:spcPts val="0"/>
              </a:spcAft>
              <a:defRPr/>
            </a:pPr>
            <a:r>
              <a:rPr lang="ru-RU" sz="1500" b="1">
                <a:solidFill>
                  <a:schemeClr val="tx1"/>
                </a:solidFill>
                <a:latin typeface="Palatino Linotype"/>
              </a:rPr>
              <a:t>Послания </a:t>
            </a:r>
            <a:r>
              <a:rPr lang="ru-RU" sz="1500" b="1">
                <a:solidFill>
                  <a:schemeClr val="tx1"/>
                </a:solidFill>
                <a:latin typeface="Palatino Linotype"/>
              </a:rPr>
              <a:t>Президента Российской </a:t>
            </a:r>
            <a:r>
              <a:rPr lang="ru-RU" sz="1500" b="1">
                <a:solidFill>
                  <a:schemeClr val="tx1"/>
                </a:solidFill>
                <a:latin typeface="Palatino Linotype"/>
              </a:rPr>
              <a:t>Федерации</a:t>
            </a:r>
            <a:endParaRPr/>
          </a:p>
          <a:p>
            <a:pPr lvl="0" algn="ctr">
              <a:spcAft>
                <a:spcPts val="0"/>
              </a:spcAft>
              <a:defRPr/>
            </a:pPr>
            <a:endParaRPr lang="ru-RU" sz="1500" b="1">
              <a:solidFill>
                <a:schemeClr val="tx1"/>
              </a:solidFill>
              <a:latin typeface="Palatino Linotype"/>
            </a:endParaRPr>
          </a:p>
          <a:p>
            <a:pPr lvl="0" algn="ctr">
              <a:spcAft>
                <a:spcPts val="0"/>
              </a:spcAft>
              <a:defRPr/>
            </a:pPr>
            <a:r>
              <a:rPr lang="ru-RU" sz="1500" b="1">
                <a:solidFill>
                  <a:schemeClr val="tx1"/>
                </a:solidFill>
                <a:latin typeface="Palatino Linotype"/>
              </a:rPr>
              <a:t>        Указы Президента Российской </a:t>
            </a:r>
            <a:r>
              <a:rPr lang="ru-RU" sz="1500" b="1">
                <a:solidFill>
                  <a:schemeClr val="tx1"/>
                </a:solidFill>
                <a:latin typeface="Palatino Linotype"/>
              </a:rPr>
              <a:t>Федерации о </a:t>
            </a:r>
            <a:r>
              <a:rPr lang="ru-RU" sz="1500" b="1">
                <a:solidFill>
                  <a:schemeClr val="tx1"/>
                </a:solidFill>
                <a:latin typeface="Palatino Linotype"/>
              </a:rPr>
              <a:t>национальных целях развития РФ </a:t>
            </a:r>
            <a:r>
              <a:rPr lang="ru-RU" sz="1500" b="1">
                <a:solidFill>
                  <a:schemeClr val="tx1"/>
                </a:solidFill>
                <a:latin typeface="Palatino Linotype"/>
              </a:rPr>
              <a:t>                        на период до </a:t>
            </a:r>
            <a:r>
              <a:rPr lang="ru-RU" sz="1500" b="1">
                <a:solidFill>
                  <a:schemeClr val="tx1"/>
                </a:solidFill>
                <a:latin typeface="Palatino Linotype"/>
              </a:rPr>
              <a:t>2036 </a:t>
            </a:r>
            <a:r>
              <a:rPr lang="ru-RU" sz="1500" b="1">
                <a:solidFill>
                  <a:schemeClr val="tx1"/>
                </a:solidFill>
                <a:latin typeface="Palatino Linotype"/>
              </a:rPr>
              <a:t>года</a:t>
            </a:r>
            <a:endParaRPr/>
          </a:p>
          <a:p>
            <a:pPr lvl="0" algn="ctr">
              <a:spcAft>
                <a:spcPts val="0"/>
              </a:spcAft>
              <a:defRPr/>
            </a:pPr>
            <a:endParaRPr lang="ru-RU" sz="1400">
              <a:solidFill>
                <a:schemeClr val="tx1"/>
              </a:solidFill>
              <a:latin typeface="Palatino Linotype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4021935" y="2278363"/>
            <a:ext cx="4947592" cy="93610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500" b="1">
                <a:solidFill>
                  <a:schemeClr val="tx1"/>
                </a:solidFill>
                <a:latin typeface="Palatino Linotype"/>
              </a:rPr>
              <a:t>Основные направления бюджетной и налоговой политики Краснодарского края на </a:t>
            </a:r>
            <a:r>
              <a:rPr lang="ru-RU" sz="1500" b="1">
                <a:solidFill>
                  <a:schemeClr val="tx1"/>
                </a:solidFill>
                <a:latin typeface="Palatino Linotype"/>
              </a:rPr>
              <a:t>2026 </a:t>
            </a:r>
            <a:r>
              <a:rPr lang="ru-RU" sz="1500" b="1">
                <a:solidFill>
                  <a:schemeClr val="tx1"/>
                </a:solidFill>
                <a:latin typeface="Palatino Linotype"/>
              </a:rPr>
              <a:t>год и на плановый  период  </a:t>
            </a:r>
            <a:r>
              <a:rPr lang="ru-RU" sz="1500" b="1">
                <a:solidFill>
                  <a:schemeClr val="tx1"/>
                </a:solidFill>
                <a:latin typeface="Palatino Linotype"/>
              </a:rPr>
              <a:t>2027 </a:t>
            </a:r>
            <a:r>
              <a:rPr lang="ru-RU" sz="1500" b="1">
                <a:solidFill>
                  <a:schemeClr val="tx1"/>
                </a:solidFill>
                <a:latin typeface="Palatino Linotype"/>
              </a:rPr>
              <a:t>и </a:t>
            </a:r>
            <a:r>
              <a:rPr lang="ru-RU" sz="1500" b="1">
                <a:solidFill>
                  <a:schemeClr val="tx1"/>
                </a:solidFill>
                <a:latin typeface="Palatino Linotype"/>
              </a:rPr>
              <a:t>2028 </a:t>
            </a:r>
            <a:r>
              <a:rPr lang="ru-RU" sz="1500" b="1">
                <a:solidFill>
                  <a:schemeClr val="tx1"/>
                </a:solidFill>
                <a:latin typeface="Palatino Linotype"/>
              </a:rPr>
              <a:t>годов </a:t>
            </a:r>
            <a:endParaRPr/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4002496" y="3284985"/>
            <a:ext cx="4947592" cy="108012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>
                <a:solidFill>
                  <a:schemeClr val="tx1"/>
                </a:solidFill>
                <a:latin typeface="Palatino Linotype"/>
              </a:rPr>
              <a:t>Основные направления бюджетной и налоговой политики МО Туапсинский муниципальный округ Краснодарского края на </a:t>
            </a:r>
            <a:r>
              <a:rPr lang="ru-RU" sz="1500" b="1">
                <a:solidFill>
                  <a:schemeClr val="tx1"/>
                </a:solidFill>
                <a:latin typeface="Palatino Linotype"/>
              </a:rPr>
              <a:t>2026 </a:t>
            </a:r>
            <a:r>
              <a:rPr lang="ru-RU" sz="1500" b="1">
                <a:solidFill>
                  <a:schemeClr val="tx1"/>
                </a:solidFill>
                <a:latin typeface="Palatino Linotype"/>
              </a:rPr>
              <a:t>год и на плановый период </a:t>
            </a:r>
            <a:r>
              <a:rPr lang="ru-RU" sz="1500" b="1">
                <a:solidFill>
                  <a:schemeClr val="tx1"/>
                </a:solidFill>
                <a:latin typeface="Palatino Linotype"/>
              </a:rPr>
              <a:t>2027 </a:t>
            </a:r>
            <a:r>
              <a:rPr lang="ru-RU" sz="1500" b="1">
                <a:solidFill>
                  <a:schemeClr val="tx1"/>
                </a:solidFill>
                <a:latin typeface="Palatino Linotype"/>
              </a:rPr>
              <a:t>и </a:t>
            </a:r>
            <a:r>
              <a:rPr lang="ru-RU" sz="1500" b="1">
                <a:solidFill>
                  <a:schemeClr val="tx1"/>
                </a:solidFill>
                <a:latin typeface="Palatino Linotype"/>
              </a:rPr>
              <a:t>2028 </a:t>
            </a:r>
            <a:r>
              <a:rPr lang="ru-RU" sz="1500" b="1">
                <a:solidFill>
                  <a:schemeClr val="tx1"/>
                </a:solidFill>
                <a:latin typeface="Palatino Linotype"/>
              </a:rPr>
              <a:t>годов </a:t>
            </a:r>
            <a:endParaRPr/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3992972" y="4478533"/>
            <a:ext cx="4957116" cy="1008112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defRPr/>
            </a:pPr>
            <a:r>
              <a:rPr lang="ru-RU" sz="1500" b="1">
                <a:solidFill>
                  <a:schemeClr val="tx1"/>
                </a:solidFill>
                <a:latin typeface="Palatino Linotype"/>
              </a:rPr>
              <a:t>Прогноз социально-экономического развития  </a:t>
            </a:r>
            <a:endParaRPr/>
          </a:p>
          <a:p>
            <a:pPr algn="ctr">
              <a:spcBef>
                <a:spcPts val="0"/>
              </a:spcBef>
              <a:defRPr/>
            </a:pPr>
            <a:r>
              <a:rPr lang="ru-RU" sz="1500" b="1">
                <a:solidFill>
                  <a:schemeClr val="tx1"/>
                </a:solidFill>
                <a:latin typeface="Palatino Linotype"/>
              </a:rPr>
              <a:t>Туапсинского муниципального округа                  на 2026 </a:t>
            </a:r>
            <a:r>
              <a:rPr lang="ru-RU" sz="1500" b="1">
                <a:solidFill>
                  <a:schemeClr val="tx1"/>
                </a:solidFill>
                <a:latin typeface="Palatino Linotype"/>
              </a:rPr>
              <a:t>год и на </a:t>
            </a:r>
            <a:r>
              <a:rPr lang="ru-RU" sz="1500" b="1">
                <a:solidFill>
                  <a:schemeClr val="tx1"/>
                </a:solidFill>
                <a:latin typeface="Palatino Linotype"/>
              </a:rPr>
              <a:t>период до 2028 </a:t>
            </a:r>
            <a:r>
              <a:rPr lang="ru-RU" sz="1500" b="1">
                <a:solidFill>
                  <a:schemeClr val="tx1"/>
                </a:solidFill>
                <a:latin typeface="Palatino Linotype"/>
              </a:rPr>
              <a:t>года </a:t>
            </a:r>
            <a:endParaRPr/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3958928" y="5657402"/>
            <a:ext cx="4991160" cy="108012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0"/>
              </a:spcBef>
              <a:defRPr/>
            </a:pPr>
            <a:r>
              <a:rPr lang="ru-RU" sz="1500" b="1">
                <a:solidFill>
                  <a:schemeClr val="tx1"/>
                </a:solidFill>
                <a:latin typeface="Palatino Linotype"/>
              </a:rPr>
              <a:t>Проекты муниципальных программ</a:t>
            </a:r>
            <a:endParaRPr/>
          </a:p>
          <a:p>
            <a:pPr lvl="0" algn="ctr">
              <a:spcBef>
                <a:spcPts val="0"/>
              </a:spcBef>
              <a:defRPr/>
            </a:pPr>
            <a:r>
              <a:rPr lang="ru-RU" sz="1500" b="1">
                <a:solidFill>
                  <a:schemeClr val="tx1"/>
                </a:solidFill>
                <a:latin typeface="Palatino Linotype"/>
              </a:rPr>
              <a:t>МО Туапсинский муниципальный округ Краснодарского края </a:t>
            </a:r>
            <a:r>
              <a:rPr lang="ru-RU" sz="1500" b="1">
                <a:solidFill>
                  <a:schemeClr val="tx1"/>
                </a:solidFill>
                <a:latin typeface="Palatino Linotype"/>
              </a:rPr>
              <a:t>на 2026 </a:t>
            </a:r>
            <a:r>
              <a:rPr lang="ru-RU" sz="1500" b="1">
                <a:solidFill>
                  <a:schemeClr val="tx1"/>
                </a:solidFill>
                <a:latin typeface="Palatino Linotype"/>
              </a:rPr>
              <a:t>год </a:t>
            </a:r>
            <a:r>
              <a:rPr lang="ru-RU" sz="1500" b="1">
                <a:solidFill>
                  <a:schemeClr val="tx1"/>
                </a:solidFill>
                <a:latin typeface="Palatino Linotype"/>
              </a:rPr>
              <a:t>и </a:t>
            </a:r>
            <a:r>
              <a:rPr lang="ru-RU" sz="1500" b="1">
                <a:solidFill>
                  <a:schemeClr val="tx1"/>
                </a:solidFill>
                <a:latin typeface="Palatino Linotype"/>
              </a:rPr>
              <a:t>на период </a:t>
            </a:r>
            <a:r>
              <a:rPr lang="ru-RU" sz="1500" b="1">
                <a:solidFill>
                  <a:schemeClr val="tx1"/>
                </a:solidFill>
                <a:latin typeface="Palatino Linotype"/>
              </a:rPr>
              <a:t> до 2028 </a:t>
            </a:r>
            <a:r>
              <a:rPr lang="ru-RU" sz="1500" b="1">
                <a:solidFill>
                  <a:schemeClr val="tx1"/>
                </a:solidFill>
                <a:latin typeface="Palatino Linotype"/>
              </a:rPr>
              <a:t>года </a:t>
            </a:r>
            <a:endParaRPr/>
          </a:p>
        </p:txBody>
      </p:sp>
      <p:sp>
        <p:nvSpPr>
          <p:cNvPr id="13" name="Левая фигурная скобка 12"/>
          <p:cNvSpPr/>
          <p:nvPr/>
        </p:nvSpPr>
        <p:spPr bwMode="auto">
          <a:xfrm>
            <a:off x="3415161" y="1581978"/>
            <a:ext cx="540060" cy="4968552"/>
          </a:xfrm>
          <a:prstGeom prst="leftBrace">
            <a:avLst>
              <a:gd name="adj1" fmla="val 8333"/>
              <a:gd name="adj2" fmla="val 47124"/>
            </a:avLst>
          </a:prstGeom>
          <a:ln/>
          <a:effectLst>
            <a:outerShdw blurRad="40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 b="1">
              <a:solidFill>
                <a:srgbClr val="002060"/>
              </a:solidFill>
            </a:endParaRPr>
          </a:p>
        </p:txBody>
      </p:sp>
      <p:sp>
        <p:nvSpPr>
          <p:cNvPr id="12" name="Левая фигурная скобка 11"/>
          <p:cNvSpPr/>
          <p:nvPr/>
        </p:nvSpPr>
        <p:spPr bwMode="auto">
          <a:xfrm>
            <a:off x="3468217" y="2746415"/>
            <a:ext cx="490711" cy="2268252"/>
          </a:xfrm>
          <a:prstGeom prst="leftBrace">
            <a:avLst>
              <a:gd name="adj1" fmla="val 8333"/>
              <a:gd name="adj2" fmla="val 50000"/>
            </a:avLst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 b="1">
              <a:solidFill>
                <a:srgbClr val="002060"/>
              </a:solidFill>
            </a:endParaRPr>
          </a:p>
        </p:txBody>
      </p:sp>
      <p:cxnSp>
        <p:nvCxnSpPr>
          <p:cNvPr id="23" name="Соединительная линия уступом 22"/>
          <p:cNvCxnSpPr>
            <a:cxnSpLocks/>
          </p:cNvCxnSpPr>
          <p:nvPr/>
        </p:nvCxnSpPr>
        <p:spPr bwMode="auto">
          <a:xfrm flipV="1">
            <a:off x="3415161" y="3893845"/>
            <a:ext cx="542715" cy="11254"/>
          </a:xfrm>
          <a:prstGeom prst="bentConnector3">
            <a:avLst>
              <a:gd name="adj1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07504" y="44624"/>
            <a:ext cx="8856984" cy="864096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ru-RU" sz="2400" b="1">
                <a:solidFill>
                  <a:srgbClr val="002060"/>
                </a:solidFill>
              </a:rPr>
              <a:t>Цели и задачи бюджетной и налоговой политики                  на 2026 -2028 годы </a:t>
            </a:r>
            <a:endParaRPr lang="ru-RU" sz="2400" b="1">
              <a:solidFill>
                <a:srgbClr val="002060"/>
              </a:solidFill>
            </a:endParaRPr>
          </a:p>
        </p:txBody>
      </p:sp>
      <p:graphicFrame>
        <p:nvGraphicFramePr>
          <p:cNvPr id="3" name="Схема 2"/>
          <p:cNvGraphicFramePr>
            <a:graphicFrameLocks xmlns:a="http://schemas.openxmlformats.org/drawingml/2006/main"/>
          </p:cNvGraphicFramePr>
          <p:nvPr/>
        </p:nvGraphicFramePr>
        <p:xfrm>
          <a:off x="107504" y="980728"/>
          <a:ext cx="9036496" cy="5760640"/>
          <a:chOff x="0" y="0"/>
          <a:chExt cx="9036496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  <p:sp>
        <p:nvSpPr>
          <p:cNvPr id="4" name="Скругленный прямоугольник 3"/>
          <p:cNvSpPr/>
          <p:nvPr/>
        </p:nvSpPr>
        <p:spPr bwMode="auto">
          <a:xfrm>
            <a:off x="528346" y="836712"/>
            <a:ext cx="2095641" cy="576065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rgbClr val="002060"/>
                </a:solidFill>
                <a:latin typeface="Bookman Old Style"/>
              </a:rPr>
              <a:t>Цели</a:t>
            </a:r>
            <a:endParaRPr lang="ru-RU" sz="2400" b="1">
              <a:solidFill>
                <a:srgbClr val="002060"/>
              </a:solidFill>
              <a:latin typeface="Bookman Old Style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3162394" y="874235"/>
            <a:ext cx="5555514" cy="538542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rgbClr val="002060"/>
                </a:solidFill>
                <a:latin typeface="Bookman Old Style"/>
              </a:rPr>
              <a:t>Основные задачи </a:t>
            </a:r>
            <a:endParaRPr lang="ru-RU" sz="2400" b="1">
              <a:solidFill>
                <a:srgbClr val="002060"/>
              </a:solidFill>
              <a:latin typeface="Bookman Old Style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107504" y="1883163"/>
            <a:ext cx="2592288" cy="4974837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000">
                <a:solidFill>
                  <a:prstClr val="black"/>
                </a:solidFill>
                <a:latin typeface="Bookman Old Style"/>
                <a:ea typeface="Calibri"/>
              </a:rPr>
              <a:t>обеспечение мер, </a:t>
            </a:r>
            <a:endParaRPr lang="ru-RU" sz="2000">
              <a:solidFill>
                <a:prstClr val="black"/>
              </a:solidFill>
              <a:latin typeface="Bookman Old Style"/>
              <a:ea typeface="Calibri"/>
            </a:endParaRPr>
          </a:p>
          <a:p>
            <a:pPr lvl="0" algn="ctr">
              <a:defRPr/>
            </a:pPr>
            <a:r>
              <a:rPr lang="ru-RU" sz="2000">
                <a:solidFill>
                  <a:prstClr val="black"/>
                </a:solidFill>
                <a:latin typeface="Bookman Old Style"/>
                <a:ea typeface="Calibri"/>
              </a:rPr>
              <a:t>направленных </a:t>
            </a:r>
            <a:r>
              <a:rPr lang="ru-RU" sz="2000">
                <a:solidFill>
                  <a:prstClr val="black"/>
                </a:solidFill>
                <a:latin typeface="Bookman Old Style"/>
                <a:ea typeface="Calibri"/>
              </a:rPr>
              <a:t>на </a:t>
            </a:r>
            <a:r>
              <a:rPr lang="ru-RU" sz="2000" b="1">
                <a:solidFill>
                  <a:prstClr val="black"/>
                </a:solidFill>
                <a:latin typeface="Bookman Old Style"/>
                <a:ea typeface="Calibri"/>
              </a:rPr>
              <a:t>устойчивое социально-экономическое развитие</a:t>
            </a:r>
            <a:r>
              <a:rPr lang="ru-RU" sz="2000">
                <a:solidFill>
                  <a:prstClr val="black"/>
                </a:solidFill>
                <a:latin typeface="Bookman Old Style"/>
                <a:ea typeface="Calibri"/>
              </a:rPr>
              <a:t> </a:t>
            </a:r>
            <a:r>
              <a:rPr lang="ru-RU" sz="2000">
                <a:solidFill>
                  <a:prstClr val="black"/>
                </a:solidFill>
                <a:latin typeface="Bookman Old Style"/>
                <a:ea typeface="Calibri"/>
              </a:rPr>
              <a:t>Туапсинского муниципального округа</a:t>
            </a:r>
            <a:endParaRPr lang="ru-RU" sz="2000">
              <a:solidFill>
                <a:prstClr val="black"/>
              </a:solidFill>
              <a:latin typeface="Bookman Old Style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2843807" y="1907435"/>
            <a:ext cx="2664295" cy="4950565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000">
                <a:solidFill>
                  <a:srgbClr val="002060"/>
                </a:solidFill>
                <a:latin typeface="Bookman Old Style"/>
              </a:rPr>
              <a:t>обеспечение </a:t>
            </a:r>
            <a:r>
              <a:rPr lang="ru-RU" sz="2000" b="1">
                <a:solidFill>
                  <a:srgbClr val="002060"/>
                </a:solidFill>
                <a:latin typeface="Bookman Old Style"/>
              </a:rPr>
              <a:t>сбалансиро-ванности </a:t>
            </a:r>
            <a:r>
              <a:rPr lang="ru-RU" sz="2000" b="1">
                <a:solidFill>
                  <a:srgbClr val="002060"/>
                </a:solidFill>
                <a:latin typeface="Bookman Old Style"/>
              </a:rPr>
              <a:t>и устойчивости бюджета </a:t>
            </a:r>
            <a:r>
              <a:rPr lang="ru-RU" sz="2000">
                <a:solidFill>
                  <a:srgbClr val="002060"/>
                </a:solidFill>
                <a:latin typeface="Bookman Old Style"/>
              </a:rPr>
              <a:t>Туапсинского муниципального округа</a:t>
            </a:r>
            <a:endParaRPr/>
          </a:p>
          <a:p>
            <a:pPr lvl="0" algn="ctr">
              <a:defRPr/>
            </a:pPr>
            <a:endParaRPr lang="ru-RU" sz="2000">
              <a:solidFill>
                <a:srgbClr val="002060"/>
              </a:solidFill>
              <a:latin typeface="Bookman Old Style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5652120" y="1883162"/>
            <a:ext cx="3405679" cy="4974837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 algn="ctr">
              <a:lnSpc>
                <a:spcPct val="114999"/>
              </a:lnSpc>
              <a:spcAft>
                <a:spcPts val="0"/>
              </a:spcAft>
              <a:tabLst>
                <a:tab pos="457200" algn="l"/>
              </a:tabLst>
              <a:defRPr/>
            </a:pPr>
            <a:endParaRPr lang="ru-RU" sz="2000" b="1">
              <a:solidFill>
                <a:srgbClr val="002060"/>
              </a:solidFill>
              <a:latin typeface="Bookman Old Style"/>
              <a:ea typeface="Calibri"/>
              <a:cs typeface="Times New Roman"/>
            </a:endParaRPr>
          </a:p>
          <a:p>
            <a:pPr indent="450215" algn="ctr">
              <a:lnSpc>
                <a:spcPct val="114999"/>
              </a:lnSpc>
              <a:spcAft>
                <a:spcPts val="0"/>
              </a:spcAft>
              <a:tabLst>
                <a:tab pos="457200" algn="l"/>
              </a:tabLst>
              <a:defRPr/>
            </a:pPr>
            <a:endParaRPr lang="ru-RU" sz="2000" b="1">
              <a:solidFill>
                <a:srgbClr val="002060"/>
              </a:solidFill>
              <a:latin typeface="Bookman Old Style"/>
              <a:ea typeface="Calibri"/>
              <a:cs typeface="Times New Roman"/>
            </a:endParaRPr>
          </a:p>
          <a:p>
            <a:pPr indent="450215" algn="ctr">
              <a:lnSpc>
                <a:spcPct val="114999"/>
              </a:lnSpc>
              <a:spcAft>
                <a:spcPts val="0"/>
              </a:spcAft>
              <a:tabLst>
                <a:tab pos="457200" algn="l"/>
              </a:tabLst>
              <a:defRPr/>
            </a:pPr>
            <a:r>
              <a:rPr lang="ru-RU" sz="2000" b="1">
                <a:solidFill>
                  <a:srgbClr val="002060"/>
                </a:solidFill>
                <a:latin typeface="Bookman Old Style"/>
                <a:ea typeface="Calibri"/>
                <a:cs typeface="Times New Roman"/>
              </a:rPr>
              <a:t>поддержка             инвестиционной </a:t>
            </a:r>
            <a:r>
              <a:rPr lang="ru-RU" sz="2000" b="1">
                <a:solidFill>
                  <a:srgbClr val="002060"/>
                </a:solidFill>
                <a:latin typeface="Bookman Old Style"/>
                <a:ea typeface="Calibri"/>
                <a:cs typeface="Times New Roman"/>
              </a:rPr>
              <a:t>активности </a:t>
            </a:r>
            <a:r>
              <a:rPr lang="ru-RU" sz="2000">
                <a:solidFill>
                  <a:srgbClr val="002060"/>
                </a:solidFill>
                <a:latin typeface="Bookman Old Style"/>
                <a:ea typeface="Calibri"/>
                <a:cs typeface="Times New Roman"/>
              </a:rPr>
              <a:t>хозяйствующих субъектов, </a:t>
            </a:r>
            <a:r>
              <a:rPr lang="ru-RU" sz="2000">
                <a:solidFill>
                  <a:srgbClr val="002060"/>
                </a:solidFill>
                <a:latin typeface="Bookman Old Style"/>
                <a:ea typeface="Calibri"/>
                <a:cs typeface="Times New Roman"/>
              </a:rPr>
              <a:t>осуществляющих </a:t>
            </a:r>
            <a:r>
              <a:rPr lang="ru-RU" sz="2000">
                <a:solidFill>
                  <a:srgbClr val="002060"/>
                </a:solidFill>
                <a:latin typeface="Bookman Old Style"/>
                <a:ea typeface="Calibri"/>
                <a:cs typeface="Times New Roman"/>
              </a:rPr>
              <a:t>деятельность на территории Туапсинского муниципального округа</a:t>
            </a:r>
            <a:endParaRPr lang="ru-RU" sz="2000">
              <a:solidFill>
                <a:srgbClr val="002060"/>
              </a:solidFill>
              <a:latin typeface="Bookman Old Style"/>
            </a:endParaRPr>
          </a:p>
          <a:p>
            <a:pPr indent="450215" algn="ctr">
              <a:lnSpc>
                <a:spcPct val="114999"/>
              </a:lnSpc>
              <a:spcAft>
                <a:spcPts val="0"/>
              </a:spcAft>
              <a:tabLst>
                <a:tab pos="457200" algn="l"/>
              </a:tabLst>
              <a:defRPr/>
            </a:pPr>
            <a:endParaRPr lang="ru-RU" sz="2000">
              <a:solidFill>
                <a:srgbClr val="002060"/>
              </a:solidFill>
              <a:latin typeface="Bookman Old Style"/>
            </a:endParaRPr>
          </a:p>
          <a:p>
            <a:pPr indent="450215" algn="ctr">
              <a:lnSpc>
                <a:spcPct val="114999"/>
              </a:lnSpc>
              <a:spcAft>
                <a:spcPts val="0"/>
              </a:spcAft>
              <a:tabLst>
                <a:tab pos="457200" algn="l"/>
              </a:tabLst>
              <a:defRPr/>
            </a:pPr>
            <a:endParaRPr lang="ru-RU">
              <a:solidFill>
                <a:srgbClr val="002060"/>
              </a:solidFill>
              <a:latin typeface="Bookman Old Style"/>
            </a:endParaRPr>
          </a:p>
          <a:p>
            <a:pPr indent="450215" algn="ctr">
              <a:lnSpc>
                <a:spcPct val="114999"/>
              </a:lnSpc>
              <a:spcAft>
                <a:spcPts val="0"/>
              </a:spcAft>
              <a:tabLst>
                <a:tab pos="457200" algn="l"/>
              </a:tabLst>
              <a:defRPr/>
            </a:pPr>
            <a:endParaRPr lang="ru-RU">
              <a:solidFill>
                <a:prstClr val="black"/>
              </a:solidFill>
              <a:latin typeface="Bookman Old Style"/>
            </a:endParaRPr>
          </a:p>
        </p:txBody>
      </p:sp>
      <p:sp>
        <p:nvSpPr>
          <p:cNvPr id="8" name="Стрелка вправо 7"/>
          <p:cNvSpPr/>
          <p:nvPr/>
        </p:nvSpPr>
        <p:spPr bwMode="auto">
          <a:xfrm rot="5400000">
            <a:off x="1345159" y="1471148"/>
            <a:ext cx="462013" cy="362018"/>
          </a:xfrm>
          <a:prstGeom prst="rightArrow">
            <a:avLst>
              <a:gd name="adj1" fmla="val 50000"/>
              <a:gd name="adj2" fmla="val 54398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трелка вправо 9"/>
          <p:cNvSpPr/>
          <p:nvPr/>
        </p:nvSpPr>
        <p:spPr bwMode="auto">
          <a:xfrm rot="5400000">
            <a:off x="4118622" y="1489072"/>
            <a:ext cx="474708" cy="362018"/>
          </a:xfrm>
          <a:prstGeom prst="rightArrow">
            <a:avLst>
              <a:gd name="adj1" fmla="val 50000"/>
              <a:gd name="adj2" fmla="val 54398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трелка вправо 10"/>
          <p:cNvSpPr/>
          <p:nvPr/>
        </p:nvSpPr>
        <p:spPr bwMode="auto">
          <a:xfrm rot="5400000">
            <a:off x="7222396" y="1470401"/>
            <a:ext cx="463505" cy="362018"/>
          </a:xfrm>
          <a:prstGeom prst="rightArrow">
            <a:avLst>
              <a:gd name="adj1" fmla="val 50000"/>
              <a:gd name="adj2" fmla="val 54398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6" name="Прямая со стрелкой 5"/>
          <p:cNvCxnSpPr>
            <a:cxnSpLocks/>
          </p:cNvCxnSpPr>
          <p:nvPr/>
        </p:nvCxnSpPr>
        <p:spPr bwMode="auto">
          <a:xfrm>
            <a:off x="289385" y="1664668"/>
            <a:ext cx="1076397" cy="0"/>
          </a:xfrm>
          <a:prstGeom prst="straightConnector1">
            <a:avLst/>
          </a:prstGeom>
          <a:ln w="762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cxnSpLocks/>
          </p:cNvCxnSpPr>
          <p:nvPr/>
        </p:nvCxnSpPr>
        <p:spPr bwMode="auto">
          <a:xfrm>
            <a:off x="501686" y="4338428"/>
            <a:ext cx="864096" cy="0"/>
          </a:xfrm>
          <a:prstGeom prst="straightConnector1">
            <a:avLst/>
          </a:prstGeom>
          <a:ln w="762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1779" y="0"/>
            <a:ext cx="8964488" cy="864096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ru-RU" sz="2700" b="1" u="sng">
                <a:solidFill>
                  <a:srgbClr val="002060"/>
                </a:solidFill>
                <a:latin typeface="Palatino Linotype"/>
              </a:rPr>
              <a:t>Основные направления </a:t>
            </a:r>
            <a:r>
              <a:rPr lang="ru-RU" sz="2700" b="1" u="sng">
                <a:solidFill>
                  <a:srgbClr val="002060"/>
                </a:solidFill>
                <a:latin typeface="Palatino Linotype"/>
              </a:rPr>
              <a:t>бюджетной </a:t>
            </a:r>
            <a:br>
              <a:rPr lang="ru-RU" sz="2700" b="1" u="sng">
                <a:solidFill>
                  <a:srgbClr val="002060"/>
                </a:solidFill>
                <a:latin typeface="Palatino Linotype"/>
              </a:rPr>
            </a:br>
            <a:r>
              <a:rPr lang="ru-RU" sz="2700" b="1" u="sng">
                <a:solidFill>
                  <a:srgbClr val="002060"/>
                </a:solidFill>
                <a:latin typeface="Palatino Linotype"/>
              </a:rPr>
              <a:t>и </a:t>
            </a:r>
            <a:r>
              <a:rPr lang="ru-RU" sz="2700" b="1" u="sng">
                <a:solidFill>
                  <a:srgbClr val="002060"/>
                </a:solidFill>
                <a:latin typeface="Palatino Linotype"/>
              </a:rPr>
              <a:t>налоговой </a:t>
            </a:r>
            <a:r>
              <a:rPr lang="ru-RU" sz="2700" b="1" u="sng">
                <a:solidFill>
                  <a:srgbClr val="002060"/>
                </a:solidFill>
                <a:latin typeface="Palatino Linotype"/>
              </a:rPr>
              <a:t>политики </a:t>
            </a:r>
            <a:r>
              <a:rPr lang="ru-RU" sz="2700" b="1" u="sng">
                <a:solidFill>
                  <a:srgbClr val="002060"/>
                </a:solidFill>
                <a:latin typeface="Palatino Linotype"/>
              </a:rPr>
              <a:t>на </a:t>
            </a:r>
            <a:r>
              <a:rPr lang="ru-RU" sz="2700" b="1" u="sng">
                <a:solidFill>
                  <a:srgbClr val="002060"/>
                </a:solidFill>
                <a:latin typeface="Palatino Linotype"/>
              </a:rPr>
              <a:t>2026 - 2028 годы </a:t>
            </a:r>
            <a:endParaRPr lang="ru-RU" sz="2700" b="1" u="sng">
              <a:solidFill>
                <a:srgbClr val="002060"/>
              </a:solidFill>
              <a:latin typeface="Palatino Linotype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107504" y="980728"/>
            <a:ext cx="576064" cy="576064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>
              <a:defRPr/>
            </a:pPr>
            <a:r>
              <a:rPr lang="ru-RU" sz="2800">
                <a:solidFill>
                  <a:srgbClr val="002060"/>
                </a:solidFill>
                <a:latin typeface="Bookman Old Style"/>
              </a:rPr>
              <a:t>Основные   </a:t>
            </a:r>
            <a:r>
              <a:rPr lang="ru-RU" sz="2800">
                <a:solidFill>
                  <a:srgbClr val="002060"/>
                </a:solidFill>
                <a:latin typeface="Bookman Old Style"/>
              </a:rPr>
              <a:t>направления</a:t>
            </a:r>
            <a:endParaRPr lang="ru-RU" sz="2800">
              <a:solidFill>
                <a:srgbClr val="002060"/>
              </a:solidFill>
              <a:latin typeface="Bookman Old Style"/>
            </a:endParaRPr>
          </a:p>
        </p:txBody>
      </p:sp>
      <p:cxnSp>
        <p:nvCxnSpPr>
          <p:cNvPr id="7" name="Прямая со стрелкой 6"/>
          <p:cNvCxnSpPr>
            <a:cxnSpLocks/>
          </p:cNvCxnSpPr>
          <p:nvPr/>
        </p:nvCxnSpPr>
        <p:spPr bwMode="auto">
          <a:xfrm flipV="1">
            <a:off x="697056" y="2681683"/>
            <a:ext cx="637150" cy="22936"/>
          </a:xfrm>
          <a:prstGeom prst="straightConnector1">
            <a:avLst/>
          </a:prstGeom>
          <a:ln w="762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cxnSpLocks/>
          </p:cNvCxnSpPr>
          <p:nvPr/>
        </p:nvCxnSpPr>
        <p:spPr bwMode="auto">
          <a:xfrm>
            <a:off x="672593" y="3481564"/>
            <a:ext cx="637150" cy="0"/>
          </a:xfrm>
          <a:prstGeom prst="straightConnector1">
            <a:avLst/>
          </a:prstGeom>
          <a:ln w="762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cxnSpLocks/>
          </p:cNvCxnSpPr>
          <p:nvPr/>
        </p:nvCxnSpPr>
        <p:spPr bwMode="auto">
          <a:xfrm>
            <a:off x="692057" y="4943411"/>
            <a:ext cx="636226" cy="0"/>
          </a:xfrm>
          <a:prstGeom prst="straightConnector1">
            <a:avLst/>
          </a:prstGeom>
          <a:ln w="762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cxnSpLocks/>
          </p:cNvCxnSpPr>
          <p:nvPr/>
        </p:nvCxnSpPr>
        <p:spPr bwMode="auto">
          <a:xfrm>
            <a:off x="702661" y="5608308"/>
            <a:ext cx="648072" cy="0"/>
          </a:xfrm>
          <a:prstGeom prst="straightConnector1">
            <a:avLst/>
          </a:prstGeom>
          <a:ln w="762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 bwMode="auto">
          <a:xfrm>
            <a:off x="1365783" y="980728"/>
            <a:ext cx="7454690" cy="1296144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  <a:defRPr/>
            </a:pPr>
            <a:r>
              <a:rPr lang="ru-RU" sz="1700">
                <a:solidFill>
                  <a:srgbClr val="002060"/>
                </a:solidFill>
                <a:latin typeface="Bookman Old Style"/>
                <a:ea typeface="Calibri"/>
                <a:cs typeface="Times New Roman"/>
              </a:rPr>
              <a:t>Обеспечение </a:t>
            </a:r>
            <a:r>
              <a:rPr lang="ru-RU" sz="1700">
                <a:solidFill>
                  <a:srgbClr val="002060"/>
                </a:solidFill>
                <a:latin typeface="Bookman Old Style"/>
                <a:ea typeface="Calibri"/>
                <a:cs typeface="Times New Roman"/>
              </a:rPr>
              <a:t>роста доходной части </a:t>
            </a:r>
            <a:r>
              <a:rPr lang="ru-RU" sz="1700">
                <a:solidFill>
                  <a:srgbClr val="002060"/>
                </a:solidFill>
                <a:latin typeface="Bookman Old Style"/>
                <a:ea typeface="Calibri"/>
                <a:cs typeface="Times New Roman"/>
              </a:rPr>
              <a:t>бюджета МО </a:t>
            </a:r>
            <a:r>
              <a:rPr lang="ru-RU" sz="1700">
                <a:solidFill>
                  <a:srgbClr val="002060"/>
                </a:solidFill>
                <a:latin typeface="Bookman Old Style"/>
                <a:ea typeface="Calibri"/>
                <a:cs typeface="Times New Roman"/>
              </a:rPr>
              <a:t>Туапсинский </a:t>
            </a:r>
            <a:r>
              <a:rPr lang="ru-RU" sz="1700">
                <a:solidFill>
                  <a:srgbClr val="002060"/>
                </a:solidFill>
                <a:latin typeface="Bookman Old Style"/>
                <a:ea typeface="Calibri"/>
                <a:cs typeface="Times New Roman"/>
              </a:rPr>
              <a:t>муниципальный округ Краснодарского края </a:t>
            </a:r>
            <a:r>
              <a:rPr lang="ru-RU" sz="1700">
                <a:solidFill>
                  <a:srgbClr val="002060"/>
                </a:solidFill>
                <a:latin typeface="Bookman Old Style"/>
                <a:ea typeface="Calibri"/>
                <a:cs typeface="Times New Roman"/>
              </a:rPr>
              <a:t>за счет повышения качества администрирования доходов бюджета и собираемости налогов, эффективного использования  </a:t>
            </a:r>
            <a:r>
              <a:rPr lang="ru-RU" sz="1700">
                <a:solidFill>
                  <a:srgbClr val="002060"/>
                </a:solidFill>
                <a:latin typeface="Bookman Old Style"/>
                <a:ea typeface="Calibri"/>
                <a:cs typeface="Times New Roman"/>
              </a:rPr>
              <a:t>                  муниципального </a:t>
            </a:r>
            <a:r>
              <a:rPr lang="ru-RU" sz="1700">
                <a:solidFill>
                  <a:srgbClr val="002060"/>
                </a:solidFill>
                <a:latin typeface="Bookman Old Style"/>
                <a:ea typeface="Calibri"/>
                <a:cs typeface="Times New Roman"/>
              </a:rPr>
              <a:t>имущества</a:t>
            </a:r>
            <a:endParaRPr lang="ru-RU" sz="1700">
              <a:solidFill>
                <a:srgbClr val="002060"/>
              </a:solidFill>
              <a:latin typeface="Bookman Old Style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1365782" y="2390964"/>
            <a:ext cx="7454691" cy="57628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700">
                <a:solidFill>
                  <a:srgbClr val="002060"/>
                </a:solidFill>
                <a:latin typeface="Bookman Old Style"/>
                <a:ea typeface="Calibri"/>
                <a:cs typeface="Times New Roman"/>
              </a:rPr>
              <a:t>Обеспечение населения доступными и качественными муниципальными услугами, социальными гарантиями</a:t>
            </a:r>
            <a:endParaRPr/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1328283" y="3127630"/>
            <a:ext cx="7492190" cy="693404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700">
                <a:solidFill>
                  <a:srgbClr val="002060"/>
                </a:solidFill>
                <a:latin typeface="Bookman Old Style"/>
                <a:ea typeface="Calibri"/>
                <a:cs typeface="Times New Roman"/>
              </a:rPr>
              <a:t>Адресное решение социальных вопросов, создание благоприятных и комфортных условий для проживания</a:t>
            </a:r>
            <a:endParaRPr/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1317528" y="3982952"/>
            <a:ext cx="7502945" cy="598176"/>
          </a:xfrm>
          <a:prstGeom prst="roundRect">
            <a:avLst>
              <a:gd name="adj" fmla="val 16667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700">
                <a:solidFill>
                  <a:srgbClr val="002060"/>
                </a:solidFill>
                <a:latin typeface="Bookman Old Style"/>
                <a:ea typeface="Calibri"/>
                <a:cs typeface="Times New Roman"/>
              </a:rPr>
              <a:t>Повышение эффективности управления муниципальными финансами, эффективности расходования бюджетных средств</a:t>
            </a:r>
            <a:endParaRPr/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1358540" y="4705312"/>
            <a:ext cx="7461934" cy="414322"/>
          </a:xfrm>
          <a:prstGeom prst="roundRect">
            <a:avLst>
              <a:gd name="adj" fmla="val 16667"/>
            </a:avLst>
          </a:prstGeom>
          <a:solidFill>
            <a:srgbClr val="93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700">
                <a:solidFill>
                  <a:srgbClr val="002060"/>
                </a:solidFill>
                <a:latin typeface="Bookman Old Style"/>
                <a:ea typeface="Calibri"/>
                <a:cs typeface="Times New Roman"/>
              </a:rPr>
              <a:t>Обеспечение сбалансированности и устойчивости бюджета</a:t>
            </a:r>
            <a:endParaRPr/>
          </a:p>
        </p:txBody>
      </p:sp>
      <p:sp>
        <p:nvSpPr>
          <p:cNvPr id="18" name="Скругленный прямоугольник 17"/>
          <p:cNvSpPr/>
          <p:nvPr/>
        </p:nvSpPr>
        <p:spPr bwMode="auto">
          <a:xfrm>
            <a:off x="1321917" y="5212251"/>
            <a:ext cx="7498556" cy="809037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ru-RU" sz="1600">
              <a:solidFill>
                <a:srgbClr val="002060"/>
              </a:solidFill>
              <a:latin typeface="Bookman Old Style"/>
            </a:endParaRPr>
          </a:p>
          <a:p>
            <a:pPr algn="ctr">
              <a:defRPr/>
            </a:pPr>
            <a:r>
              <a:rPr lang="ru-RU" sz="1700">
                <a:solidFill>
                  <a:srgbClr val="002060"/>
                </a:solidFill>
                <a:latin typeface="Bookman Old Style"/>
                <a:ea typeface="Calibri"/>
                <a:cs typeface="Times New Roman"/>
              </a:rPr>
              <a:t>Совершенствование системы управления и распоряжения муниципальным имуществом МО Туапсинский муниципальный округ </a:t>
            </a:r>
            <a:r>
              <a:rPr lang="ru-RU" sz="1700">
                <a:solidFill>
                  <a:srgbClr val="002060"/>
                </a:solidFill>
                <a:latin typeface="Bookman Old Style"/>
                <a:ea typeface="Calibri"/>
                <a:cs typeface="Times New Roman"/>
              </a:rPr>
              <a:t>Краснодарского края</a:t>
            </a:r>
            <a:endParaRPr lang="ru-RU" sz="1700">
              <a:solidFill>
                <a:srgbClr val="002060"/>
              </a:solidFill>
              <a:latin typeface="Bookman Old Style"/>
              <a:ea typeface="Calibri"/>
              <a:cs typeface="Times New Roman"/>
            </a:endParaRPr>
          </a:p>
          <a:p>
            <a:pPr lvl="0" algn="ctr">
              <a:defRPr/>
            </a:pPr>
            <a:endParaRPr lang="ru-RU" sz="1600">
              <a:solidFill>
                <a:srgbClr val="002060"/>
              </a:solidFill>
              <a:latin typeface="Bookman Old Style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1350364" y="6130220"/>
            <a:ext cx="7470109" cy="611148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700">
                <a:solidFill>
                  <a:srgbClr val="002060"/>
                </a:solidFill>
                <a:latin typeface="Bookman Old Style"/>
                <a:ea typeface="Calibri"/>
                <a:cs typeface="Times New Roman"/>
              </a:rPr>
              <a:t>Проведение взвешенной долговой политики МО Туапсинский муниципальный округ Краснодарского края </a:t>
            </a:r>
            <a:endParaRPr/>
          </a:p>
        </p:txBody>
      </p:sp>
      <p:cxnSp>
        <p:nvCxnSpPr>
          <p:cNvPr id="35" name="Прямая со стрелкой 34"/>
          <p:cNvCxnSpPr>
            <a:cxnSpLocks/>
          </p:cNvCxnSpPr>
          <p:nvPr/>
        </p:nvCxnSpPr>
        <p:spPr bwMode="auto">
          <a:xfrm>
            <a:off x="686134" y="6383590"/>
            <a:ext cx="648072" cy="0"/>
          </a:xfrm>
          <a:prstGeom prst="straightConnector1">
            <a:avLst/>
          </a:prstGeom>
          <a:ln w="762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28600" y="68627"/>
            <a:ext cx="9144000" cy="504056"/>
          </a:xfrm>
        </p:spPr>
        <p:txBody>
          <a:bodyPr/>
          <a:lstStyle/>
          <a:p>
            <a:pPr algn="l">
              <a:defRPr/>
            </a:pPr>
            <a:r>
              <a:rPr lang="ru-RU" sz="2400" b="1">
                <a:solidFill>
                  <a:srgbClr val="002060"/>
                </a:solidFill>
              </a:rPr>
              <a:t>Основные характеристики местного бюджета </a:t>
            </a:r>
            <a:endParaRPr lang="ru-RU" sz="2400" b="1">
              <a:solidFill>
                <a:srgbClr val="002060"/>
              </a:solidFill>
            </a:endParaRPr>
          </a:p>
        </p:txBody>
      </p:sp>
      <p:graphicFrame>
        <p:nvGraphicFramePr>
          <p:cNvPr id="8" name="Объект 7"/>
          <p:cNvGraphicFramePr>
            <a:graphicFrameLocks xmlns:a="http://schemas.openxmlformats.org/drawingml/2006/main" noGrp="1"/>
          </p:cNvGraphicFramePr>
          <p:nvPr>
            <p:ph idx="1"/>
          </p:nvPr>
        </p:nvGraphicFramePr>
        <p:xfrm>
          <a:off x="107504" y="2800249"/>
          <a:ext cx="8928992" cy="4011595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{69CF1AB2-1976-4502-BF36-3FF5EA218861}</a:tableStyleId>
              </a:tblPr>
              <a:tblGrid>
                <a:gridCol w="4464496"/>
                <a:gridCol w="1440160"/>
                <a:gridCol w="1440160"/>
                <a:gridCol w="1584175"/>
              </a:tblGrid>
              <a:tr h="393548">
                <a:tc rowSpan="2">
                  <a:txBody>
                    <a:bodyPr/>
                    <a:p>
                      <a:pPr algn="ctr">
                        <a:defRPr/>
                      </a:pPr>
                      <a:endParaRPr lang="ru-RU" sz="190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 gridSpan="3"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</a:rPr>
                        <a:t>Проект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  <a:tc hMerge="1">
                  <a:txBody>
                    <a:bodyPr/>
                    <a:p>
                      <a:endParaRPr/>
                    </a:p>
                  </a:txBody>
                </a:tc>
              </a:tr>
              <a:tr h="393548">
                <a:tc vMerge="1">
                  <a:txBody>
                    <a:bodyPr/>
                    <a:p>
                      <a:pPr>
                        <a:defRPr/>
                      </a:pPr>
                      <a:endParaRPr lang="ru-RU"/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</a:rPr>
                        <a:t>2026</a:t>
                      </a:r>
                      <a:endParaRPr lang="ru-RU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</a:rPr>
                        <a:t>2027</a:t>
                      </a:r>
                      <a:endParaRPr lang="ru-RU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</a:rPr>
                        <a:t>2028</a:t>
                      </a:r>
                      <a:endParaRPr lang="ru-RU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  <a:tr h="378411">
                <a:tc>
                  <a:txBody>
                    <a:bodyPr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1900" b="1" i="0" u="none" strike="noStrike" cap="none" spc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Palatino Linotype"/>
                        </a:rPr>
                        <a:t> Доходы, всего </a:t>
                      </a:r>
                      <a:endParaRPr lang="ru-RU" sz="1900"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>
                    <a:solidFill>
                      <a:srgbClr val="CCFFFF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900" b="1">
                          <a:solidFill>
                            <a:srgbClr val="002060"/>
                          </a:solidFill>
                        </a:rPr>
                        <a:t>8 668,9</a:t>
                      </a:r>
                      <a:endParaRPr lang="ru-RU" sz="19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900" b="1">
                          <a:solidFill>
                            <a:srgbClr val="002060"/>
                          </a:solidFill>
                        </a:rPr>
                        <a:t>11 114,9</a:t>
                      </a:r>
                      <a:endParaRPr lang="ru-RU" sz="19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900" b="1">
                          <a:solidFill>
                            <a:srgbClr val="002060"/>
                          </a:solidFill>
                        </a:rPr>
                        <a:t>10 821,8</a:t>
                      </a:r>
                      <a:endParaRPr lang="ru-RU" sz="19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  <a:tr h="661463">
                <a:tc>
                  <a:txBody>
                    <a:bodyPr/>
                    <a:p>
                      <a:pPr algn="l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900" b="1" i="0" u="none" strike="noStrike" cap="none" spc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Palatino Linotype"/>
                        </a:rPr>
                        <a:t> Налоговые и неналоговые </a:t>
                      </a:r>
                      <a:endParaRPr/>
                    </a:p>
                    <a:p>
                      <a:pPr algn="l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900" b="1" i="0" u="none" strike="noStrike" cap="none" spc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Palatino Linotype"/>
                        </a:rPr>
                        <a:t> доходы</a:t>
                      </a:r>
                      <a:endParaRPr lang="ru-RU" sz="1900" b="1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7780" marR="177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900" b="1"/>
                        <a:t>3 736,9</a:t>
                      </a:r>
                      <a:endParaRPr lang="ru-RU" sz="1900" b="1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900" b="1"/>
                        <a:t>3 837,9</a:t>
                      </a:r>
                      <a:endParaRPr lang="ru-RU" sz="1900" b="1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900" b="1"/>
                        <a:t>3 918,4</a:t>
                      </a:r>
                      <a:endParaRPr lang="ru-RU" sz="1900" b="1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8411">
                <a:tc>
                  <a:txBody>
                    <a:bodyPr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1900" b="1" i="0" u="none" strike="noStrike" cap="none" spc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Palatino Linotype"/>
                        </a:rPr>
                        <a:t> Безвозмездные поступления </a:t>
                      </a:r>
                      <a:endParaRPr lang="ru-RU" sz="1900"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>
                    <a:solidFill>
                      <a:srgbClr val="CCFFFF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900" b="1">
                          <a:solidFill>
                            <a:schemeClr val="tx1"/>
                          </a:solidFill>
                        </a:rPr>
                        <a:t>4 931,9</a:t>
                      </a:r>
                      <a:endParaRPr lang="ru-RU" sz="19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900" b="1"/>
                        <a:t>7 277,0</a:t>
                      </a:r>
                      <a:endParaRPr lang="ru-RU" sz="1900" b="1"/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900" b="1"/>
                        <a:t>6 903 ,4</a:t>
                      </a:r>
                      <a:endParaRPr lang="ru-RU" sz="1900" b="1"/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  <a:tr h="378411"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900" b="1" i="0" u="none" strike="noStrike" cap="none" spc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Palatino Linotype"/>
                        </a:rPr>
                        <a:t> Расходы, всего </a:t>
                      </a:r>
                      <a:endParaRPr lang="ru-RU" sz="1900" b="0" i="0" u="none" strike="noStrike" cap="none" spc="0">
                        <a:ln>
                          <a:noFill/>
                        </a:ln>
                        <a:solidFill>
                          <a:srgbClr val="00206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900" b="1">
                          <a:solidFill>
                            <a:srgbClr val="002060"/>
                          </a:solidFill>
                        </a:rPr>
                        <a:t>8 840,9</a:t>
                      </a:r>
                      <a:endParaRPr lang="ru-RU" sz="19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900" b="1">
                          <a:solidFill>
                            <a:srgbClr val="002060"/>
                          </a:solidFill>
                        </a:rPr>
                        <a:t>10 913,1</a:t>
                      </a:r>
                      <a:endParaRPr lang="ru-RU" sz="19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900" b="1">
                          <a:solidFill>
                            <a:srgbClr val="002060"/>
                          </a:solidFill>
                        </a:rPr>
                        <a:t>10 821,8</a:t>
                      </a:r>
                      <a:endParaRPr lang="ru-RU" sz="1900" b="1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61463"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900" b="1" i="0" u="none" strike="noStrike" cap="none" spc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Palatino Linotype"/>
                        </a:rPr>
                        <a:t> Дефицит(–) </a:t>
                      </a:r>
                      <a:endParaRPr/>
                    </a:p>
                    <a:p>
                      <a:pPr marL="0" marR="0" lvl="0" indent="0" algn="just" defTabSz="91440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900" b="1" i="0" u="none" strike="noStrike" cap="none" spc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Palatino Linotype"/>
                        </a:rPr>
                        <a:t> Профицит (+)</a:t>
                      </a:r>
                      <a:endParaRPr/>
                    </a:p>
                  </a:txBody>
                  <a:tcPr marL="17780" marR="17780" marT="0" marB="0">
                    <a:solidFill>
                      <a:srgbClr val="CCFFFF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900" b="1"/>
                        <a:t>-172,1</a:t>
                      </a:r>
                      <a:endParaRPr lang="ru-RU" sz="1900" b="1"/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900" b="1"/>
                        <a:t>201,8</a:t>
                      </a:r>
                      <a:endParaRPr lang="ru-RU" sz="1900" b="1"/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900" b="1"/>
                        <a:t>0,0</a:t>
                      </a:r>
                      <a:endParaRPr lang="ru-RU" sz="1900" b="1"/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  <a:tr h="744139">
                <a:tc>
                  <a:txBody>
                    <a:bodyPr/>
                    <a:p>
                      <a:pPr marL="0" marR="0" lvl="0" indent="0" algn="just" defTabSz="91440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900" b="1" i="0" u="none" strike="noStrike" cap="none" spc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Palatino Linotype"/>
                        </a:rPr>
                        <a:t>Источники финансирования дефицита бюджета (сальдо)</a:t>
                      </a:r>
                      <a:endParaRPr/>
                    </a:p>
                  </a:txBody>
                  <a:tcPr marL="17780" marR="177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900" b="1"/>
                        <a:t>172,1</a:t>
                      </a:r>
                      <a:endParaRPr lang="ru-RU" sz="1900" b="1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900" b="1"/>
                        <a:t>-201,8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900" b="1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900" b="1"/>
                        <a:t>0,0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900" b="1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 bwMode="auto">
          <a:xfrm>
            <a:off x="7874861" y="202257"/>
            <a:ext cx="1269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rgbClr val="002060"/>
                </a:solidFill>
              </a:rPr>
              <a:t> </a:t>
            </a:r>
            <a:r>
              <a:rPr lang="ru-RU" sz="1600" b="1">
                <a:solidFill>
                  <a:srgbClr val="002060"/>
                </a:solidFill>
              </a:rPr>
              <a:t>млн руб.</a:t>
            </a:r>
            <a:endParaRPr lang="ru-RU" sz="1600" b="1">
              <a:solidFill>
                <a:srgbClr val="002060"/>
              </a:solidFill>
            </a:endParaRPr>
          </a:p>
        </p:txBody>
      </p:sp>
      <p:pic>
        <p:nvPicPr>
          <p:cNvPr id="1026" name="Picture 2" descr="G:\бюджет\047098c79bff3cbfeb57d8a46228d426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14461" y="734024"/>
            <a:ext cx="2831827" cy="2051458"/>
          </a:xfrm>
          <a:prstGeom prst="rect">
            <a:avLst/>
          </a:prstGeom>
          <a:noFill/>
        </p:spPr>
      </p:pic>
      <p:pic>
        <p:nvPicPr>
          <p:cNvPr id="10" name="Picture 2" descr="G:\бюджет\047098c79bff3cbfeb57d8a46228d426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102869" y="746784"/>
            <a:ext cx="2808312" cy="2038698"/>
          </a:xfrm>
          <a:prstGeom prst="rect">
            <a:avLst/>
          </a:prstGeom>
          <a:noFill/>
        </p:spPr>
      </p:pic>
      <p:pic>
        <p:nvPicPr>
          <p:cNvPr id="12" name="Picture 2" descr="G:\бюджет\047098c79bff3cbfeb57d8a46228d426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043069" y="785999"/>
            <a:ext cx="2993427" cy="1999483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 bwMode="auto">
          <a:xfrm>
            <a:off x="114461" y="1572272"/>
            <a:ext cx="1289499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rgbClr val="63891F">
                    <a:lumMod val="50000"/>
                  </a:srgbClr>
                </a:solidFill>
              </a:rPr>
              <a:t>Доходы </a:t>
            </a:r>
            <a:endParaRPr/>
          </a:p>
          <a:p>
            <a:pPr algn="ctr">
              <a:defRPr/>
            </a:pPr>
            <a:endParaRPr lang="ru-RU" sz="2000" b="1">
              <a:solidFill>
                <a:srgbClr val="63891F">
                  <a:lumMod val="50000"/>
                </a:srgb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1646302" y="1733766"/>
            <a:ext cx="1262211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rgbClr val="63891F">
                    <a:lumMod val="75000"/>
                  </a:srgbClr>
                </a:solidFill>
              </a:rPr>
              <a:t>Расходы </a:t>
            </a:r>
            <a:endParaRPr/>
          </a:p>
          <a:p>
            <a:pPr algn="ctr">
              <a:defRPr/>
            </a:pPr>
            <a:endParaRPr lang="ru-RU" sz="2000" b="1">
              <a:solidFill>
                <a:srgbClr val="63891F">
                  <a:lumMod val="75000"/>
                </a:srgb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7837605" y="1625522"/>
            <a:ext cx="1177914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rgbClr val="63891F">
                    <a:lumMod val="75000"/>
                  </a:srgbClr>
                </a:solidFill>
              </a:rPr>
              <a:t>Расходы</a:t>
            </a:r>
            <a:r>
              <a:rPr lang="ru-RU" sz="2000" b="1">
                <a:solidFill>
                  <a:srgbClr val="63891F">
                    <a:lumMod val="75000"/>
                  </a:srgbClr>
                </a:solidFill>
              </a:rPr>
              <a:t> </a:t>
            </a:r>
            <a:endParaRPr/>
          </a:p>
          <a:p>
            <a:pPr algn="ctr">
              <a:defRPr/>
            </a:pPr>
            <a:endParaRPr lang="ru-RU" sz="2000" b="1">
              <a:solidFill>
                <a:srgbClr val="63891F">
                  <a:lumMod val="75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918307" y="356659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E68422">
                    <a:lumMod val="50000"/>
                  </a:srgbClr>
                </a:solidFill>
                <a:latin typeface="Bookman Old Style"/>
              </a:rPr>
              <a:t>2026</a:t>
            </a:r>
            <a:endParaRPr lang="ru-RU" sz="2400" b="1">
              <a:solidFill>
                <a:srgbClr val="E68422">
                  <a:lumMod val="50000"/>
                </a:srgbClr>
              </a:solidFill>
              <a:latin typeface="Bookman Old Style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3894957" y="368649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E68422">
                    <a:lumMod val="50000"/>
                  </a:srgbClr>
                </a:solidFill>
                <a:latin typeface="Bookman Old Style"/>
              </a:rPr>
              <a:t>2027</a:t>
            </a:r>
            <a:endParaRPr lang="ru-RU" sz="2400" b="1">
              <a:solidFill>
                <a:srgbClr val="E68422">
                  <a:lumMod val="50000"/>
                </a:srgbClr>
              </a:solidFill>
              <a:latin typeface="Bookman Old Style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3102869" y="1668065"/>
            <a:ext cx="1224136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rgbClr val="63891F">
                    <a:lumMod val="50000"/>
                  </a:srgbClr>
                </a:solidFill>
              </a:rPr>
              <a:t>Доходы </a:t>
            </a:r>
            <a:endParaRPr/>
          </a:p>
          <a:p>
            <a:pPr algn="ctr">
              <a:defRPr/>
            </a:pPr>
            <a:endParaRPr lang="ru-RU" sz="2000" b="1">
              <a:solidFill>
                <a:srgbClr val="63891F">
                  <a:lumMod val="50000"/>
                </a:srgb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6043069" y="1625522"/>
            <a:ext cx="1207870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rgbClr val="63891F">
                    <a:lumMod val="50000"/>
                  </a:srgbClr>
                </a:solidFill>
              </a:rPr>
              <a:t>Доходы</a:t>
            </a:r>
            <a:r>
              <a:rPr lang="ru-RU" sz="2000" b="1">
                <a:solidFill>
                  <a:srgbClr val="63891F">
                    <a:lumMod val="50000"/>
                  </a:srgbClr>
                </a:solidFill>
              </a:rPr>
              <a:t> </a:t>
            </a:r>
            <a:endParaRPr/>
          </a:p>
          <a:p>
            <a:pPr algn="ctr">
              <a:defRPr/>
            </a:pPr>
            <a:endParaRPr lang="ru-RU" sz="2000" b="1">
              <a:solidFill>
                <a:srgbClr val="63891F">
                  <a:lumMod val="50000"/>
                </a:srgb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4626095" y="1572272"/>
            <a:ext cx="1260140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rgbClr val="63891F">
                    <a:lumMod val="75000"/>
                  </a:srgbClr>
                </a:solidFill>
              </a:rPr>
              <a:t>Расходы </a:t>
            </a:r>
            <a:endParaRPr/>
          </a:p>
          <a:p>
            <a:pPr algn="ctr">
              <a:defRPr/>
            </a:pPr>
            <a:endParaRPr lang="ru-RU" sz="2000" b="1">
              <a:solidFill>
                <a:srgbClr val="63891F">
                  <a:lumMod val="75000"/>
                </a:srgb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6981466" y="395447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E68422">
                    <a:lumMod val="50000"/>
                  </a:srgbClr>
                </a:solidFill>
                <a:latin typeface="Bookman Old Style"/>
              </a:rPr>
              <a:t>2028</a:t>
            </a:r>
            <a:endParaRPr lang="ru-RU" sz="2400" b="1">
              <a:solidFill>
                <a:srgbClr val="E68422">
                  <a:lumMod val="50000"/>
                </a:srgbClr>
              </a:solidFill>
              <a:latin typeface="Bookman Old Styl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30779" y="-25872"/>
            <a:ext cx="8579296" cy="576064"/>
          </a:xfrm>
        </p:spPr>
        <p:txBody>
          <a:bodyPr/>
          <a:lstStyle/>
          <a:p>
            <a:pPr algn="l">
              <a:lnSpc>
                <a:spcPct val="100000"/>
              </a:lnSpc>
              <a:defRPr/>
            </a:pPr>
            <a:r>
              <a:rPr lang="ru-RU" sz="2800" b="1">
                <a:solidFill>
                  <a:srgbClr val="002060"/>
                </a:solidFill>
              </a:rPr>
              <a:t>Структура налоговых и неналоговых доходов</a:t>
            </a:r>
            <a:endParaRPr lang="ru-RU" sz="2800" b="1">
              <a:solidFill>
                <a:srgbClr val="00206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xmlns:a="http://schemas.openxmlformats.org/drawingml/2006/main" noGrp="1"/>
          </p:cNvGraphicFramePr>
          <p:nvPr>
            <p:ph idx="1"/>
          </p:nvPr>
        </p:nvGraphicFramePr>
        <p:xfrm>
          <a:off x="-88965" y="548680"/>
          <a:ext cx="9018784" cy="6309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 bwMode="auto">
          <a:xfrm>
            <a:off x="0" y="6165304"/>
            <a:ext cx="11521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00" b="1"/>
              <a:t>млн руб. </a:t>
            </a:r>
            <a:endParaRPr lang="ru-RU" sz="10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jpg"/></Relationships>
</file>

<file path=ppt/theme/_rels/theme3.xml.rels><?xml version="1.0" encoding="UTF-8" standalone="yes"?><Relationships xmlns="http://schemas.openxmlformats.org/package/2006/relationships"><Relationship Id="rId1" Type="http://schemas.openxmlformats.org/officeDocument/2006/relationships/image" Target="../media/image1.jpg"/></Relationships>
</file>

<file path=ppt/theme/_rels/theme4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algn="tl" flip="none" sx="100000" sy="100000" tx="0" ty="0"/>
        </a:blipFill>
      </a:bgFillStyleLst>
    </a:fmtScheme>
  </a:themeElements>
  <a:objectDefaults/>
</a:theme>
</file>

<file path=ppt/theme/theme3.xml><?xml version="1.0" encoding="utf-8"?>
<a:theme xmlns:a="http://schemas.openxmlformats.org/drawingml/2006/main" xmlns:r="http://schemas.openxmlformats.org/officeDocument/2006/relationships" xmlns:p="http://schemas.openxmlformats.org/presentationml/2006/main" name="1_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Arial"/>
        <a:cs typeface="Arial"/>
      </a:majorFont>
      <a:minorFont>
        <a:latin typeface="Palatino Linotype"/>
        <a:ea typeface="Arial"/>
        <a:cs typeface="Arial"/>
      </a:minorFont>
    </a:fontScheme>
    <a:fmtScheme name="Исполнитель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/>
        </a:gradFill>
        <a:blipFill>
          <a:blip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algn="tl" flip="none" sx="100000" sy="100000" tx="0" ty="0"/>
        </a:blipFill>
      </a:bgFillStyleLst>
    </a:fmtScheme>
  </a:themeElements>
  <a:objectDefaults/>
</a:theme>
</file>

<file path=ppt/theme/theme4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r7-office/2024.4.2.721</Application>
  <DocSecurity>0</DocSecurity>
  <PresentationFormat>Экран (4:3)</PresentationFormat>
  <Paragraphs>0</Paragraphs>
  <Slides>29</Slides>
  <Notes>29</Notes>
  <HiddenSlides>0</HiddenSlides>
  <MMClips>2</MMClips>
  <ScaleCrop>0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Theme 1</vt:lpstr>
      <vt:lpstr>Theme 2</vt:lpstr>
      <vt:lpstr>Theme 3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Кармрян А.Р.</dc:creator>
  <cp:keywords/>
  <dc:description/>
  <dc:identifier/>
  <dc:language/>
  <cp:lastModifiedBy>Аноним</cp:lastModifiedBy>
  <cp:revision>2392</cp:revision>
  <dcterms:modified xsi:type="dcterms:W3CDTF">2025-12-26T13:59:57Z</dcterms:modified>
  <cp:category/>
  <cp:contentStatus/>
  <cp:version/>
</cp:coreProperties>
</file>