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</p:sldMasterIdLst>
  <p:notesMasterIdLst>
    <p:notesMasterId r:id="rId69"/>
  </p:notesMasterIdLst>
  <p:sldIdLst>
    <p:sldId id="372" r:id="rId4"/>
    <p:sldId id="452" r:id="rId5"/>
    <p:sldId id="454" r:id="rId6"/>
    <p:sldId id="529" r:id="rId7"/>
    <p:sldId id="458" r:id="rId8"/>
    <p:sldId id="460" r:id="rId9"/>
    <p:sldId id="475" r:id="rId10"/>
    <p:sldId id="275" r:id="rId11"/>
    <p:sldId id="274" r:id="rId12"/>
    <p:sldId id="528" r:id="rId13"/>
    <p:sldId id="524" r:id="rId14"/>
    <p:sldId id="503" r:id="rId15"/>
    <p:sldId id="525" r:id="rId16"/>
    <p:sldId id="526" r:id="rId17"/>
    <p:sldId id="527" r:id="rId18"/>
    <p:sldId id="462" r:id="rId19"/>
    <p:sldId id="506" r:id="rId20"/>
    <p:sldId id="507" r:id="rId21"/>
    <p:sldId id="508" r:id="rId22"/>
    <p:sldId id="509" r:id="rId23"/>
    <p:sldId id="510" r:id="rId24"/>
    <p:sldId id="511" r:id="rId25"/>
    <p:sldId id="465" r:id="rId26"/>
    <p:sldId id="466" r:id="rId27"/>
    <p:sldId id="470" r:id="rId28"/>
    <p:sldId id="471" r:id="rId29"/>
    <p:sldId id="472" r:id="rId30"/>
    <p:sldId id="473" r:id="rId31"/>
    <p:sldId id="512" r:id="rId32"/>
    <p:sldId id="474" r:id="rId33"/>
    <p:sldId id="476" r:id="rId34"/>
    <p:sldId id="477" r:id="rId35"/>
    <p:sldId id="513" r:id="rId36"/>
    <p:sldId id="514" r:id="rId37"/>
    <p:sldId id="515" r:id="rId38"/>
    <p:sldId id="516" r:id="rId39"/>
    <p:sldId id="517" r:id="rId40"/>
    <p:sldId id="480" r:id="rId41"/>
    <p:sldId id="481" r:id="rId42"/>
    <p:sldId id="482" r:id="rId43"/>
    <p:sldId id="519" r:id="rId44"/>
    <p:sldId id="520" r:id="rId45"/>
    <p:sldId id="521" r:id="rId46"/>
    <p:sldId id="483" r:id="rId47"/>
    <p:sldId id="484" r:id="rId48"/>
    <p:sldId id="522" r:id="rId49"/>
    <p:sldId id="486" r:id="rId50"/>
    <p:sldId id="487" r:id="rId51"/>
    <p:sldId id="488" r:id="rId52"/>
    <p:sldId id="489" r:id="rId53"/>
    <p:sldId id="490" r:id="rId54"/>
    <p:sldId id="438" r:id="rId55"/>
    <p:sldId id="491" r:id="rId56"/>
    <p:sldId id="492" r:id="rId57"/>
    <p:sldId id="407" r:id="rId58"/>
    <p:sldId id="493" r:id="rId59"/>
    <p:sldId id="494" r:id="rId60"/>
    <p:sldId id="495" r:id="rId61"/>
    <p:sldId id="496" r:id="rId62"/>
    <p:sldId id="497" r:id="rId63"/>
    <p:sldId id="499" r:id="rId64"/>
    <p:sldId id="445" r:id="rId65"/>
    <p:sldId id="500" r:id="rId66"/>
    <p:sldId id="501" r:id="rId67"/>
    <p:sldId id="502" r:id="rId68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D8B3780-D71C-4AD5-8A52-0BF315A1AB99}">
          <p14:sldIdLst>
            <p14:sldId id="372"/>
            <p14:sldId id="452"/>
            <p14:sldId id="454"/>
            <p14:sldId id="529"/>
            <p14:sldId id="458"/>
            <p14:sldId id="460"/>
            <p14:sldId id="475"/>
            <p14:sldId id="275"/>
            <p14:sldId id="274"/>
            <p14:sldId id="528"/>
            <p14:sldId id="524"/>
            <p14:sldId id="503"/>
            <p14:sldId id="525"/>
            <p14:sldId id="526"/>
            <p14:sldId id="527"/>
            <p14:sldId id="462"/>
            <p14:sldId id="506"/>
            <p14:sldId id="507"/>
            <p14:sldId id="508"/>
            <p14:sldId id="509"/>
            <p14:sldId id="510"/>
            <p14:sldId id="511"/>
            <p14:sldId id="465"/>
            <p14:sldId id="466"/>
            <p14:sldId id="470"/>
            <p14:sldId id="471"/>
            <p14:sldId id="472"/>
            <p14:sldId id="473"/>
            <p14:sldId id="512"/>
            <p14:sldId id="474"/>
            <p14:sldId id="476"/>
            <p14:sldId id="477"/>
            <p14:sldId id="513"/>
            <p14:sldId id="514"/>
            <p14:sldId id="515"/>
            <p14:sldId id="516"/>
            <p14:sldId id="517"/>
            <p14:sldId id="480"/>
            <p14:sldId id="481"/>
            <p14:sldId id="482"/>
            <p14:sldId id="519"/>
            <p14:sldId id="520"/>
            <p14:sldId id="521"/>
            <p14:sldId id="483"/>
            <p14:sldId id="484"/>
            <p14:sldId id="522"/>
            <p14:sldId id="486"/>
            <p14:sldId id="487"/>
            <p14:sldId id="488"/>
            <p14:sldId id="489"/>
            <p14:sldId id="490"/>
            <p14:sldId id="438"/>
            <p14:sldId id="491"/>
            <p14:sldId id="492"/>
            <p14:sldId id="407"/>
            <p14:sldId id="493"/>
            <p14:sldId id="494"/>
            <p14:sldId id="495"/>
            <p14:sldId id="496"/>
            <p14:sldId id="497"/>
            <p14:sldId id="499"/>
            <p14:sldId id="445"/>
            <p14:sldId id="500"/>
            <p14:sldId id="501"/>
            <p14:sldId id="50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990033"/>
    <a:srgbClr val="FF99FF"/>
    <a:srgbClr val="003399"/>
    <a:srgbClr val="3399FF"/>
    <a:srgbClr val="FF0066"/>
    <a:srgbClr val="FF66FF"/>
    <a:srgbClr val="FF3399"/>
    <a:srgbClr val="BCE4CF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9029" autoAdjust="0"/>
  </p:normalViewPr>
  <p:slideViewPr>
    <p:cSldViewPr>
      <p:cViewPr>
        <p:scale>
          <a:sx n="100" d="100"/>
          <a:sy n="100" d="100"/>
        </p:scale>
        <p:origin x="-1944" y="-4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" Type="http://schemas.openxmlformats.org/officeDocument/2006/relationships/slide" Target="slides/slide4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0"/>
      <c:rotY val="11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039103205936318"/>
          <c:y val="0.20434295066570451"/>
          <c:w val="0.5768488087765079"/>
          <c:h val="0.6441075222547937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effectLst>
              <a:outerShdw blurRad="50800" dist="50800" dir="5400000" algn="ctr" rotWithShape="0">
                <a:srgbClr val="000000">
                  <a:alpha val="89000"/>
                </a:srgbClr>
              </a:outerShdw>
            </a:effectLst>
          </c:spPr>
          <c:explosion val="12"/>
          <c:dPt>
            <c:idx val="0"/>
            <c:bubble3D val="0"/>
            <c:explosion val="5"/>
            <c:spPr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50800" dist="50800" dir="5400000" algn="ctr" rotWithShape="0">
                  <a:srgbClr val="000000">
                    <a:alpha val="89000"/>
                  </a:srgbClr>
                </a:outerShdw>
              </a:effectLst>
            </c:spPr>
          </c:dPt>
          <c:dPt>
            <c:idx val="1"/>
            <c:bubble3D val="0"/>
            <c:explosion val="1"/>
            <c:spPr>
              <a:solidFill>
                <a:srgbClr val="D60029"/>
              </a:solidFill>
              <a:effectLst>
                <a:outerShdw blurRad="50800" dist="50800" dir="5400000" algn="ctr" rotWithShape="0">
                  <a:srgbClr val="000000">
                    <a:alpha val="89000"/>
                  </a:srgbClr>
                </a:outerShdw>
              </a:effectLst>
            </c:spPr>
          </c:dPt>
          <c:dPt>
            <c:idx val="2"/>
            <c:bubble3D val="0"/>
            <c:explosion val="0"/>
            <c:spPr>
              <a:solidFill>
                <a:srgbClr val="FFC000"/>
              </a:solidFill>
              <a:effectLst>
                <a:outerShdw blurRad="50800" dist="50800" dir="5400000" algn="ctr" rotWithShape="0">
                  <a:srgbClr val="000000">
                    <a:alpha val="89000"/>
                  </a:srgbClr>
                </a:outerShdw>
              </a:effectLst>
            </c:spPr>
          </c:dPt>
          <c:dPt>
            <c:idx val="3"/>
            <c:bubble3D val="0"/>
            <c:explosion val="11"/>
            <c:spPr>
              <a:solidFill>
                <a:srgbClr val="00B050"/>
              </a:solidFill>
              <a:effectLst>
                <a:outerShdw blurRad="50800" dist="50800" dir="5400000" algn="ctr" rotWithShape="0">
                  <a:srgbClr val="000000">
                    <a:alpha val="89000"/>
                  </a:srgbClr>
                </a:outerShdw>
              </a:effectLst>
            </c:spPr>
          </c:dPt>
          <c:dPt>
            <c:idx val="4"/>
            <c:bubble3D val="0"/>
            <c:spPr>
              <a:solidFill>
                <a:srgbClr val="6600CC"/>
              </a:solidFill>
              <a:effectLst>
                <a:outerShdw blurRad="50800" dist="50800" dir="5400000" algn="ctr" rotWithShape="0">
                  <a:srgbClr val="000000">
                    <a:alpha val="89000"/>
                  </a:srgbClr>
                </a:outerShdw>
              </a:effectLst>
            </c:spPr>
          </c:dPt>
          <c:dPt>
            <c:idx val="5"/>
            <c:bubble3D val="0"/>
            <c:spPr>
              <a:solidFill>
                <a:srgbClr val="FF7C80"/>
              </a:solidFill>
              <a:effectLst>
                <a:outerShdw blurRad="50800" dist="50800" dir="5400000" algn="ctr" rotWithShape="0">
                  <a:srgbClr val="000000">
                    <a:alpha val="89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8164990981736939"/>
                  <c:y val="4.2339577226151734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9.7434853208962582E-4"/>
                  <c:y val="-5.012858698867762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1553363388445927"/>
                  <c:y val="-3.2844478659602598E-2"/>
                </c:manualLayout>
              </c:layout>
              <c:spPr>
                <a:solidFill>
                  <a:schemeClr val="bg1"/>
                </a:solidFill>
                <a:ln w="22225">
                  <a:noFill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c:spPr>
              <c:txPr>
                <a:bodyPr/>
                <a:lstStyle/>
                <a:p>
                  <a:pPr>
                    <a:defRPr sz="1600" b="1">
                      <a:solidFill>
                        <a:srgbClr val="000099"/>
                      </a:solidFill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0138697946118687E-3"/>
                  <c:y val="-0.1068415738199612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6.6938014356590594E-2"/>
                  <c:y val="-7.949292998404083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6.2896224261635117E-2"/>
                  <c:y val="6.848509399456741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8.7254123998587826E-2"/>
                  <c:y val="-4.37177119208982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</c:dLbl>
            <c:spPr>
              <a:solidFill>
                <a:schemeClr val="bg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txPr>
              <a:bodyPr/>
              <a:lstStyle/>
              <a:p>
                <a:pPr>
                  <a:defRPr sz="1600" b="1">
                    <a:solidFill>
                      <a:srgbClr val="000099"/>
                    </a:solidFill>
                  </a:defRPr>
                </a:pPr>
                <a:endParaRPr lang="ru-RU"/>
              </a:p>
            </c:txPr>
            <c:dLblPos val="bestFit"/>
            <c:showLegendKey val="0"/>
            <c:showVal val="0"/>
            <c:showCatName val="1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розничная торговля и общественное питание </c:v>
                </c:pt>
                <c:pt idx="1">
                  <c:v>транспорт </c:v>
                </c:pt>
                <c:pt idx="2">
                  <c:v>промышленное производство</c:v>
                </c:pt>
                <c:pt idx="3">
                  <c:v>курортно-туристический комплекс</c:v>
                </c:pt>
                <c:pt idx="4">
                  <c:v>строительство</c:v>
                </c:pt>
                <c:pt idx="5">
                  <c:v>сельское хозяйство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82.5</c:v>
                </c:pt>
                <c:pt idx="1">
                  <c:v>42.1</c:v>
                </c:pt>
                <c:pt idx="2">
                  <c:v>22.8</c:v>
                </c:pt>
                <c:pt idx="3">
                  <c:v>15.5</c:v>
                </c:pt>
                <c:pt idx="4">
                  <c:v>7.2</c:v>
                </c:pt>
                <c:pt idx="5">
                  <c:v>2.1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розничная торговля и общественное питание </c:v>
                </c:pt>
                <c:pt idx="1">
                  <c:v>транспорт </c:v>
                </c:pt>
                <c:pt idx="2">
                  <c:v>промышленное производство</c:v>
                </c:pt>
                <c:pt idx="3">
                  <c:v>курортно-туристический комплекс</c:v>
                </c:pt>
                <c:pt idx="4">
                  <c:v>строительство</c:v>
                </c:pt>
                <c:pt idx="5">
                  <c:v>сельское хозяйство</c:v>
                </c:pt>
              </c:strCache>
            </c:strRef>
          </c:cat>
          <c:val>
            <c:numRef>
              <c:f>Лист1!$C$2:$C$7</c:f>
              <c:numCache>
                <c:formatCode>0%</c:formatCode>
                <c:ptCount val="6"/>
                <c:pt idx="0">
                  <c:v>0.48</c:v>
                </c:pt>
                <c:pt idx="1">
                  <c:v>0.25</c:v>
                </c:pt>
                <c:pt idx="2">
                  <c:v>0.13</c:v>
                </c:pt>
                <c:pt idx="3">
                  <c:v>0.09</c:v>
                </c:pt>
                <c:pt idx="4">
                  <c:v>0.04</c:v>
                </c:pt>
                <c:pt idx="5">
                  <c:v>0.01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rAngAx val="0"/>
      <c:perspective val="20"/>
    </c:view3D>
    <c:floor>
      <c:thickness val="0"/>
    </c:floor>
    <c:sideWall>
      <c:thickness val="0"/>
      <c:spPr>
        <a:scene3d>
          <a:camera prst="orthographicFront"/>
          <a:lightRig rig="threePt" dir="t"/>
        </a:scene3d>
        <a:sp3d>
          <a:bevelT w="6350"/>
        </a:sp3d>
      </c:spPr>
    </c:sideWall>
    <c:backWall>
      <c:thickness val="0"/>
      <c:spPr>
        <a:scene3d>
          <a:camera prst="orthographicFront"/>
          <a:lightRig rig="threePt" dir="t"/>
        </a:scene3d>
        <a:sp3d>
          <a:bevelT w="6350"/>
        </a:sp3d>
      </c:spPr>
    </c:backWall>
    <c:plotArea>
      <c:layout>
        <c:manualLayout>
          <c:layoutTarget val="inner"/>
          <c:xMode val="edge"/>
          <c:yMode val="edge"/>
          <c:x val="3.6186474806359704E-2"/>
          <c:y val="0.10298685119791039"/>
          <c:w val="0.58815412366012976"/>
          <c:h val="0.79615716352458299"/>
        </c:manualLayout>
      </c:layout>
      <c:bar3DChart>
        <c:barDir val="col"/>
        <c:grouping val="stacked"/>
        <c:varyColors val="0"/>
        <c:ser>
          <c:idx val="1"/>
          <c:order val="0"/>
          <c:tx>
            <c:strRef>
              <c:f>Лист1!$C$1</c:f>
              <c:strCache>
                <c:ptCount val="1"/>
                <c:pt idx="0">
                  <c:v>Налог, взимаемый в связи с применением патентной системы налогообложения</c:v>
                </c:pt>
              </c:strCache>
            </c:strRef>
          </c:tx>
          <c:spPr>
            <a:solidFill>
              <a:srgbClr val="CC00CC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Лист1!$C$2:$C$4</c:f>
              <c:numCache>
                <c:formatCode>0.0%</c:formatCode>
                <c:ptCount val="3"/>
                <c:pt idx="0">
                  <c:v>1.4999999999999999E-2</c:v>
                </c:pt>
                <c:pt idx="1">
                  <c:v>1.4000000000000002E-2</c:v>
                </c:pt>
                <c:pt idx="2">
                  <c:v>1.6E-2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211-4AE9-B16C-E42907AC4698}"/>
            </c:ext>
          </c:extLst>
        </c:ser>
        <c:ser>
          <c:idx val="10"/>
          <c:order val="1"/>
          <c:tx>
            <c:strRef>
              <c:f>Лист1!$D$1</c:f>
              <c:strCache>
                <c:ptCount val="1"/>
                <c:pt idx="0">
                  <c:v>Доходы от уплаты акцизов на нефтепродукты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Лист1!$D$2:$D$4</c:f>
              <c:numCache>
                <c:formatCode>0.0%</c:formatCode>
                <c:ptCount val="3"/>
                <c:pt idx="0">
                  <c:v>1.8000000000000002E-2</c:v>
                </c:pt>
                <c:pt idx="1">
                  <c:v>1.9000000000000003E-2</c:v>
                </c:pt>
                <c:pt idx="2">
                  <c:v>2.3000000000000003E-2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211-4AE9-B16C-E42907AC4698}"/>
            </c:ext>
          </c:extLst>
        </c:ser>
        <c:ser>
          <c:idx val="3"/>
          <c:order val="2"/>
          <c:tx>
            <c:strRef>
              <c:f>Лист1!$E$1</c:f>
              <c:strCache>
                <c:ptCount val="1"/>
                <c:pt idx="0">
                  <c:v>Налог на прибыль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Лист1!$E$2:$E$4</c:f>
              <c:numCache>
                <c:formatCode>0.0%</c:formatCode>
                <c:ptCount val="3"/>
                <c:pt idx="0">
                  <c:v>2.7000000000000003E-2</c:v>
                </c:pt>
                <c:pt idx="1">
                  <c:v>2.3000000000000003E-2</c:v>
                </c:pt>
                <c:pt idx="2">
                  <c:v>2.2000000000000002E-2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211-4AE9-B16C-E42907AC4698}"/>
            </c:ext>
          </c:extLst>
        </c:ser>
        <c:ser>
          <c:idx val="2"/>
          <c:order val="3"/>
          <c:tx>
            <c:strRef>
              <c:f>Лист1!$F$1</c:f>
              <c:strCache>
                <c:ptCount val="1"/>
                <c:pt idx="0">
                  <c:v>Налог на имущество организаций </c:v>
                </c:pt>
              </c:strCache>
            </c:strRef>
          </c:tx>
          <c:spPr>
            <a:solidFill>
              <a:srgbClr val="B70D7A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Лист1!$F$2:$F$4</c:f>
              <c:numCache>
                <c:formatCode>0.0%</c:formatCode>
                <c:ptCount val="3"/>
                <c:pt idx="0">
                  <c:v>2.7000000000000003E-2</c:v>
                </c:pt>
                <c:pt idx="1">
                  <c:v>2.7000000000000003E-2</c:v>
                </c:pt>
                <c:pt idx="2">
                  <c:v>2.6000000000000002E-2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211-4AE9-B16C-E42907AC4698}"/>
            </c:ext>
          </c:extLst>
        </c:ser>
        <c:ser>
          <c:idx val="0"/>
          <c:order val="4"/>
          <c:tx>
            <c:strRef>
              <c:f>Лист1!$B$1</c:f>
              <c:strCache>
                <c:ptCount val="1"/>
                <c:pt idx="0">
                  <c:v>Прочие </c:v>
                </c:pt>
              </c:strCache>
            </c:strRef>
          </c:tx>
          <c:spPr>
            <a:solidFill>
              <a:srgbClr val="00F6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Лист1!$B$2:$B$4</c:f>
              <c:numCache>
                <c:formatCode>0.0%</c:formatCode>
                <c:ptCount val="3"/>
                <c:pt idx="0">
                  <c:v>3.7000000000000005E-2</c:v>
                </c:pt>
                <c:pt idx="1">
                  <c:v>3.5000000000000003E-2</c:v>
                </c:pt>
                <c:pt idx="2">
                  <c:v>3.4000000000000002E-2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4211-4AE9-B16C-E42907AC4698}"/>
            </c:ext>
          </c:extLst>
        </c:ser>
        <c:ser>
          <c:idx val="8"/>
          <c:order val="5"/>
          <c:tx>
            <c:strRef>
              <c:f>Лист1!$G$1</c:f>
              <c:strCache>
                <c:ptCount val="1"/>
                <c:pt idx="0">
                  <c:v>Налог на имущество физических лиц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Лист1!$G$2:$G$4</c:f>
              <c:numCache>
                <c:formatCode>0.0%</c:formatCode>
                <c:ptCount val="3"/>
                <c:pt idx="0">
                  <c:v>5.2000000000000005E-2</c:v>
                </c:pt>
                <c:pt idx="1">
                  <c:v>5.4000000000000006E-2</c:v>
                </c:pt>
                <c:pt idx="2">
                  <c:v>5.5E-2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4211-4AE9-B16C-E42907AC4698}"/>
            </c:ext>
          </c:extLst>
        </c:ser>
        <c:ser>
          <c:idx val="4"/>
          <c:order val="6"/>
          <c:tx>
            <c:strRef>
              <c:f>Лист1!$H$1</c:f>
              <c:strCache>
                <c:ptCount val="1"/>
                <c:pt idx="0">
                  <c:v>Арендная плата за землю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Лист1!$H$2:$H$4</c:f>
              <c:numCache>
                <c:formatCode>0.0%</c:formatCode>
                <c:ptCount val="3"/>
                <c:pt idx="0">
                  <c:v>8.8000000000000009E-2</c:v>
                </c:pt>
                <c:pt idx="1">
                  <c:v>8.4000000000000005E-2</c:v>
                </c:pt>
                <c:pt idx="2">
                  <c:v>8.8000000000000009E-2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4211-4AE9-B16C-E42907AC4698}"/>
            </c:ext>
          </c:extLst>
        </c:ser>
        <c:ser>
          <c:idx val="9"/>
          <c:order val="7"/>
          <c:tx>
            <c:strRef>
              <c:f>Лист1!$I$1</c:f>
              <c:strCache>
                <c:ptCount val="1"/>
                <c:pt idx="0">
                  <c:v>Земельный налог</c:v>
                </c:pt>
              </c:strCache>
            </c:strRef>
          </c:tx>
          <c:spPr>
            <a:solidFill>
              <a:srgbClr val="FFCC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Лист1!$I$2:$I$4</c:f>
              <c:numCache>
                <c:formatCode>0.0%</c:formatCode>
                <c:ptCount val="3"/>
                <c:pt idx="0">
                  <c:v>0.10400000000000001</c:v>
                </c:pt>
                <c:pt idx="1">
                  <c:v>0.10400000000000001</c:v>
                </c:pt>
                <c:pt idx="2">
                  <c:v>0.10100000000000002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211-4AE9-B16C-E42907AC4698}"/>
            </c:ext>
          </c:extLst>
        </c:ser>
        <c:ser>
          <c:idx val="6"/>
          <c:order val="8"/>
          <c:tx>
            <c:strRef>
              <c:f>Лист1!$J$1</c:f>
              <c:strCache>
                <c:ptCount val="1"/>
                <c:pt idx="0">
                  <c:v>УСН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Лист1!$J$2:$J$4</c:f>
              <c:numCache>
                <c:formatCode>0.0%</c:formatCode>
                <c:ptCount val="3"/>
                <c:pt idx="0">
                  <c:v>0.15600000000000003</c:v>
                </c:pt>
                <c:pt idx="1">
                  <c:v>0.158</c:v>
                </c:pt>
                <c:pt idx="2">
                  <c:v>0.157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4211-4AE9-B16C-E42907AC4698}"/>
            </c:ext>
          </c:extLst>
        </c:ser>
        <c:ser>
          <c:idx val="7"/>
          <c:order val="9"/>
          <c:tx>
            <c:strRef>
              <c:f>Лист1!$K$1</c:f>
              <c:strCache>
                <c:ptCount val="1"/>
                <c:pt idx="0">
                  <c:v>НДФЛ 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7.0408604973796907E-3"/>
                  <c:y val="3.690265252893649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4211-4AE9-B16C-E42907AC4698}"/>
                </c:ext>
              </c:extLst>
            </c:dLbl>
            <c:dLbl>
              <c:idx val="1"/>
              <c:layout>
                <c:manualLayout>
                  <c:x val="7.0408604973796907E-3"/>
                  <c:y val="3.690265252893649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4211-4AE9-B16C-E42907AC4698}"/>
                </c:ext>
              </c:extLst>
            </c:dLbl>
            <c:dLbl>
              <c:idx val="2"/>
              <c:layout>
                <c:manualLayout>
                  <c:x val="1.126537679580750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4211-4AE9-B16C-E42907AC46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Лист1!$K$2:$K$4</c:f>
              <c:numCache>
                <c:formatCode>0.0%</c:formatCode>
                <c:ptCount val="3"/>
                <c:pt idx="0">
                  <c:v>0.47600000000000003</c:v>
                </c:pt>
                <c:pt idx="1">
                  <c:v>0.48200000000000004</c:v>
                </c:pt>
                <c:pt idx="2">
                  <c:v>0.47800000000000004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4211-4AE9-B16C-E42907AC46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gapDepth val="75"/>
        <c:shape val="cylinder"/>
        <c:axId val="119521280"/>
        <c:axId val="119522816"/>
        <c:axId val="0"/>
      </c:bar3DChart>
      <c:catAx>
        <c:axId val="119521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400" b="1">
                <a:solidFill>
                  <a:srgbClr val="002060"/>
                </a:solidFill>
              </a:defRPr>
            </a:pPr>
            <a:endParaRPr lang="ru-RU"/>
          </a:p>
        </c:txPr>
        <c:crossAx val="119522816"/>
        <c:crosses val="autoZero"/>
        <c:auto val="1"/>
        <c:lblAlgn val="ctr"/>
        <c:lblOffset val="100"/>
        <c:noMultiLvlLbl val="0"/>
      </c:catAx>
      <c:valAx>
        <c:axId val="119522816"/>
        <c:scaling>
          <c:orientation val="minMax"/>
          <c:min val="0"/>
        </c:scaling>
        <c:delete val="0"/>
        <c:axPos val="l"/>
        <c:majorGridlines/>
        <c:minorGridlines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119521280"/>
        <c:crosses val="autoZero"/>
        <c:crossBetween val="between"/>
        <c:majorUnit val="1"/>
        <c:minorUnit val="1"/>
      </c:valAx>
    </c:plotArea>
    <c:legend>
      <c:legendPos val="r"/>
      <c:legendEntry>
        <c:idx val="0"/>
        <c:txPr>
          <a:bodyPr/>
          <a:lstStyle/>
          <a:p>
            <a:pPr>
              <a:defRPr sz="1000" b="1">
                <a:solidFill>
                  <a:schemeClr val="tx1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6384927280662227"/>
          <c:y val="0.45606277697121084"/>
          <c:w val="0.32033176534663654"/>
          <c:h val="0.53789853740181182"/>
        </c:manualLayout>
      </c:layout>
      <c:overlay val="0"/>
      <c:spPr>
        <a:noFill/>
        <a:scene3d>
          <a:camera prst="orthographicFront"/>
          <a:lightRig rig="threePt" dir="t"/>
        </a:scene3d>
        <a:sp3d/>
      </c:spPr>
      <c:txPr>
        <a:bodyPr/>
        <a:lstStyle/>
        <a:p>
          <a:pPr>
            <a:defRPr sz="10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777894022385251E-2"/>
          <c:y val="9.3585107272724996E-3"/>
          <c:w val="0.95486202677756959"/>
          <c:h val="0.494140164201480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
неналоговые доходы</c:v>
                </c:pt>
              </c:strCache>
            </c:strRef>
          </c:tx>
          <c:spPr>
            <a:solidFill>
              <a:srgbClr val="8ABF2B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1.3674577291916696E-3"/>
                  <c:y val="0.1108114581075691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373622807935949E-3"/>
                  <c:y val="8.681473157505875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6.455066012701685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1208684238078471E-3"/>
                  <c:y val="8.521212998805376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7.332206533855788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accent3">
                  <a:lumMod val="20000"/>
                  <a:lumOff val="8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txPr>
              <a:bodyPr/>
              <a:lstStyle/>
              <a:p>
                <a:pPr>
                  <a:defRPr sz="28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прогноз 
2025</c:v>
                </c:pt>
                <c:pt idx="1">
                  <c:v>прогноз 
2026</c:v>
                </c:pt>
                <c:pt idx="2">
                  <c:v>прогноз 
2027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3140.2</c:v>
                </c:pt>
                <c:pt idx="1">
                  <c:v>3249.4</c:v>
                </c:pt>
                <c:pt idx="2">
                  <c:v>3442.4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30"/>
        <c:overlap val="77"/>
        <c:axId val="141250944"/>
        <c:axId val="141253632"/>
      </c:barChart>
      <c:catAx>
        <c:axId val="141250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tx1"/>
                </a:solidFill>
              </a:defRPr>
            </a:pPr>
            <a:endParaRPr lang="ru-RU"/>
          </a:p>
        </c:txPr>
        <c:crossAx val="141253632"/>
        <c:crosses val="autoZero"/>
        <c:auto val="1"/>
        <c:lblAlgn val="ctr"/>
        <c:lblOffset val="100"/>
        <c:tickLblSkip val="1"/>
        <c:noMultiLvlLbl val="0"/>
      </c:catAx>
      <c:valAx>
        <c:axId val="141253632"/>
        <c:scaling>
          <c:orientation val="minMax"/>
          <c:max val="3500"/>
          <c:min val="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700"/>
            </a:pPr>
            <a:endParaRPr lang="ru-RU"/>
          </a:p>
        </c:txPr>
        <c:crossAx val="1412509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egendEntry>
        <c:idx val="0"/>
        <c:txPr>
          <a:bodyPr/>
          <a:lstStyle/>
          <a:p>
            <a:pPr algn="just">
              <a:defRPr sz="1400" b="1">
                <a:solidFill>
                  <a:schemeClr val="tx1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72159714326475377"/>
          <c:y val="0.75331024005212499"/>
          <c:w val="0.26796753749248853"/>
          <c:h val="0.11026881451497055"/>
        </c:manualLayout>
      </c:layout>
      <c:overlay val="0"/>
      <c:txPr>
        <a:bodyPr/>
        <a:lstStyle/>
        <a:p>
          <a:pPr algn="just">
            <a:defRPr sz="14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769564741907263E-2"/>
          <c:y val="6.7563944872300441E-2"/>
          <c:w val="0.62755916447944005"/>
          <c:h val="0.6756960477939463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 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1.3888779527559056E-2"/>
                  <c:y val="-6.766771579298483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 14 </a:t>
                    </a:r>
                    <a:r>
                      <a:rPr lang="ru-RU" dirty="0" smtClean="0"/>
                      <a:t>537,8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E09-4E26-938F-965EE6BB0332}"/>
                </c:ext>
              </c:extLst>
            </c:dLbl>
            <c:dLbl>
              <c:idx val="1"/>
              <c:layout>
                <c:manualLayout>
                  <c:x val="1.2500000000000001E-2"/>
                  <c:y val="-7.9220217763590662E-4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/>
                      <a:t>2</a:t>
                    </a:r>
                    <a:r>
                      <a:rPr lang="en-US" sz="1600" baseline="0" dirty="0" smtClean="0"/>
                      <a:t> </a:t>
                    </a:r>
                    <a:r>
                      <a:rPr lang="ru-RU" sz="1600" baseline="0" dirty="0" smtClean="0"/>
                      <a:t>369,8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E09-4E26-938F-965EE6BB0332}"/>
                </c:ext>
              </c:extLst>
            </c:dLbl>
            <c:dLbl>
              <c:idx val="2"/>
              <c:layout>
                <c:manualLayout>
                  <c:x val="1.1111111111111112E-2"/>
                  <c:y val="5.1242739505475768E-3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/>
                      <a:t>3 137,1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E09-4E26-938F-965EE6BB03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anchor="t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Лист1!$B$2:$B$4</c:f>
              <c:numCache>
                <c:formatCode>0.0</c:formatCode>
                <c:ptCount val="3"/>
                <c:pt idx="0" formatCode="General">
                  <c:v>14161.8</c:v>
                </c:pt>
                <c:pt idx="1">
                  <c:v>2212.1</c:v>
                </c:pt>
                <c:pt idx="2" formatCode="General">
                  <c:v>2715.5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E09-4E26-938F-965EE6BB033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Lbls>
            <c:dLbl>
              <c:idx val="0"/>
              <c:layout>
                <c:manualLayout>
                  <c:x val="1.3888888888888871E-2"/>
                  <c:y val="-3.3542945931676451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3 4</a:t>
                    </a:r>
                    <a:r>
                      <a:rPr lang="ru-RU" dirty="0" smtClean="0"/>
                      <a:t>47,1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2E09-4E26-938F-965EE6BB0332}"/>
                </c:ext>
              </c:extLst>
            </c:dLbl>
            <c:dLbl>
              <c:idx val="1"/>
              <c:layout>
                <c:manualLayout>
                  <c:x val="8.3333333333333332E-3"/>
                  <c:y val="-7.686527391886880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3 23</a:t>
                    </a:r>
                    <a:r>
                      <a:rPr lang="ru-RU" dirty="0" smtClean="0"/>
                      <a:t>9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E09-4E26-938F-965EE6BB0332}"/>
                </c:ext>
              </c:extLst>
            </c:dLbl>
            <c:dLbl>
              <c:idx val="2"/>
              <c:layout>
                <c:manualLayout>
                  <c:x val="6.9444444444444441E-3"/>
                  <c:y val="-2.287370233509802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 </a:t>
                    </a:r>
                    <a:r>
                      <a:rPr lang="ru-RU" dirty="0" smtClean="0"/>
                      <a:t>422,6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2E09-4E26-938F-965EE6BB03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3427.6</c:v>
                </c:pt>
                <c:pt idx="1">
                  <c:v>3236.8</c:v>
                </c:pt>
                <c:pt idx="2">
                  <c:v>3419.7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2E09-4E26-938F-965EE6BB033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92499968"/>
        <c:axId val="92501504"/>
        <c:axId val="0"/>
      </c:bar3DChart>
      <c:catAx>
        <c:axId val="92499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92501504"/>
        <c:crosses val="autoZero"/>
        <c:auto val="1"/>
        <c:lblAlgn val="ctr"/>
        <c:lblOffset val="100"/>
        <c:noMultiLvlLbl val="0"/>
      </c:catAx>
      <c:valAx>
        <c:axId val="925015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24999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41992563429571"/>
          <c:y val="6.7531217564200774E-2"/>
          <c:w val="0.24857852143482065"/>
          <c:h val="0.7698896088044617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AFBE45-1BFF-4932-BC11-46C391D53324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979D259-A42C-460A-B89F-8888C0804102}" type="pres">
      <dgm:prSet presAssocID="{71AFBE45-1BFF-4932-BC11-46C391D53324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29E16B22-B99F-41DB-91C7-E7A17F0AD010}" type="presOf" srcId="{71AFBE45-1BFF-4932-BC11-46C391D53324}" destId="{5979D259-A42C-460A-B89F-8888C0804102}" srcOrd="0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E8C9F5-CAA4-44B3-8BF9-89F5DBE27463}" type="doc">
      <dgm:prSet loTypeId="urn:microsoft.com/office/officeart/2008/layout/VerticalCurvedLis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665FA6-6656-4683-AE49-51AAF28E118D}">
      <dgm:prSet phldrT="[Текст]" custT="1"/>
      <dgm:spPr>
        <a:solidFill>
          <a:schemeClr val="accent5">
            <a:lumMod val="20000"/>
            <a:lumOff val="80000"/>
          </a:schemeClr>
        </a:solidFill>
        <a:ln>
          <a:solidFill>
            <a:srgbClr val="00D200"/>
          </a:solidFill>
        </a:ln>
      </dgm:spPr>
      <dgm:t>
        <a:bodyPr/>
        <a:lstStyle/>
        <a:p>
          <a:pPr algn="ctr"/>
          <a:r>
            <a:rPr lang="ru-RU" sz="1400" b="1" dirty="0" smtClean="0">
              <a:solidFill>
                <a:schemeClr val="tx1"/>
              </a:solidFill>
            </a:rPr>
            <a:t>Дополнительный норматив отчислений </a:t>
          </a:r>
          <a:r>
            <a:rPr lang="ru-RU" sz="1600" b="1" u="sng" dirty="0" smtClean="0">
              <a:solidFill>
                <a:schemeClr val="tx1"/>
              </a:solidFill>
            </a:rPr>
            <a:t>от налога на доходы физических лиц </a:t>
          </a:r>
          <a:r>
            <a:rPr lang="ru-RU" sz="1400" b="0" dirty="0" smtClean="0">
              <a:solidFill>
                <a:schemeClr val="tx1"/>
              </a:solidFill>
            </a:rPr>
            <a:t>в бюджет МО Туапсинский                         муниципальный округ Краснодарского края                                                                                               </a:t>
          </a:r>
          <a:r>
            <a:rPr lang="ru-RU" sz="1400" b="0" dirty="0" smtClean="0">
              <a:solidFill>
                <a:srgbClr val="002060"/>
              </a:solidFill>
            </a:rPr>
            <a:t>(</a:t>
          </a:r>
          <a:r>
            <a:rPr lang="ru-RU" sz="1600" b="1" dirty="0" smtClean="0">
              <a:solidFill>
                <a:srgbClr val="002060"/>
              </a:solidFill>
            </a:rPr>
            <a:t>в 2025 году – 2,45 %, </a:t>
          </a:r>
          <a:r>
            <a:rPr lang="ru-RU" sz="1400" b="1" dirty="0" smtClean="0">
              <a:solidFill>
                <a:srgbClr val="002060"/>
              </a:solidFill>
            </a:rPr>
            <a:t>на 2026 год – 1,70  %,  на 2027 год – 0,62  %)</a:t>
          </a:r>
        </a:p>
      </dgm:t>
    </dgm:pt>
    <dgm:pt modelId="{1757D037-547A-4F09-B9BC-1ACFD775B218}" type="sibTrans" cxnId="{E187FF61-C616-4009-88ED-D17FFE75CA08}">
      <dgm:prSet/>
      <dgm:spPr/>
      <dgm:t>
        <a:bodyPr/>
        <a:lstStyle/>
        <a:p>
          <a:endParaRPr lang="ru-RU"/>
        </a:p>
      </dgm:t>
    </dgm:pt>
    <dgm:pt modelId="{D455F70E-C9DC-4022-A67B-25EB7C854A96}" type="parTrans" cxnId="{E187FF61-C616-4009-88ED-D17FFE75CA08}">
      <dgm:prSet/>
      <dgm:spPr/>
      <dgm:t>
        <a:bodyPr/>
        <a:lstStyle/>
        <a:p>
          <a:endParaRPr lang="ru-RU"/>
        </a:p>
      </dgm:t>
    </dgm:pt>
    <dgm:pt modelId="{EB1201E4-3010-491C-AD6D-D7D0A9156345}">
      <dgm:prSet phldrT="[Текст]" custT="1"/>
      <dgm:spPr>
        <a:solidFill>
          <a:srgbClr val="FFFF66"/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pPr algn="ctr">
            <a:spcAft>
              <a:spcPts val="0"/>
            </a:spcAft>
          </a:pPr>
          <a:r>
            <a:rPr lang="ru-RU" sz="1400" b="1" dirty="0" smtClean="0">
              <a:solidFill>
                <a:schemeClr val="tx1"/>
              </a:solidFill>
            </a:rPr>
            <a:t>Установление </a:t>
          </a:r>
          <a:r>
            <a:rPr lang="ru-RU" sz="1400" b="1" u="sng" dirty="0" smtClean="0">
              <a:solidFill>
                <a:schemeClr val="tx1"/>
              </a:solidFill>
            </a:rPr>
            <a:t>дифференцированного норматива отчислений от налога на прибыль организаций,                                                                                                   </a:t>
          </a:r>
          <a:r>
            <a:rPr lang="ru-RU" sz="1400" b="1" dirty="0" smtClean="0">
              <a:solidFill>
                <a:schemeClr val="tx1"/>
              </a:solidFill>
            </a:rPr>
            <a:t>уплаченного налогоплательщиками, которые до 1 января 2023 г. являлись участниками  консолидированной группы налогоплательщиков (КГН)  </a:t>
          </a:r>
        </a:p>
        <a:p>
          <a:pPr algn="ctr">
            <a:spcAft>
              <a:spcPts val="0"/>
            </a:spcAft>
          </a:pPr>
          <a:r>
            <a:rPr lang="ru-RU" sz="1600" b="1" dirty="0" smtClean="0">
              <a:solidFill>
                <a:srgbClr val="002060"/>
              </a:solidFill>
            </a:rPr>
            <a:t>(в 2025 году – 0,319  %,</a:t>
          </a:r>
          <a:r>
            <a:rPr lang="ru-RU" sz="1400" b="1" dirty="0" smtClean="0">
              <a:solidFill>
                <a:srgbClr val="002060"/>
              </a:solidFill>
            </a:rPr>
            <a:t> на 2026 год – 0,0  %, на 2027 год – 0,0  %)</a:t>
          </a:r>
        </a:p>
      </dgm:t>
    </dgm:pt>
    <dgm:pt modelId="{986BD1AA-06BA-4D4C-8778-47123F3C9518}" type="sibTrans" cxnId="{F01E5955-30DE-4173-998E-FB394ECE69FA}">
      <dgm:prSet/>
      <dgm:spPr/>
      <dgm:t>
        <a:bodyPr/>
        <a:lstStyle/>
        <a:p>
          <a:endParaRPr lang="ru-RU"/>
        </a:p>
      </dgm:t>
    </dgm:pt>
    <dgm:pt modelId="{A6B2E5FB-47C3-4A42-BA9F-13E1AE2ED4E8}" type="parTrans" cxnId="{F01E5955-30DE-4173-998E-FB394ECE69FA}">
      <dgm:prSet/>
      <dgm:spPr/>
      <dgm:t>
        <a:bodyPr/>
        <a:lstStyle/>
        <a:p>
          <a:endParaRPr lang="ru-RU"/>
        </a:p>
      </dgm:t>
    </dgm:pt>
    <dgm:pt modelId="{55012682-0B3F-4AA0-8823-4AD9CA102856}">
      <dgm:prSet phldrT="[Текст]" custT="1"/>
      <dgm:spPr>
        <a:solidFill>
          <a:schemeClr val="tx2">
            <a:lumMod val="40000"/>
            <a:lumOff val="6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pPr algn="ctr"/>
          <a:r>
            <a:rPr lang="ru-RU" sz="1400" b="1" dirty="0" smtClean="0">
              <a:solidFill>
                <a:schemeClr val="tx1"/>
              </a:solidFill>
            </a:rPr>
            <a:t>Установление и определение налоговых ставок на территории МО Туапсинский муниципальный округ Краснодарского края с 1 января 2025 г.:  </a:t>
          </a:r>
          <a:r>
            <a:rPr lang="ru-RU" sz="1600" b="1" u="sng" dirty="0" smtClean="0">
              <a:solidFill>
                <a:schemeClr val="tx1"/>
              </a:solidFill>
            </a:rPr>
            <a:t>налога на имущество физических лиц, земельного налога и туристического налога                                                                                         </a:t>
          </a:r>
          <a:r>
            <a:rPr lang="ru-RU" sz="1600" b="1" dirty="0" smtClean="0">
              <a:solidFill>
                <a:schemeClr val="tx1"/>
              </a:solidFill>
            </a:rPr>
            <a:t>(506 млн рублей).</a:t>
          </a:r>
        </a:p>
      </dgm:t>
    </dgm:pt>
    <dgm:pt modelId="{AB9589A6-AF29-475F-AD96-FBFE92600A9F}" type="parTrans" cxnId="{F84E90A3-95B6-4A9E-84EC-85164F73325B}">
      <dgm:prSet/>
      <dgm:spPr/>
      <dgm:t>
        <a:bodyPr/>
        <a:lstStyle/>
        <a:p>
          <a:endParaRPr lang="ru-RU"/>
        </a:p>
      </dgm:t>
    </dgm:pt>
    <dgm:pt modelId="{6D0B1D0B-970E-45DF-903E-FEE98AAF94C6}" type="sibTrans" cxnId="{F84E90A3-95B6-4A9E-84EC-85164F73325B}">
      <dgm:prSet/>
      <dgm:spPr/>
      <dgm:t>
        <a:bodyPr/>
        <a:lstStyle/>
        <a:p>
          <a:endParaRPr lang="ru-RU"/>
        </a:p>
      </dgm:t>
    </dgm:pt>
    <dgm:pt modelId="{0BD6D7FD-8A3E-49E7-BA4F-AB7905629158}">
      <dgm:prSet phldrT="[Текст]" custT="1"/>
      <dgm:spPr>
        <a:solidFill>
          <a:schemeClr val="accent3">
            <a:lumMod val="40000"/>
            <a:lumOff val="6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pPr algn="ctr"/>
          <a:r>
            <a:rPr lang="ru-RU" sz="1400" b="1" dirty="0" smtClean="0">
              <a:solidFill>
                <a:schemeClr val="tx1"/>
              </a:solidFill>
            </a:rPr>
            <a:t>Отнесение МО Туапсинский муниципальный округ Краснодарского края в связи с изменением статуса муниципального образования         </a:t>
          </a:r>
          <a:r>
            <a:rPr lang="ru-RU" sz="1400" b="1" u="sng" dirty="0" smtClean="0">
              <a:solidFill>
                <a:schemeClr val="tx1"/>
              </a:solidFill>
            </a:rPr>
            <a:t>ко 2-й группе в </a:t>
          </a:r>
          <a:r>
            <a:rPr lang="ru-RU" sz="1600" b="1" u="sng" dirty="0" smtClean="0">
              <a:solidFill>
                <a:schemeClr val="tx1"/>
              </a:solidFill>
            </a:rPr>
            <a:t>отношении</a:t>
          </a:r>
          <a:r>
            <a:rPr lang="ru-RU" sz="1400" b="1" u="sng" dirty="0" smtClean="0">
              <a:solidFill>
                <a:schemeClr val="tx1"/>
              </a:solidFill>
            </a:rPr>
            <a:t> размеров потенциально возможного к получению ИП годового дохода по видам предпринимательской деятельности, в отношении которых применяется патентная система налогообложения </a:t>
          </a:r>
          <a:r>
            <a:rPr lang="ru-RU" sz="1400" b="1" dirty="0" smtClean="0">
              <a:solidFill>
                <a:schemeClr val="tx1"/>
              </a:solidFill>
            </a:rPr>
            <a:t>(перевод из 1 и 3 групп)</a:t>
          </a:r>
          <a:endParaRPr lang="ru-RU" sz="1400" b="1" dirty="0" smtClean="0">
            <a:solidFill>
              <a:srgbClr val="002060"/>
            </a:solidFill>
          </a:endParaRPr>
        </a:p>
      </dgm:t>
    </dgm:pt>
    <dgm:pt modelId="{C8AA7D5E-88BF-435B-9156-1676A5DD5CAF}" type="parTrans" cxnId="{DB47D244-E25B-43FA-8534-0FA8DEE145BD}">
      <dgm:prSet/>
      <dgm:spPr/>
      <dgm:t>
        <a:bodyPr/>
        <a:lstStyle/>
        <a:p>
          <a:endParaRPr lang="ru-RU"/>
        </a:p>
      </dgm:t>
    </dgm:pt>
    <dgm:pt modelId="{BA2D8104-94D6-4E6E-95C2-8C98CD6B65E6}" type="sibTrans" cxnId="{DB47D244-E25B-43FA-8534-0FA8DEE145BD}">
      <dgm:prSet/>
      <dgm:spPr/>
      <dgm:t>
        <a:bodyPr/>
        <a:lstStyle/>
        <a:p>
          <a:endParaRPr lang="ru-RU"/>
        </a:p>
      </dgm:t>
    </dgm:pt>
    <dgm:pt modelId="{4DF98103-00C6-402D-ABA9-FC9D56E81B47}" type="pres">
      <dgm:prSet presAssocID="{18E8C9F5-CAA4-44B3-8BF9-89F5DBE2746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4A81FA53-7BF6-4542-BAE7-7886CB218A0F}" type="pres">
      <dgm:prSet presAssocID="{18E8C9F5-CAA4-44B3-8BF9-89F5DBE27463}" presName="Name1" presStyleCnt="0"/>
      <dgm:spPr/>
    </dgm:pt>
    <dgm:pt modelId="{9181F00C-620E-4BF8-80D5-1D0F49EBA999}" type="pres">
      <dgm:prSet presAssocID="{18E8C9F5-CAA4-44B3-8BF9-89F5DBE27463}" presName="cycle" presStyleCnt="0"/>
      <dgm:spPr/>
    </dgm:pt>
    <dgm:pt modelId="{5BB75171-1CAA-43E7-B0C4-4BBBBB7C6B4A}" type="pres">
      <dgm:prSet presAssocID="{18E8C9F5-CAA4-44B3-8BF9-89F5DBE27463}" presName="srcNode" presStyleLbl="node1" presStyleIdx="0" presStyleCnt="4"/>
      <dgm:spPr/>
    </dgm:pt>
    <dgm:pt modelId="{3011058E-B318-4B54-89FC-FED722CD79BA}" type="pres">
      <dgm:prSet presAssocID="{18E8C9F5-CAA4-44B3-8BF9-89F5DBE27463}" presName="conn" presStyleLbl="parChTrans1D2" presStyleIdx="0" presStyleCnt="1"/>
      <dgm:spPr/>
      <dgm:t>
        <a:bodyPr/>
        <a:lstStyle/>
        <a:p>
          <a:endParaRPr lang="ru-RU"/>
        </a:p>
      </dgm:t>
    </dgm:pt>
    <dgm:pt modelId="{DD0D92C2-116D-4462-9FD3-F92B01B53179}" type="pres">
      <dgm:prSet presAssocID="{18E8C9F5-CAA4-44B3-8BF9-89F5DBE27463}" presName="extraNode" presStyleLbl="node1" presStyleIdx="0" presStyleCnt="4"/>
      <dgm:spPr/>
    </dgm:pt>
    <dgm:pt modelId="{0FD8D1E8-9FBD-4F79-B24C-691D21518FEC}" type="pres">
      <dgm:prSet presAssocID="{18E8C9F5-CAA4-44B3-8BF9-89F5DBE27463}" presName="dstNode" presStyleLbl="node1" presStyleIdx="0" presStyleCnt="4"/>
      <dgm:spPr/>
    </dgm:pt>
    <dgm:pt modelId="{369E8481-E879-46EE-B2F8-14C361727F8D}" type="pres">
      <dgm:prSet presAssocID="{BC665FA6-6656-4683-AE49-51AAF28E118D}" presName="text_1" presStyleLbl="node1" presStyleIdx="0" presStyleCnt="4" custScaleX="86239" custScaleY="94862" custLinFactNeighborX="426" custLinFactNeighborY="-22433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EB8C7B54-9A4D-4FE3-900E-F63E4AEB6F89}" type="pres">
      <dgm:prSet presAssocID="{BC665FA6-6656-4683-AE49-51AAF28E118D}" presName="accent_1" presStyleCnt="0"/>
      <dgm:spPr/>
    </dgm:pt>
    <dgm:pt modelId="{D0A387B2-F88C-469D-AC6C-CF6187F00039}" type="pres">
      <dgm:prSet presAssocID="{BC665FA6-6656-4683-AE49-51AAF28E118D}" presName="accentRepeatNode" presStyleLbl="solidFgAcc1" presStyleIdx="0" presStyleCnt="4" custScaleX="206737" custScaleY="98231" custLinFactNeighborX="6197" custLinFactNeighborY="-18870"/>
      <dgm:spPr>
        <a:solidFill>
          <a:srgbClr val="92D050"/>
        </a:solidFill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6689BE1D-6841-44F6-9255-86017B403359}" type="pres">
      <dgm:prSet presAssocID="{EB1201E4-3010-491C-AD6D-D7D0A9156345}" presName="text_2" presStyleLbl="node1" presStyleIdx="1" presStyleCnt="4" custScaleX="89585" custScaleY="150610" custLinFactNeighborX="-1702" custLinFactNeighborY="-27806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3840E40E-731E-41B1-946C-9FE057B7ECD7}" type="pres">
      <dgm:prSet presAssocID="{EB1201E4-3010-491C-AD6D-D7D0A9156345}" presName="accent_2" presStyleCnt="0"/>
      <dgm:spPr/>
    </dgm:pt>
    <dgm:pt modelId="{A75342D2-FCED-4E2D-8CE4-3898CDB924CF}" type="pres">
      <dgm:prSet presAssocID="{EB1201E4-3010-491C-AD6D-D7D0A9156345}" presName="accentRepeatNode" presStyleLbl="solidFgAcc1" presStyleIdx="1" presStyleCnt="4" custScaleX="214573" custScaleY="110449" custLinFactNeighborX="-41846" custLinFactNeighborY="-22245"/>
      <dgm:spPr>
        <a:solidFill>
          <a:srgbClr val="FFFF00"/>
        </a:solidFill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D97071C0-BEB4-4A19-8807-844FB99DF09F}" type="pres">
      <dgm:prSet presAssocID="{55012682-0B3F-4AA0-8823-4AD9CA102856}" presName="text_3" presStyleLbl="node1" presStyleIdx="2" presStyleCnt="4" custScaleX="91698" custScaleY="131401" custLinFactNeighborX="-2745" custLinFactNeighborY="-27346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FF72FEC8-26A3-4904-9762-12DDC89822B1}" type="pres">
      <dgm:prSet presAssocID="{55012682-0B3F-4AA0-8823-4AD9CA102856}" presName="accent_3" presStyleCnt="0"/>
      <dgm:spPr/>
    </dgm:pt>
    <dgm:pt modelId="{9A342B79-8BE7-448B-98FA-2E9C936942DA}" type="pres">
      <dgm:prSet presAssocID="{55012682-0B3F-4AA0-8823-4AD9CA102856}" presName="accentRepeatNode" presStyleLbl="solidFgAcc1" presStyleIdx="2" presStyleCnt="4" custScaleX="237529" custScaleY="94692" custLinFactNeighborX="-33989" custLinFactNeighborY="-20939"/>
      <dgm:spPr>
        <a:solidFill>
          <a:schemeClr val="tx2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endParaRPr lang="ru-RU"/>
        </a:p>
      </dgm:t>
    </dgm:pt>
    <dgm:pt modelId="{B65B2063-BB27-4465-9713-AC951528B112}" type="pres">
      <dgm:prSet presAssocID="{0BD6D7FD-8A3E-49E7-BA4F-AB7905629158}" presName="text_4" presStyleLbl="node1" presStyleIdx="3" presStyleCnt="4" custScaleX="89799" custScaleY="171979" custLinFactNeighborX="-848" custLinFactNeighborY="-11073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9DA02EEC-E142-4267-A107-04A2BBEE81B1}" type="pres">
      <dgm:prSet presAssocID="{0BD6D7FD-8A3E-49E7-BA4F-AB7905629158}" presName="accent_4" presStyleCnt="0"/>
      <dgm:spPr/>
    </dgm:pt>
    <dgm:pt modelId="{088CA131-1171-4279-96B6-26BE7BFF5CE3}" type="pres">
      <dgm:prSet presAssocID="{0BD6D7FD-8A3E-49E7-BA4F-AB7905629158}" presName="accentRepeatNode" presStyleLbl="solidFgAcc1" presStyleIdx="3" presStyleCnt="4" custScaleX="214800" custScaleY="99999" custLinFactNeighborX="-4896" custLinFactNeighborY="-5033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</dgm:ptLst>
  <dgm:cxnLst>
    <dgm:cxn modelId="{E187FF61-C616-4009-88ED-D17FFE75CA08}" srcId="{18E8C9F5-CAA4-44B3-8BF9-89F5DBE27463}" destId="{BC665FA6-6656-4683-AE49-51AAF28E118D}" srcOrd="0" destOrd="0" parTransId="{D455F70E-C9DC-4022-A67B-25EB7C854A96}" sibTransId="{1757D037-547A-4F09-B9BC-1ACFD775B218}"/>
    <dgm:cxn modelId="{F84E90A3-95B6-4A9E-84EC-85164F73325B}" srcId="{18E8C9F5-CAA4-44B3-8BF9-89F5DBE27463}" destId="{55012682-0B3F-4AA0-8823-4AD9CA102856}" srcOrd="2" destOrd="0" parTransId="{AB9589A6-AF29-475F-AD96-FBFE92600A9F}" sibTransId="{6D0B1D0B-970E-45DF-903E-FEE98AAF94C6}"/>
    <dgm:cxn modelId="{A44B793E-D449-4E0C-8225-C18176001494}" type="presOf" srcId="{1757D037-547A-4F09-B9BC-1ACFD775B218}" destId="{3011058E-B318-4B54-89FC-FED722CD79BA}" srcOrd="0" destOrd="0" presId="urn:microsoft.com/office/officeart/2008/layout/VerticalCurvedList"/>
    <dgm:cxn modelId="{5A9D8399-4316-4138-86CF-5D3B93B4B67E}" type="presOf" srcId="{BC665FA6-6656-4683-AE49-51AAF28E118D}" destId="{369E8481-E879-46EE-B2F8-14C361727F8D}" srcOrd="0" destOrd="0" presId="urn:microsoft.com/office/officeart/2008/layout/VerticalCurvedList"/>
    <dgm:cxn modelId="{1AD27707-8590-42C0-AC8A-B04D442B203A}" type="presOf" srcId="{EB1201E4-3010-491C-AD6D-D7D0A9156345}" destId="{6689BE1D-6841-44F6-9255-86017B403359}" srcOrd="0" destOrd="0" presId="urn:microsoft.com/office/officeart/2008/layout/VerticalCurvedList"/>
    <dgm:cxn modelId="{D8B9E8B9-865E-44C2-9C7F-CBB6B415E524}" type="presOf" srcId="{18E8C9F5-CAA4-44B3-8BF9-89F5DBE27463}" destId="{4DF98103-00C6-402D-ABA9-FC9D56E81B47}" srcOrd="0" destOrd="0" presId="urn:microsoft.com/office/officeart/2008/layout/VerticalCurvedList"/>
    <dgm:cxn modelId="{DB47D244-E25B-43FA-8534-0FA8DEE145BD}" srcId="{18E8C9F5-CAA4-44B3-8BF9-89F5DBE27463}" destId="{0BD6D7FD-8A3E-49E7-BA4F-AB7905629158}" srcOrd="3" destOrd="0" parTransId="{C8AA7D5E-88BF-435B-9156-1676A5DD5CAF}" sibTransId="{BA2D8104-94D6-4E6E-95C2-8C98CD6B65E6}"/>
    <dgm:cxn modelId="{0D67EC9B-DCC3-45CF-94F7-010997232FBD}" type="presOf" srcId="{0BD6D7FD-8A3E-49E7-BA4F-AB7905629158}" destId="{B65B2063-BB27-4465-9713-AC951528B112}" srcOrd="0" destOrd="0" presId="urn:microsoft.com/office/officeart/2008/layout/VerticalCurvedList"/>
    <dgm:cxn modelId="{4A6D130F-9B9B-4FCD-BE5B-450B62A431BF}" type="presOf" srcId="{55012682-0B3F-4AA0-8823-4AD9CA102856}" destId="{D97071C0-BEB4-4A19-8807-844FB99DF09F}" srcOrd="0" destOrd="0" presId="urn:microsoft.com/office/officeart/2008/layout/VerticalCurvedList"/>
    <dgm:cxn modelId="{F01E5955-30DE-4173-998E-FB394ECE69FA}" srcId="{18E8C9F5-CAA4-44B3-8BF9-89F5DBE27463}" destId="{EB1201E4-3010-491C-AD6D-D7D0A9156345}" srcOrd="1" destOrd="0" parTransId="{A6B2E5FB-47C3-4A42-BA9F-13E1AE2ED4E8}" sibTransId="{986BD1AA-06BA-4D4C-8778-47123F3C9518}"/>
    <dgm:cxn modelId="{C7448D5D-5AD8-4BA7-9513-7EBC70D88937}" type="presParOf" srcId="{4DF98103-00C6-402D-ABA9-FC9D56E81B47}" destId="{4A81FA53-7BF6-4542-BAE7-7886CB218A0F}" srcOrd="0" destOrd="0" presId="urn:microsoft.com/office/officeart/2008/layout/VerticalCurvedList"/>
    <dgm:cxn modelId="{43B9A3A8-159C-4D94-9376-F380F0E9E8C1}" type="presParOf" srcId="{4A81FA53-7BF6-4542-BAE7-7886CB218A0F}" destId="{9181F00C-620E-4BF8-80D5-1D0F49EBA999}" srcOrd="0" destOrd="0" presId="urn:microsoft.com/office/officeart/2008/layout/VerticalCurvedList"/>
    <dgm:cxn modelId="{44F8E9C8-B1C1-4580-8313-DE83522FAFA6}" type="presParOf" srcId="{9181F00C-620E-4BF8-80D5-1D0F49EBA999}" destId="{5BB75171-1CAA-43E7-B0C4-4BBBBB7C6B4A}" srcOrd="0" destOrd="0" presId="urn:microsoft.com/office/officeart/2008/layout/VerticalCurvedList"/>
    <dgm:cxn modelId="{B5477A5C-F1A0-4B63-95B6-03A54DD7B1C0}" type="presParOf" srcId="{9181F00C-620E-4BF8-80D5-1D0F49EBA999}" destId="{3011058E-B318-4B54-89FC-FED722CD79BA}" srcOrd="1" destOrd="0" presId="urn:microsoft.com/office/officeart/2008/layout/VerticalCurvedList"/>
    <dgm:cxn modelId="{F2EA2B5C-BC86-424A-A6D4-784EF5AFC142}" type="presParOf" srcId="{9181F00C-620E-4BF8-80D5-1D0F49EBA999}" destId="{DD0D92C2-116D-4462-9FD3-F92B01B53179}" srcOrd="2" destOrd="0" presId="urn:microsoft.com/office/officeart/2008/layout/VerticalCurvedList"/>
    <dgm:cxn modelId="{E3EC0661-FA72-4D03-9328-475FC1BCF555}" type="presParOf" srcId="{9181F00C-620E-4BF8-80D5-1D0F49EBA999}" destId="{0FD8D1E8-9FBD-4F79-B24C-691D21518FEC}" srcOrd="3" destOrd="0" presId="urn:microsoft.com/office/officeart/2008/layout/VerticalCurvedList"/>
    <dgm:cxn modelId="{DFA52F23-5822-4B72-B719-ECD102FB5898}" type="presParOf" srcId="{4A81FA53-7BF6-4542-BAE7-7886CB218A0F}" destId="{369E8481-E879-46EE-B2F8-14C361727F8D}" srcOrd="1" destOrd="0" presId="urn:microsoft.com/office/officeart/2008/layout/VerticalCurvedList"/>
    <dgm:cxn modelId="{12E6B1CD-945E-4DE8-9B29-51BEF3ED5D27}" type="presParOf" srcId="{4A81FA53-7BF6-4542-BAE7-7886CB218A0F}" destId="{EB8C7B54-9A4D-4FE3-900E-F63E4AEB6F89}" srcOrd="2" destOrd="0" presId="urn:microsoft.com/office/officeart/2008/layout/VerticalCurvedList"/>
    <dgm:cxn modelId="{6C0C6746-F972-417B-AF64-44655019EED1}" type="presParOf" srcId="{EB8C7B54-9A4D-4FE3-900E-F63E4AEB6F89}" destId="{D0A387B2-F88C-469D-AC6C-CF6187F00039}" srcOrd="0" destOrd="0" presId="urn:microsoft.com/office/officeart/2008/layout/VerticalCurvedList"/>
    <dgm:cxn modelId="{13F2A245-4B41-4560-AFF0-A91A1850D440}" type="presParOf" srcId="{4A81FA53-7BF6-4542-BAE7-7886CB218A0F}" destId="{6689BE1D-6841-44F6-9255-86017B403359}" srcOrd="3" destOrd="0" presId="urn:microsoft.com/office/officeart/2008/layout/VerticalCurvedList"/>
    <dgm:cxn modelId="{978B9274-AABB-4BCD-97E3-F5976BCFE1A5}" type="presParOf" srcId="{4A81FA53-7BF6-4542-BAE7-7886CB218A0F}" destId="{3840E40E-731E-41B1-946C-9FE057B7ECD7}" srcOrd="4" destOrd="0" presId="urn:microsoft.com/office/officeart/2008/layout/VerticalCurvedList"/>
    <dgm:cxn modelId="{DDB9383A-E80F-47D8-92CB-2E1BF992B63D}" type="presParOf" srcId="{3840E40E-731E-41B1-946C-9FE057B7ECD7}" destId="{A75342D2-FCED-4E2D-8CE4-3898CDB924CF}" srcOrd="0" destOrd="0" presId="urn:microsoft.com/office/officeart/2008/layout/VerticalCurvedList"/>
    <dgm:cxn modelId="{DA6DC4EF-2B48-48A3-A3F6-39DDD84BAF95}" type="presParOf" srcId="{4A81FA53-7BF6-4542-BAE7-7886CB218A0F}" destId="{D97071C0-BEB4-4A19-8807-844FB99DF09F}" srcOrd="5" destOrd="0" presId="urn:microsoft.com/office/officeart/2008/layout/VerticalCurvedList"/>
    <dgm:cxn modelId="{C13DC9CA-A14A-4BC5-A7E0-8AE9192E0623}" type="presParOf" srcId="{4A81FA53-7BF6-4542-BAE7-7886CB218A0F}" destId="{FF72FEC8-26A3-4904-9762-12DDC89822B1}" srcOrd="6" destOrd="0" presId="urn:microsoft.com/office/officeart/2008/layout/VerticalCurvedList"/>
    <dgm:cxn modelId="{4904962D-E5EE-4578-ADF2-A0F60970E4B1}" type="presParOf" srcId="{FF72FEC8-26A3-4904-9762-12DDC89822B1}" destId="{9A342B79-8BE7-448B-98FA-2E9C936942DA}" srcOrd="0" destOrd="0" presId="urn:microsoft.com/office/officeart/2008/layout/VerticalCurvedList"/>
    <dgm:cxn modelId="{F1ACE464-A311-4FAD-BA41-28BC352FA4AD}" type="presParOf" srcId="{4A81FA53-7BF6-4542-BAE7-7886CB218A0F}" destId="{B65B2063-BB27-4465-9713-AC951528B112}" srcOrd="7" destOrd="0" presId="urn:microsoft.com/office/officeart/2008/layout/VerticalCurvedList"/>
    <dgm:cxn modelId="{8896AD67-4022-4650-A33D-F1618F59EBDE}" type="presParOf" srcId="{4A81FA53-7BF6-4542-BAE7-7886CB218A0F}" destId="{9DA02EEC-E142-4267-A107-04A2BBEE81B1}" srcOrd="8" destOrd="0" presId="urn:microsoft.com/office/officeart/2008/layout/VerticalCurvedList"/>
    <dgm:cxn modelId="{4DE862BC-3079-484F-B070-80F1A9C0CF1D}" type="presParOf" srcId="{9DA02EEC-E142-4267-A107-04A2BBEE81B1}" destId="{088CA131-1171-4279-96B6-26BE7BFF5CE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DBDDD8C-7848-4FB5-9218-1F20F247B075}" type="doc">
      <dgm:prSet loTypeId="urn:microsoft.com/office/officeart/2005/8/layout/hList6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C3B0A0-E327-41F4-A2CF-65B376B46881}">
      <dgm:prSet phldrT="[Текст]"/>
      <dgm:spPr>
        <a:solidFill>
          <a:schemeClr val="accent1"/>
        </a:solidFill>
      </dgm:spPr>
      <dgm:t>
        <a:bodyPr/>
        <a:lstStyle/>
        <a:p>
          <a:r>
            <a:rPr lang="ru-RU" dirty="0" smtClean="0"/>
            <a:t>Наш адрес: 352800, г.Туапсе, </a:t>
          </a:r>
        </a:p>
        <a:p>
          <a:r>
            <a:rPr lang="ru-RU" dirty="0" smtClean="0"/>
            <a:t>ул. Свободы, д.3</a:t>
          </a:r>
          <a:endParaRPr lang="ru-RU" dirty="0"/>
        </a:p>
      </dgm:t>
    </dgm:pt>
    <dgm:pt modelId="{461428B4-E6B7-4D34-A4EA-07C731164EC2}" type="parTrans" cxnId="{527DA0F2-ADC6-4B57-AECC-919FE9BAC4A1}">
      <dgm:prSet/>
      <dgm:spPr/>
      <dgm:t>
        <a:bodyPr/>
        <a:lstStyle/>
        <a:p>
          <a:endParaRPr lang="ru-RU"/>
        </a:p>
      </dgm:t>
    </dgm:pt>
    <dgm:pt modelId="{D0C70DE9-F592-4CB3-8668-1309D88BAFBA}" type="sibTrans" cxnId="{527DA0F2-ADC6-4B57-AECC-919FE9BAC4A1}">
      <dgm:prSet/>
      <dgm:spPr/>
      <dgm:t>
        <a:bodyPr/>
        <a:lstStyle/>
        <a:p>
          <a:endParaRPr lang="ru-RU"/>
        </a:p>
      </dgm:t>
    </dgm:pt>
    <dgm:pt modelId="{3792B59D-D42B-44FB-BEAF-EDF7E8229DA8}">
      <dgm:prSet phldrT="[Текст]"/>
      <dgm:spPr>
        <a:solidFill>
          <a:schemeClr val="accent1"/>
        </a:solidFill>
      </dgm:spPr>
      <dgm:t>
        <a:bodyPr/>
        <a:lstStyle/>
        <a:p>
          <a:r>
            <a:rPr lang="ru-RU" dirty="0" smtClean="0"/>
            <a:t>Телефон:  (86167) 2-57-11</a:t>
          </a:r>
          <a:endParaRPr lang="ru-RU" dirty="0"/>
        </a:p>
      </dgm:t>
    </dgm:pt>
    <dgm:pt modelId="{9F774336-9001-419A-A0F5-895632B13540}" type="parTrans" cxnId="{F5EE89C2-4958-4C7A-B971-A51020587D14}">
      <dgm:prSet/>
      <dgm:spPr/>
      <dgm:t>
        <a:bodyPr/>
        <a:lstStyle/>
        <a:p>
          <a:endParaRPr lang="ru-RU"/>
        </a:p>
      </dgm:t>
    </dgm:pt>
    <dgm:pt modelId="{C7A75B05-7E2B-48E3-A06C-E076A0E57BA4}" type="sibTrans" cxnId="{F5EE89C2-4958-4C7A-B971-A51020587D14}">
      <dgm:prSet/>
      <dgm:spPr/>
      <dgm:t>
        <a:bodyPr/>
        <a:lstStyle/>
        <a:p>
          <a:endParaRPr lang="ru-RU"/>
        </a:p>
      </dgm:t>
    </dgm:pt>
    <dgm:pt modelId="{8F6E7209-9566-4FDF-81B1-039E6C8FBC62}">
      <dgm:prSet/>
      <dgm:spPr>
        <a:solidFill>
          <a:schemeClr val="accent1"/>
        </a:solidFill>
      </dgm:spPr>
      <dgm:t>
        <a:bodyPr/>
        <a:lstStyle/>
        <a:p>
          <a:r>
            <a:rPr lang="ru-RU" dirty="0" smtClean="0"/>
            <a:t>Адрес электронной почты: </a:t>
          </a:r>
          <a:r>
            <a:rPr lang="en-US" dirty="0" smtClean="0"/>
            <a:t>tuaprfin@mail.ru </a:t>
          </a:r>
          <a:endParaRPr lang="ru-RU" dirty="0"/>
        </a:p>
      </dgm:t>
    </dgm:pt>
    <dgm:pt modelId="{781AD8C2-8001-4DC7-B164-2926DEBCE833}" type="parTrans" cxnId="{DCFEF24E-D7AA-436B-A20B-200EC519A361}">
      <dgm:prSet/>
      <dgm:spPr/>
      <dgm:t>
        <a:bodyPr/>
        <a:lstStyle/>
        <a:p>
          <a:endParaRPr lang="ru-RU"/>
        </a:p>
      </dgm:t>
    </dgm:pt>
    <dgm:pt modelId="{4CEC7168-675D-4249-AD58-8168F8AF51D9}" type="sibTrans" cxnId="{DCFEF24E-D7AA-436B-A20B-200EC519A361}">
      <dgm:prSet/>
      <dgm:spPr/>
      <dgm:t>
        <a:bodyPr/>
        <a:lstStyle/>
        <a:p>
          <a:endParaRPr lang="ru-RU"/>
        </a:p>
      </dgm:t>
    </dgm:pt>
    <dgm:pt modelId="{34C9CB3B-74F2-4BBB-8BAD-94763B1E98BE}" type="pres">
      <dgm:prSet presAssocID="{2DBDDD8C-7848-4FB5-9218-1F20F247B07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F8BB12-D1C6-4A82-883F-3C23CEFDB008}" type="pres">
      <dgm:prSet presAssocID="{F1C3B0A0-E327-41F4-A2CF-65B376B4688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136AF0-A409-47E5-ABEB-5E7460B40E32}" type="pres">
      <dgm:prSet presAssocID="{D0C70DE9-F592-4CB3-8668-1309D88BAFBA}" presName="sibTrans" presStyleCnt="0"/>
      <dgm:spPr/>
    </dgm:pt>
    <dgm:pt modelId="{FBF4D26B-14D3-418A-A8F1-2374D0E5C1FE}" type="pres">
      <dgm:prSet presAssocID="{3792B59D-D42B-44FB-BEAF-EDF7E8229DA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3304B8-31AF-402A-8CD0-B07ACB89D57E}" type="pres">
      <dgm:prSet presAssocID="{C7A75B05-7E2B-48E3-A06C-E076A0E57BA4}" presName="sibTrans" presStyleCnt="0"/>
      <dgm:spPr/>
    </dgm:pt>
    <dgm:pt modelId="{B30776A0-22B5-4B31-8DE4-C166F018BB87}" type="pres">
      <dgm:prSet presAssocID="{8F6E7209-9566-4FDF-81B1-039E6C8FBC6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27DA0F2-ADC6-4B57-AECC-919FE9BAC4A1}" srcId="{2DBDDD8C-7848-4FB5-9218-1F20F247B075}" destId="{F1C3B0A0-E327-41F4-A2CF-65B376B46881}" srcOrd="0" destOrd="0" parTransId="{461428B4-E6B7-4D34-A4EA-07C731164EC2}" sibTransId="{D0C70DE9-F592-4CB3-8668-1309D88BAFBA}"/>
    <dgm:cxn modelId="{C7722697-BF16-494B-B09E-A7A24568E32F}" type="presOf" srcId="{2DBDDD8C-7848-4FB5-9218-1F20F247B075}" destId="{34C9CB3B-74F2-4BBB-8BAD-94763B1E98BE}" srcOrd="0" destOrd="0" presId="urn:microsoft.com/office/officeart/2005/8/layout/hList6"/>
    <dgm:cxn modelId="{F5EE89C2-4958-4C7A-B971-A51020587D14}" srcId="{2DBDDD8C-7848-4FB5-9218-1F20F247B075}" destId="{3792B59D-D42B-44FB-BEAF-EDF7E8229DA8}" srcOrd="1" destOrd="0" parTransId="{9F774336-9001-419A-A0F5-895632B13540}" sibTransId="{C7A75B05-7E2B-48E3-A06C-E076A0E57BA4}"/>
    <dgm:cxn modelId="{55E72C06-07E0-4FC5-A4D8-14DA72E1AAEC}" type="presOf" srcId="{8F6E7209-9566-4FDF-81B1-039E6C8FBC62}" destId="{B30776A0-22B5-4B31-8DE4-C166F018BB87}" srcOrd="0" destOrd="0" presId="urn:microsoft.com/office/officeart/2005/8/layout/hList6"/>
    <dgm:cxn modelId="{DCFEF24E-D7AA-436B-A20B-200EC519A361}" srcId="{2DBDDD8C-7848-4FB5-9218-1F20F247B075}" destId="{8F6E7209-9566-4FDF-81B1-039E6C8FBC62}" srcOrd="2" destOrd="0" parTransId="{781AD8C2-8001-4DC7-B164-2926DEBCE833}" sibTransId="{4CEC7168-675D-4249-AD58-8168F8AF51D9}"/>
    <dgm:cxn modelId="{A2E50137-7AA5-4945-8022-2B5DA7989694}" type="presOf" srcId="{F1C3B0A0-E327-41F4-A2CF-65B376B46881}" destId="{42F8BB12-D1C6-4A82-883F-3C23CEFDB008}" srcOrd="0" destOrd="0" presId="urn:microsoft.com/office/officeart/2005/8/layout/hList6"/>
    <dgm:cxn modelId="{FC3F10DA-7AE4-4577-B28B-652696A68E42}" type="presOf" srcId="{3792B59D-D42B-44FB-BEAF-EDF7E8229DA8}" destId="{FBF4D26B-14D3-418A-A8F1-2374D0E5C1FE}" srcOrd="0" destOrd="0" presId="urn:microsoft.com/office/officeart/2005/8/layout/hList6"/>
    <dgm:cxn modelId="{F7DFCE32-6A34-4A04-9C27-202C983B0F62}" type="presParOf" srcId="{34C9CB3B-74F2-4BBB-8BAD-94763B1E98BE}" destId="{42F8BB12-D1C6-4A82-883F-3C23CEFDB008}" srcOrd="0" destOrd="0" presId="urn:microsoft.com/office/officeart/2005/8/layout/hList6"/>
    <dgm:cxn modelId="{957F3C07-DC52-42CA-BAC2-6C5B6F6B1E11}" type="presParOf" srcId="{34C9CB3B-74F2-4BBB-8BAD-94763B1E98BE}" destId="{DE136AF0-A409-47E5-ABEB-5E7460B40E32}" srcOrd="1" destOrd="0" presId="urn:microsoft.com/office/officeart/2005/8/layout/hList6"/>
    <dgm:cxn modelId="{1433FDA3-CCFF-4A90-AFB3-FCE9DC5785DF}" type="presParOf" srcId="{34C9CB3B-74F2-4BBB-8BAD-94763B1E98BE}" destId="{FBF4D26B-14D3-418A-A8F1-2374D0E5C1FE}" srcOrd="2" destOrd="0" presId="urn:microsoft.com/office/officeart/2005/8/layout/hList6"/>
    <dgm:cxn modelId="{70EBEC0E-ACD7-4FEE-A107-F43DC143BBB8}" type="presParOf" srcId="{34C9CB3B-74F2-4BBB-8BAD-94763B1E98BE}" destId="{953304B8-31AF-402A-8CD0-B07ACB89D57E}" srcOrd="3" destOrd="0" presId="urn:microsoft.com/office/officeart/2005/8/layout/hList6"/>
    <dgm:cxn modelId="{104F3DD5-10CA-4265-8212-96EF695424DA}" type="presParOf" srcId="{34C9CB3B-74F2-4BBB-8BAD-94763B1E98BE}" destId="{B30776A0-22B5-4B31-8DE4-C166F018BB87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11058E-B318-4B54-89FC-FED722CD79BA}">
      <dsp:nvSpPr>
        <dsp:cNvPr id="0" name=""/>
        <dsp:cNvSpPr/>
      </dsp:nvSpPr>
      <dsp:spPr>
        <a:xfrm>
          <a:off x="-6394197" y="-1053283"/>
          <a:ext cx="8190523" cy="8190523"/>
        </a:xfrm>
        <a:prstGeom prst="blockArc">
          <a:avLst>
            <a:gd name="adj1" fmla="val 18900000"/>
            <a:gd name="adj2" fmla="val 2700000"/>
            <a:gd name="adj3" fmla="val 264"/>
          </a:avLst>
        </a:pr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9E8481-E879-46EE-B2F8-14C361727F8D}">
      <dsp:nvSpPr>
        <dsp:cNvPr id="0" name=""/>
        <dsp:cNvSpPr/>
      </dsp:nvSpPr>
      <dsp:spPr>
        <a:xfrm>
          <a:off x="1768515" y="280841"/>
          <a:ext cx="7034751" cy="888179"/>
        </a:xfrm>
        <a:prstGeom prst="flowChartAlternateProcess">
          <a:avLst/>
        </a:prstGeom>
        <a:solidFill>
          <a:schemeClr val="accent5">
            <a:lumMod val="20000"/>
            <a:lumOff val="80000"/>
          </a:schemeClr>
        </a:solidFill>
        <a:ln>
          <a:solidFill>
            <a:srgbClr val="00D2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3177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Дополнительный норматив отчислений </a:t>
          </a:r>
          <a:r>
            <a:rPr lang="ru-RU" sz="1600" b="1" u="sng" kern="1200" dirty="0" smtClean="0">
              <a:solidFill>
                <a:schemeClr val="tx1"/>
              </a:solidFill>
            </a:rPr>
            <a:t>от налога на доходы физических лиц </a:t>
          </a:r>
          <a:r>
            <a:rPr lang="ru-RU" sz="1400" b="0" kern="1200" dirty="0" smtClean="0">
              <a:solidFill>
                <a:schemeClr val="tx1"/>
              </a:solidFill>
            </a:rPr>
            <a:t>в бюджет МО Туапсинский                         муниципальный округ Краснодарского края                                                                                               </a:t>
          </a:r>
          <a:r>
            <a:rPr lang="ru-RU" sz="1400" b="0" kern="1200" dirty="0" smtClean="0">
              <a:solidFill>
                <a:srgbClr val="002060"/>
              </a:solidFill>
            </a:rPr>
            <a:t>(</a:t>
          </a:r>
          <a:r>
            <a:rPr lang="ru-RU" sz="1600" b="1" kern="1200" dirty="0" smtClean="0">
              <a:solidFill>
                <a:srgbClr val="002060"/>
              </a:solidFill>
            </a:rPr>
            <a:t>в 2025 году – 2,45 %, </a:t>
          </a:r>
          <a:r>
            <a:rPr lang="ru-RU" sz="1400" b="1" kern="1200" dirty="0" smtClean="0">
              <a:solidFill>
                <a:srgbClr val="002060"/>
              </a:solidFill>
            </a:rPr>
            <a:t>на 2026 год – 1,70  %,  на 2027 год – 0,62  %)</a:t>
          </a:r>
        </a:p>
      </dsp:txBody>
      <dsp:txXfrm>
        <a:off x="1811871" y="324197"/>
        <a:ext cx="6948039" cy="801467"/>
      </dsp:txXfrm>
    </dsp:sp>
    <dsp:sp modelId="{D0A387B2-F88C-469D-AC6C-CF6187F00039}">
      <dsp:nvSpPr>
        <dsp:cNvPr id="0" name=""/>
        <dsp:cNvSpPr/>
      </dsp:nvSpPr>
      <dsp:spPr>
        <a:xfrm>
          <a:off x="35249" y="139295"/>
          <a:ext cx="2419562" cy="1149654"/>
        </a:xfrm>
        <a:prstGeom prst="ellipse">
          <a:avLst/>
        </a:prstGeom>
        <a:solidFill>
          <a:srgbClr val="92D050"/>
        </a:solidFill>
        <a:ln>
          <a:solidFill>
            <a:schemeClr val="tx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89BE1D-6841-44F6-9255-86017B403359}">
      <dsp:nvSpPr>
        <dsp:cNvPr id="0" name=""/>
        <dsp:cNvSpPr/>
      </dsp:nvSpPr>
      <dsp:spPr>
        <a:xfrm>
          <a:off x="1976434" y="1374227"/>
          <a:ext cx="6826806" cy="1410140"/>
        </a:xfrm>
        <a:prstGeom prst="flowChartAlternateProcess">
          <a:avLst/>
        </a:prstGeom>
        <a:solidFill>
          <a:srgbClr val="FFFF66"/>
        </a:solidFill>
        <a:ln>
          <a:solidFill>
            <a:schemeClr val="accent2">
              <a:lumMod val="5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3177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Установление </a:t>
          </a:r>
          <a:r>
            <a:rPr lang="ru-RU" sz="1400" b="1" u="sng" kern="1200" dirty="0" smtClean="0">
              <a:solidFill>
                <a:schemeClr val="tx1"/>
              </a:solidFill>
            </a:rPr>
            <a:t>дифференцированного норматива отчислений от налога на прибыль организаций,                                                                                                   </a:t>
          </a:r>
          <a:r>
            <a:rPr lang="ru-RU" sz="1400" b="1" kern="1200" dirty="0" smtClean="0">
              <a:solidFill>
                <a:schemeClr val="tx1"/>
              </a:solidFill>
            </a:rPr>
            <a:t>уплаченного налогоплательщиками, которые до 1 января 2023 г. являлись участниками  консолидированной группы налогоплательщиков (КГН) 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(в 2025 году – 0,319  %,</a:t>
          </a:r>
          <a:r>
            <a:rPr lang="ru-RU" sz="1400" b="1" kern="1200" dirty="0" smtClean="0">
              <a:solidFill>
                <a:srgbClr val="002060"/>
              </a:solidFill>
            </a:rPr>
            <a:t> на 2026 год – 0,0  %, на 2027 год – 0,0  %)</a:t>
          </a:r>
        </a:p>
      </dsp:txBody>
      <dsp:txXfrm>
        <a:off x="2045270" y="1443063"/>
        <a:ext cx="6689134" cy="1272468"/>
      </dsp:txXfrm>
    </dsp:sp>
    <dsp:sp modelId="{A75342D2-FCED-4E2D-8CE4-3898CDB924CF}">
      <dsp:nvSpPr>
        <dsp:cNvPr id="0" name=""/>
        <dsp:cNvSpPr/>
      </dsp:nvSpPr>
      <dsp:spPr>
        <a:xfrm>
          <a:off x="0" y="1432971"/>
          <a:ext cx="2511271" cy="1292648"/>
        </a:xfrm>
        <a:prstGeom prst="ellipse">
          <a:avLst/>
        </a:prstGeom>
        <a:solidFill>
          <a:srgbClr val="FFFF00"/>
        </a:solidFill>
        <a:ln>
          <a:solidFill>
            <a:schemeClr val="tx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7071C0-BEB4-4A19-8807-844FB99DF09F}">
      <dsp:nvSpPr>
        <dsp:cNvPr id="0" name=""/>
        <dsp:cNvSpPr/>
      </dsp:nvSpPr>
      <dsp:spPr>
        <a:xfrm>
          <a:off x="1816442" y="2873132"/>
          <a:ext cx="6987827" cy="1230289"/>
        </a:xfrm>
        <a:prstGeom prst="flowChartAlternateProcess">
          <a:avLst/>
        </a:prstGeom>
        <a:solidFill>
          <a:schemeClr val="tx2">
            <a:lumMod val="40000"/>
            <a:lumOff val="60000"/>
          </a:schemeClr>
        </a:solidFill>
        <a:ln>
          <a:solidFill>
            <a:schemeClr val="accent2">
              <a:lumMod val="5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3177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Установление и определение налоговых ставок на территории МО Туапсинский муниципальный округ Краснодарского края с 1 января 2025 г.:  </a:t>
          </a:r>
          <a:r>
            <a:rPr lang="ru-RU" sz="1600" b="1" u="sng" kern="1200" dirty="0" smtClean="0">
              <a:solidFill>
                <a:schemeClr val="tx1"/>
              </a:solidFill>
            </a:rPr>
            <a:t>налога на имущество физических лиц, земельного налога и туристического налога                                                                                         </a:t>
          </a:r>
          <a:r>
            <a:rPr lang="ru-RU" sz="1600" b="1" kern="1200" dirty="0" smtClean="0">
              <a:solidFill>
                <a:schemeClr val="tx1"/>
              </a:solidFill>
            </a:rPr>
            <a:t>(506 млн рублей).</a:t>
          </a:r>
        </a:p>
      </dsp:txBody>
      <dsp:txXfrm>
        <a:off x="1876499" y="2933189"/>
        <a:ext cx="6867713" cy="1110175"/>
      </dsp:txXfrm>
    </dsp:sp>
    <dsp:sp modelId="{9A342B79-8BE7-448B-98FA-2E9C936942DA}">
      <dsp:nvSpPr>
        <dsp:cNvPr id="0" name=""/>
        <dsp:cNvSpPr/>
      </dsp:nvSpPr>
      <dsp:spPr>
        <a:xfrm>
          <a:off x="0" y="2945135"/>
          <a:ext cx="2779939" cy="1108235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5B2063-BB27-4465-9713-AC951528B112}">
      <dsp:nvSpPr>
        <dsp:cNvPr id="0" name=""/>
        <dsp:cNvSpPr/>
      </dsp:nvSpPr>
      <dsp:spPr>
        <a:xfrm>
          <a:off x="1519392" y="4240204"/>
          <a:ext cx="7325150" cy="1610215"/>
        </a:xfrm>
        <a:prstGeom prst="flowChartAlternateProcess">
          <a:avLst/>
        </a:prstGeom>
        <a:solidFill>
          <a:schemeClr val="accent3">
            <a:lumMod val="40000"/>
            <a:lumOff val="60000"/>
          </a:schemeClr>
        </a:solidFill>
        <a:ln>
          <a:solidFill>
            <a:schemeClr val="accent2">
              <a:lumMod val="5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3177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Отнесение МО Туапсинский муниципальный округ Краснодарского края в связи с изменением статуса муниципального образования         </a:t>
          </a:r>
          <a:r>
            <a:rPr lang="ru-RU" sz="1400" b="1" u="sng" kern="1200" dirty="0" smtClean="0">
              <a:solidFill>
                <a:schemeClr val="tx1"/>
              </a:solidFill>
            </a:rPr>
            <a:t>ко 2-й группе в </a:t>
          </a:r>
          <a:r>
            <a:rPr lang="ru-RU" sz="1600" b="1" u="sng" kern="1200" dirty="0" smtClean="0">
              <a:solidFill>
                <a:schemeClr val="tx1"/>
              </a:solidFill>
            </a:rPr>
            <a:t>отношении</a:t>
          </a:r>
          <a:r>
            <a:rPr lang="ru-RU" sz="1400" b="1" u="sng" kern="1200" dirty="0" smtClean="0">
              <a:solidFill>
                <a:schemeClr val="tx1"/>
              </a:solidFill>
            </a:rPr>
            <a:t> размеров потенциально возможного к получению ИП годового дохода по видам предпринимательской деятельности, в отношении которых применяется патентная система налогообложения </a:t>
          </a:r>
          <a:r>
            <a:rPr lang="ru-RU" sz="1400" b="1" kern="1200" dirty="0" smtClean="0">
              <a:solidFill>
                <a:schemeClr val="tx1"/>
              </a:solidFill>
            </a:rPr>
            <a:t>(перевод из 1 и 3 групп)</a:t>
          </a:r>
          <a:endParaRPr lang="ru-RU" sz="1400" b="1" kern="1200" dirty="0" smtClean="0">
            <a:solidFill>
              <a:srgbClr val="002060"/>
            </a:solidFill>
          </a:endParaRPr>
        </a:p>
      </dsp:txBody>
      <dsp:txXfrm>
        <a:off x="1597995" y="4318807"/>
        <a:ext cx="7167944" cy="1453009"/>
      </dsp:txXfrm>
    </dsp:sp>
    <dsp:sp modelId="{088CA131-1171-4279-96B6-26BE7BFF5CE3}">
      <dsp:nvSpPr>
        <dsp:cNvPr id="0" name=""/>
        <dsp:cNvSpPr/>
      </dsp:nvSpPr>
      <dsp:spPr>
        <a:xfrm>
          <a:off x="-84460" y="4504910"/>
          <a:ext cx="2513928" cy="1170346"/>
        </a:xfrm>
        <a:prstGeom prst="ellipse">
          <a:avLst/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F8BB12-D1C6-4A82-883F-3C23CEFDB008}">
      <dsp:nvSpPr>
        <dsp:cNvPr id="0" name=""/>
        <dsp:cNvSpPr/>
      </dsp:nvSpPr>
      <dsp:spPr>
        <a:xfrm rot="16200000">
          <a:off x="-1198413" y="1199529"/>
          <a:ext cx="5301208" cy="2902148"/>
        </a:xfrm>
        <a:prstGeom prst="flowChartManualOperation">
          <a:avLst/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0" tIns="0" rIns="164663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Наш адрес: 352800, г.Туапсе, 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ул. Свободы, д.3</a:t>
          </a:r>
          <a:endParaRPr lang="ru-RU" sz="2600" kern="1200" dirty="0"/>
        </a:p>
      </dsp:txBody>
      <dsp:txXfrm rot="5400000">
        <a:off x="1117" y="1060241"/>
        <a:ext cx="2902148" cy="3180724"/>
      </dsp:txXfrm>
    </dsp:sp>
    <dsp:sp modelId="{FBF4D26B-14D3-418A-A8F1-2374D0E5C1FE}">
      <dsp:nvSpPr>
        <dsp:cNvPr id="0" name=""/>
        <dsp:cNvSpPr/>
      </dsp:nvSpPr>
      <dsp:spPr>
        <a:xfrm rot="16200000">
          <a:off x="1921396" y="1199529"/>
          <a:ext cx="5301208" cy="2902148"/>
        </a:xfrm>
        <a:prstGeom prst="flowChartManualOperation">
          <a:avLst/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0" tIns="0" rIns="164663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Телефон:  (86167) 2-57-11</a:t>
          </a:r>
          <a:endParaRPr lang="ru-RU" sz="2600" kern="1200" dirty="0"/>
        </a:p>
      </dsp:txBody>
      <dsp:txXfrm rot="5400000">
        <a:off x="3120926" y="1060241"/>
        <a:ext cx="2902148" cy="3180724"/>
      </dsp:txXfrm>
    </dsp:sp>
    <dsp:sp modelId="{B30776A0-22B5-4B31-8DE4-C166F018BB87}">
      <dsp:nvSpPr>
        <dsp:cNvPr id="0" name=""/>
        <dsp:cNvSpPr/>
      </dsp:nvSpPr>
      <dsp:spPr>
        <a:xfrm rot="16200000">
          <a:off x="5041205" y="1199529"/>
          <a:ext cx="5301208" cy="2902148"/>
        </a:xfrm>
        <a:prstGeom prst="flowChartManualOperation">
          <a:avLst/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0" tIns="0" rIns="164663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Адрес электронной почты: </a:t>
          </a:r>
          <a:r>
            <a:rPr lang="en-US" sz="2600" kern="1200" dirty="0" smtClean="0"/>
            <a:t>tuaprfin@mail.ru </a:t>
          </a:r>
          <a:endParaRPr lang="ru-RU" sz="2600" kern="1200" dirty="0"/>
        </a:p>
      </dsp:txBody>
      <dsp:txXfrm rot="5400000">
        <a:off x="6240735" y="1060241"/>
        <a:ext cx="2902148" cy="31807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0.66433</cdr:x>
      <cdr:y>0.79423</cdr:y>
    </cdr:from>
    <cdr:to>
      <cdr:x>0.99898</cdr:x>
      <cdr:y>1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6146583" y="4725097"/>
          <a:ext cx="3096294" cy="1224183"/>
        </a:xfrm>
        <a:prstGeom xmlns:a="http://schemas.openxmlformats.org/drawingml/2006/main" prst="rect">
          <a:avLst/>
        </a:prstGeom>
        <a:solidFill xmlns:a="http://schemas.openxmlformats.org/drawingml/2006/main">
          <a:srgbClr val="0033CC"/>
        </a:solidFill>
        <a:ln xmlns:a="http://schemas.openxmlformats.org/drawingml/2006/main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400" b="1" dirty="0" smtClean="0">
              <a:latin typeface="Palatino Linotype" panose="02040502050505030304" pitchFamily="18" charset="0"/>
            </a:rPr>
            <a:t>Объем (оборот) работ, услуг  </a:t>
          </a:r>
        </a:p>
        <a:p xmlns:a="http://schemas.openxmlformats.org/drawingml/2006/main">
          <a:pPr algn="ctr"/>
          <a:r>
            <a:rPr lang="ru-RU" sz="2400" b="1" dirty="0" smtClean="0">
              <a:latin typeface="Palatino Linotype" panose="02040502050505030304" pitchFamily="18" charset="0"/>
            </a:rPr>
            <a:t>172 млрд руб.</a:t>
          </a:r>
          <a:endParaRPr lang="ru-RU" sz="2400" b="1" dirty="0">
            <a:latin typeface="Palatino Linotype" panose="02040502050505030304" pitchFamily="18" charset="0"/>
          </a:endParaRPr>
        </a:p>
      </cdr:txBody>
    </cdr:sp>
  </cdr:relSizeAnchor>
  <cdr:relSizeAnchor xmlns:cdr="http://schemas.openxmlformats.org/drawingml/2006/chartDrawing">
    <cdr:from>
      <cdr:x>0.24123</cdr:x>
      <cdr:y>0.31297</cdr:y>
    </cdr:from>
    <cdr:to>
      <cdr:x>0.36575</cdr:x>
      <cdr:y>0.3977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231972" y="1890086"/>
          <a:ext cx="1152100" cy="5116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3200" b="1" dirty="0" smtClean="0">
              <a:solidFill>
                <a:schemeClr val="tx1"/>
              </a:solidFill>
              <a:latin typeface="Bookman Old Style" panose="02050604050505020204" pitchFamily="18" charset="0"/>
            </a:rPr>
            <a:t>25%</a:t>
          </a:r>
          <a:endParaRPr lang="ru-RU" sz="3200" b="1" dirty="0">
            <a:solidFill>
              <a:schemeClr val="tx1"/>
            </a:solidFill>
            <a:latin typeface="Bookman Old Style" panose="02050604050505020204" pitchFamily="18" charset="0"/>
          </a:endParaRPr>
        </a:p>
      </cdr:txBody>
    </cdr:sp>
  </cdr:relSizeAnchor>
  <cdr:relSizeAnchor xmlns:cdr="http://schemas.openxmlformats.org/drawingml/2006/chartDrawing">
    <cdr:from>
      <cdr:x>0.31129</cdr:x>
      <cdr:y>0.50835</cdr:y>
    </cdr:from>
    <cdr:to>
      <cdr:x>0.50586</cdr:x>
      <cdr:y>0.60518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880228" y="3024336"/>
          <a:ext cx="1800200" cy="576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0.45917</cdr:x>
      <cdr:y>0.25065</cdr:y>
    </cdr:from>
    <cdr:to>
      <cdr:x>0.58369</cdr:x>
      <cdr:y>0.34748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248380" y="1513691"/>
          <a:ext cx="1152101" cy="5847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3200" b="1" dirty="0" smtClean="0">
              <a:solidFill>
                <a:schemeClr val="tx1"/>
              </a:solidFill>
              <a:latin typeface="Bookman Old Style" panose="02050604050505020204" pitchFamily="18" charset="0"/>
            </a:rPr>
            <a:t>13%</a:t>
          </a:r>
          <a:endParaRPr lang="ru-RU" sz="3200" b="1" dirty="0">
            <a:solidFill>
              <a:schemeClr val="tx1"/>
            </a:solidFill>
            <a:latin typeface="Bookman Old Style" panose="02050604050505020204" pitchFamily="18" charset="0"/>
          </a:endParaRPr>
        </a:p>
      </cdr:txBody>
    </cdr:sp>
  </cdr:relSizeAnchor>
  <cdr:relSizeAnchor xmlns:cdr="http://schemas.openxmlformats.org/drawingml/2006/chartDrawing">
    <cdr:from>
      <cdr:x>0.58367</cdr:x>
      <cdr:y>0.32489</cdr:y>
    </cdr:from>
    <cdr:to>
      <cdr:x>0.73154</cdr:x>
      <cdr:y>0.40962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400324" y="1962094"/>
          <a:ext cx="1368143" cy="5116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3200" b="1" dirty="0" smtClean="0">
              <a:solidFill>
                <a:schemeClr val="tx1"/>
              </a:solidFill>
              <a:latin typeface="Bookman Old Style" panose="02050604050505020204" pitchFamily="18" charset="0"/>
            </a:rPr>
            <a:t>9%</a:t>
          </a:r>
          <a:endParaRPr lang="ru-RU" sz="3200" b="1" dirty="0">
            <a:solidFill>
              <a:schemeClr val="tx1"/>
            </a:solidFill>
            <a:latin typeface="Bookman Old Style" panose="02050604050505020204" pitchFamily="18" charset="0"/>
          </a:endParaRPr>
        </a:p>
      </cdr:txBody>
    </cdr:sp>
  </cdr:relSizeAnchor>
  <cdr:relSizeAnchor xmlns:cdr="http://schemas.openxmlformats.org/drawingml/2006/chartDrawing">
    <cdr:from>
      <cdr:x>0.67708</cdr:x>
      <cdr:y>0.4295</cdr:y>
    </cdr:from>
    <cdr:to>
      <cdr:x>0.79382</cdr:x>
      <cdr:y>0.52633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6264604" y="2593811"/>
          <a:ext cx="1080118" cy="5847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3200" b="1" dirty="0" smtClean="0">
              <a:latin typeface="Bookman Old Style" panose="02050604050505020204" pitchFamily="18" charset="0"/>
            </a:rPr>
            <a:t>4%</a:t>
          </a:r>
          <a:endParaRPr lang="ru-RU" sz="3200" b="1" dirty="0">
            <a:latin typeface="Bookman Old Style" panose="02050604050505020204" pitchFamily="18" charset="0"/>
          </a:endParaRPr>
        </a:p>
      </cdr:txBody>
    </cdr:sp>
  </cdr:relSizeAnchor>
  <cdr:relSizeAnchor xmlns:cdr="http://schemas.openxmlformats.org/drawingml/2006/chartDrawing">
    <cdr:from>
      <cdr:x>0.38132</cdr:x>
      <cdr:y>0.53557</cdr:y>
    </cdr:from>
    <cdr:to>
      <cdr:x>0.51634</cdr:x>
      <cdr:y>0.6203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3528116" y="3186230"/>
          <a:ext cx="1249207" cy="5040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3200" b="1" dirty="0" smtClean="0">
              <a:latin typeface="Bookman Old Style" panose="02050604050505020204" pitchFamily="18" charset="0"/>
            </a:rPr>
            <a:t>48%</a:t>
          </a:r>
          <a:endParaRPr lang="ru-RU" sz="3200" b="1" dirty="0">
            <a:latin typeface="Bookman Old Style" panose="02050604050505020204" pitchFamily="18" charset="0"/>
          </a:endParaRPr>
        </a:p>
      </cdr:txBody>
    </cdr:sp>
  </cdr:relSizeAnchor>
  <cdr:relSizeAnchor xmlns:cdr="http://schemas.openxmlformats.org/drawingml/2006/chartDrawing">
    <cdr:from>
      <cdr:x>0.69265</cdr:x>
      <cdr:y>0.54873</cdr:y>
    </cdr:from>
    <cdr:to>
      <cdr:x>0.78604</cdr:x>
      <cdr:y>0.62135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6408620" y="3313891"/>
          <a:ext cx="864076" cy="4385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3000" b="1" dirty="0" smtClean="0">
              <a:latin typeface="Bookman Old Style" panose="02050604050505020204" pitchFamily="18" charset="0"/>
            </a:rPr>
            <a:t>1%</a:t>
          </a:r>
          <a:endParaRPr lang="ru-RU" sz="3000" b="1" dirty="0">
            <a:latin typeface="Bookman Old Style" panose="020506040505050202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0.08121</cdr:x>
      <cdr:y>0.02257</cdr:y>
    </cdr:from>
    <cdr:to>
      <cdr:x>0.20896</cdr:x>
      <cdr:y>0.09787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32415" y="142401"/>
          <a:ext cx="1152164" cy="47509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5">
            <a:lumMod val="20000"/>
            <a:lumOff val="80000"/>
          </a:schemeClr>
        </a:solidFill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 smtClean="0">
              <a:solidFill>
                <a:srgbClr val="002060"/>
              </a:solidFill>
            </a:rPr>
            <a:t>3 140,2</a:t>
          </a:r>
          <a:endParaRPr lang="ru-RU" sz="2400" b="1" dirty="0">
            <a:solidFill>
              <a:srgbClr val="002060"/>
            </a:solidFill>
          </a:endParaRPr>
        </a:p>
      </cdr:txBody>
    </cdr:sp>
  </cdr:relSizeAnchor>
  <cdr:relSizeAnchor xmlns:cdr="http://schemas.openxmlformats.org/drawingml/2006/chartDrawing">
    <cdr:from>
      <cdr:x>0.27406</cdr:x>
      <cdr:y>0.02283</cdr:y>
    </cdr:from>
    <cdr:to>
      <cdr:x>0.40857</cdr:x>
      <cdr:y>0.09426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471687" y="144042"/>
          <a:ext cx="1213091" cy="45067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5">
            <a:lumMod val="20000"/>
            <a:lumOff val="80000"/>
          </a:schemeClr>
        </a:solidFill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 smtClean="0">
              <a:solidFill>
                <a:srgbClr val="002060"/>
              </a:solidFill>
            </a:rPr>
            <a:t>3 249,4</a:t>
          </a:r>
          <a:endParaRPr lang="ru-RU" sz="2400" b="1" dirty="0">
            <a:solidFill>
              <a:srgbClr val="002060"/>
            </a:solidFill>
          </a:endParaRPr>
        </a:p>
      </cdr:txBody>
    </cdr:sp>
  </cdr:relSizeAnchor>
  <cdr:relSizeAnchor xmlns:cdr="http://schemas.openxmlformats.org/drawingml/2006/chartDrawing">
    <cdr:from>
      <cdr:x>0.45647</cdr:x>
      <cdr:y>0.02283</cdr:y>
    </cdr:from>
    <cdr:to>
      <cdr:x>0.5922</cdr:x>
      <cdr:y>0.1025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116803" y="144042"/>
          <a:ext cx="1224159" cy="50266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5">
            <a:lumMod val="20000"/>
            <a:lumOff val="80000"/>
          </a:schemeClr>
        </a:solidFill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 smtClean="0">
              <a:solidFill>
                <a:srgbClr val="002060"/>
              </a:solidFill>
            </a:rPr>
            <a:t>3 442,4</a:t>
          </a:r>
          <a:endParaRPr lang="ru-RU" sz="2400" b="1" dirty="0">
            <a:solidFill>
              <a:srgbClr val="002060"/>
            </a:solidFill>
          </a:endParaRPr>
        </a:p>
      </cdr:txBody>
    </cdr:sp>
  </cdr:relSizeAnchor>
  <cdr:relSizeAnchor xmlns:cdr="http://schemas.openxmlformats.org/drawingml/2006/chartDrawing">
    <cdr:from>
      <cdr:x>0.60019</cdr:x>
      <cdr:y>0</cdr:y>
    </cdr:from>
    <cdr:to>
      <cdr:x>1</cdr:x>
      <cdr:y>0.44511</cdr:y>
    </cdr:to>
    <cdr:sp macro="" textlink="">
      <cdr:nvSpPr>
        <cdr:cNvPr id="27" name="Скругленный прямоугольник 26"/>
        <cdr:cNvSpPr/>
      </cdr:nvSpPr>
      <cdr:spPr>
        <a:xfrm xmlns:a="http://schemas.openxmlformats.org/drawingml/2006/main">
          <a:off x="5412984" y="0"/>
          <a:ext cx="3605800" cy="2808312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bg2">
            <a:lumMod val="90000"/>
          </a:schemeClr>
        </a:solidFill>
        <a:ln xmlns:a="http://schemas.openxmlformats.org/drawingml/2006/main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300" b="1" dirty="0" smtClean="0">
              <a:solidFill>
                <a:srgbClr val="0000FF"/>
              </a:solidFill>
            </a:rPr>
            <a:t>В основу расчетов прогноза доходов на 2025 - 2027  годы заложены:</a:t>
          </a:r>
        </a:p>
        <a:p xmlns:a="http://schemas.openxmlformats.org/drawingml/2006/main">
          <a:pPr algn="l"/>
          <a:endParaRPr lang="ru-RU" sz="1200" b="1" dirty="0" smtClean="0">
            <a:solidFill>
              <a:srgbClr val="002060"/>
            </a:solidFill>
          </a:endParaRPr>
        </a:p>
        <a:p xmlns:a="http://schemas.openxmlformats.org/drawingml/2006/main">
          <a:pPr algn="l"/>
          <a:r>
            <a:rPr lang="ru-RU" sz="1200" b="1" dirty="0" smtClean="0">
              <a:solidFill>
                <a:srgbClr val="002060"/>
              </a:solidFill>
            </a:rPr>
            <a:t>* Прогнозные оценки показателей  социально - экономического развития:</a:t>
          </a:r>
          <a:r>
            <a:rPr lang="ru-RU" sz="1200" dirty="0" smtClean="0">
              <a:solidFill>
                <a:srgbClr val="002060"/>
              </a:solidFill>
            </a:rPr>
            <a:t> </a:t>
          </a:r>
        </a:p>
        <a:p xmlns:a="http://schemas.openxmlformats.org/drawingml/2006/main">
          <a:pPr marL="171450" indent="-171450">
            <a:buFont typeface="Arial" pitchFamily="34" charset="0"/>
            <a:buChar char="•"/>
          </a:pPr>
          <a:r>
            <a:rPr lang="ru-RU" sz="1200" dirty="0" smtClean="0">
              <a:solidFill>
                <a:srgbClr val="002060"/>
              </a:solidFill>
            </a:rPr>
            <a:t>индексы потребительских цен;</a:t>
          </a:r>
        </a:p>
        <a:p xmlns:a="http://schemas.openxmlformats.org/drawingml/2006/main">
          <a:pPr marL="171450" indent="-171450">
            <a:buFont typeface="Arial" pitchFamily="34" charset="0"/>
            <a:buChar char="•"/>
          </a:pPr>
          <a:r>
            <a:rPr lang="ru-RU" sz="1200" dirty="0" smtClean="0">
              <a:solidFill>
                <a:srgbClr val="002060"/>
              </a:solidFill>
            </a:rPr>
            <a:t>объемы фонда заработной платы (ФОТ)   и прибыли прибыльных организаций;</a:t>
          </a:r>
        </a:p>
        <a:p xmlns:a="http://schemas.openxmlformats.org/drawingml/2006/main">
          <a:pPr marL="171450" indent="-171450">
            <a:buFont typeface="Arial" pitchFamily="34" charset="0"/>
            <a:buChar char="•"/>
          </a:pPr>
          <a:r>
            <a:rPr lang="ru-RU" sz="1200" dirty="0" smtClean="0">
              <a:solidFill>
                <a:srgbClr val="002060"/>
              </a:solidFill>
            </a:rPr>
            <a:t>показатели собираемости налогов за ряд лет;</a:t>
          </a:r>
          <a:endParaRPr lang="ru-RU" sz="1200" b="1" dirty="0" smtClean="0">
            <a:solidFill>
              <a:srgbClr val="002060"/>
            </a:solidFill>
          </a:endParaRPr>
        </a:p>
        <a:p xmlns:a="http://schemas.openxmlformats.org/drawingml/2006/main">
          <a:r>
            <a:rPr lang="ru-RU" sz="1200" b="1" dirty="0" smtClean="0">
              <a:solidFill>
                <a:srgbClr val="002060"/>
              </a:solidFill>
            </a:rPr>
            <a:t>* Данные главных администраторов доходов местного бюджета;                                  </a:t>
          </a:r>
        </a:p>
        <a:p xmlns:a="http://schemas.openxmlformats.org/drawingml/2006/main">
          <a:r>
            <a:rPr lang="ru-RU" sz="1200" b="1" dirty="0" smtClean="0">
              <a:solidFill>
                <a:srgbClr val="002060"/>
              </a:solidFill>
            </a:rPr>
            <a:t>*  Ряд других параметров.</a:t>
          </a:r>
          <a:r>
            <a:rPr lang="ru-RU" sz="1200" b="1" dirty="0" smtClean="0"/>
            <a:t>.</a:t>
          </a:r>
        </a:p>
        <a:p xmlns:a="http://schemas.openxmlformats.org/drawingml/2006/main">
          <a:pPr marL="171450" indent="-171450">
            <a:buFont typeface="Arial" pitchFamily="34" charset="0"/>
            <a:buChar char="•"/>
          </a:pPr>
          <a:endParaRPr lang="ru-RU" sz="13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0.00075</cdr:x>
      <cdr:y>0.58989</cdr:y>
    </cdr:from>
    <cdr:to>
      <cdr:x>0.74099</cdr:x>
      <cdr:y>0.99438</cdr:y>
    </cdr:to>
    <cdr:sp macro="" textlink="">
      <cdr:nvSpPr>
        <cdr:cNvPr id="14" name="Скругленный прямоугольник 13"/>
        <cdr:cNvSpPr/>
      </cdr:nvSpPr>
      <cdr:spPr>
        <a:xfrm xmlns:a="http://schemas.openxmlformats.org/drawingml/2006/main">
          <a:off x="6934" y="3780420"/>
          <a:ext cx="6843981" cy="2592288"/>
        </a:xfrm>
        <a:prstGeom xmlns:a="http://schemas.openxmlformats.org/drawingml/2006/main" prst="roundRect">
          <a:avLst/>
        </a:prstGeom>
        <a:solidFill xmlns:a="http://schemas.openxmlformats.org/drawingml/2006/main">
          <a:srgbClr val="FFFF99"/>
        </a:solidFill>
        <a:ln xmlns:a="http://schemas.openxmlformats.org/drawingml/2006/main">
          <a:noFill/>
        </a:ln>
        <a:effectLst xmlns:a="http://schemas.openxmlformats.org/drawingml/2006/main">
          <a:outerShdw blurRad="152400" dist="317500" dir="5400000" sx="90000" sy="-19000" rotWithShape="0">
            <a:prstClr val="black">
              <a:alpha val="15000"/>
            </a:prstClr>
          </a:outerShdw>
        </a:effectLst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>
            <a:lnSpc>
              <a:spcPts val="1500"/>
            </a:lnSpc>
          </a:pPr>
          <a:r>
            <a:rPr lang="ru-RU" sz="1300" b="1" u="sng" dirty="0" smtClean="0">
              <a:solidFill>
                <a:srgbClr val="002060"/>
              </a:solidFill>
            </a:rPr>
            <a:t>На планирование доходов 2025  года повлияли:</a:t>
          </a:r>
        </a:p>
        <a:p xmlns:a="http://schemas.openxmlformats.org/drawingml/2006/main">
          <a:pPr lvl="0" algn="l">
            <a:lnSpc>
              <a:spcPts val="1500"/>
            </a:lnSpc>
          </a:pPr>
          <a:r>
            <a:rPr lang="ru-RU" sz="13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 </a:t>
          </a:r>
          <a:r>
            <a:rPr lang="ru-RU" sz="1300" dirty="0" smtClean="0">
              <a:solidFill>
                <a:schemeClr val="tx1">
                  <a:lumMod val="95000"/>
                  <a:lumOff val="5000"/>
                </a:schemeClr>
              </a:solidFill>
            </a:rPr>
            <a:t>*</a:t>
          </a:r>
          <a:r>
            <a:rPr lang="ru-RU" sz="1300" dirty="0" smtClean="0">
              <a:solidFill>
                <a:prstClr val="black">
                  <a:lumMod val="95000"/>
                  <a:lumOff val="5000"/>
                </a:prstClr>
              </a:solidFill>
            </a:rPr>
            <a:t>индекс потребительских цен – </a:t>
          </a:r>
          <a:r>
            <a:rPr lang="ru-RU" sz="1300" dirty="0" smtClean="0">
              <a:solidFill>
                <a:schemeClr val="tx1"/>
              </a:solidFill>
            </a:rPr>
            <a:t>105,0</a:t>
          </a:r>
          <a:r>
            <a:rPr lang="ru-RU" sz="1300" dirty="0" smtClean="0">
              <a:solidFill>
                <a:prstClr val="black">
                  <a:lumMod val="95000"/>
                  <a:lumOff val="5000"/>
                </a:prstClr>
              </a:solidFill>
            </a:rPr>
            <a:t>%;</a:t>
          </a:r>
        </a:p>
        <a:p xmlns:a="http://schemas.openxmlformats.org/drawingml/2006/main">
          <a:pPr lvl="0" algn="l">
            <a:lnSpc>
              <a:spcPts val="1500"/>
            </a:lnSpc>
          </a:pPr>
          <a:r>
            <a:rPr lang="ru-RU" sz="1300" dirty="0" smtClean="0">
              <a:solidFill>
                <a:schemeClr val="tx1">
                  <a:lumMod val="95000"/>
                  <a:lumOff val="5000"/>
                </a:schemeClr>
              </a:solidFill>
            </a:rPr>
            <a:t>*</a:t>
          </a:r>
          <a:r>
            <a:rPr lang="ru-RU" sz="1300" dirty="0" smtClean="0">
              <a:solidFill>
                <a:prstClr val="black">
                  <a:lumMod val="95000"/>
                  <a:lumOff val="5000"/>
                </a:prstClr>
              </a:solidFill>
            </a:rPr>
            <a:t>объем прибыли </a:t>
          </a:r>
          <a:r>
            <a:rPr lang="ru-RU" sz="1300" dirty="0">
              <a:solidFill>
                <a:prstClr val="black">
                  <a:lumMod val="95000"/>
                  <a:lumOff val="5000"/>
                </a:prstClr>
              </a:solidFill>
            </a:rPr>
            <a:t>прибыльных предприятий по полному </a:t>
          </a:r>
          <a:r>
            <a:rPr lang="ru-RU" sz="1300" dirty="0" smtClean="0">
              <a:solidFill>
                <a:prstClr val="black">
                  <a:lumMod val="95000"/>
                  <a:lumOff val="5000"/>
                </a:prstClr>
              </a:solidFill>
            </a:rPr>
            <a:t>кругу –</a:t>
          </a:r>
          <a:r>
            <a:rPr lang="ru-RU" sz="1300" dirty="0" smtClean="0">
              <a:solidFill>
                <a:schemeClr val="tx1"/>
              </a:solidFill>
            </a:rPr>
            <a:t> 106,6</a:t>
          </a:r>
          <a:r>
            <a:rPr lang="ru-RU" sz="1300" dirty="0" smtClean="0">
              <a:solidFill>
                <a:prstClr val="black"/>
              </a:solidFill>
            </a:rPr>
            <a:t>%;</a:t>
          </a:r>
          <a:endParaRPr lang="ru-RU" sz="1300" dirty="0">
            <a:solidFill>
              <a:prstClr val="black"/>
            </a:solidFill>
          </a:endParaRPr>
        </a:p>
        <a:p xmlns:a="http://schemas.openxmlformats.org/drawingml/2006/main">
          <a:pPr algn="l">
            <a:lnSpc>
              <a:spcPts val="1500"/>
            </a:lnSpc>
          </a:pPr>
          <a:r>
            <a:rPr lang="ru-RU" sz="1300" dirty="0" smtClean="0">
              <a:solidFill>
                <a:schemeClr val="tx1">
                  <a:lumMod val="95000"/>
                  <a:lumOff val="5000"/>
                </a:schemeClr>
              </a:solidFill>
            </a:rPr>
            <a:t>*</a:t>
          </a:r>
          <a:r>
            <a:rPr lang="ru-RU" sz="1300" dirty="0">
              <a:solidFill>
                <a:prstClr val="black">
                  <a:lumMod val="95000"/>
                  <a:lumOff val="5000"/>
                </a:prstClr>
              </a:solidFill>
            </a:rPr>
            <a:t>фонд заработной платы по полному кругу организаций – </a:t>
          </a:r>
          <a:r>
            <a:rPr lang="ru-RU" sz="1300" dirty="0" smtClean="0">
              <a:solidFill>
                <a:schemeClr val="tx1"/>
              </a:solidFill>
            </a:rPr>
            <a:t>108,9</a:t>
          </a:r>
          <a:r>
            <a:rPr lang="ru-RU" sz="1300" dirty="0" smtClean="0">
              <a:solidFill>
                <a:prstClr val="black">
                  <a:lumMod val="95000"/>
                  <a:lumOff val="5000"/>
                </a:prstClr>
              </a:solidFill>
            </a:rPr>
            <a:t>%;</a:t>
          </a:r>
          <a:endParaRPr lang="ru-RU" sz="1300" dirty="0">
            <a:solidFill>
              <a:prstClr val="black">
                <a:lumMod val="95000"/>
                <a:lumOff val="5000"/>
              </a:prstClr>
            </a:solidFill>
          </a:endParaRPr>
        </a:p>
        <a:p xmlns:a="http://schemas.openxmlformats.org/drawingml/2006/main">
          <a:pPr lvl="0" algn="l">
            <a:lnSpc>
              <a:spcPts val="1500"/>
            </a:lnSpc>
          </a:pPr>
          <a:r>
            <a:rPr lang="ru-RU" sz="1300" dirty="0" smtClean="0">
              <a:solidFill>
                <a:schemeClr val="tx1"/>
              </a:solidFill>
            </a:rPr>
            <a:t>*установление и определение налоговых ставок на территории МО Туапсинский муниципальный округ Краснодарского края с 1 января 2025 г. по налогу на имущество физических лиц, земельному налогу и туристическому налогу;</a:t>
          </a:r>
        </a:p>
        <a:p xmlns:a="http://schemas.openxmlformats.org/drawingml/2006/main">
          <a:pPr algn="l">
            <a:lnSpc>
              <a:spcPts val="1500"/>
            </a:lnSpc>
          </a:pPr>
          <a:r>
            <a:rPr lang="ru-RU" sz="1300" dirty="0" smtClean="0">
              <a:solidFill>
                <a:schemeClr val="tx1"/>
              </a:solidFill>
            </a:rPr>
            <a:t>*</a:t>
          </a:r>
          <a:r>
            <a:rPr lang="ru-RU" sz="1300" dirty="0">
              <a:solidFill>
                <a:schemeClr val="tx1"/>
              </a:solidFill>
            </a:rPr>
            <a:t>о</a:t>
          </a:r>
          <a:r>
            <a:rPr lang="ru-RU" sz="1300" dirty="0" smtClean="0">
              <a:solidFill>
                <a:schemeClr val="tx1"/>
              </a:solidFill>
            </a:rPr>
            <a:t>тнесение МО Туапсинский муниципальный округ Краснодарского края в связи с изменением статуса муниципального образования ко 2-й группе в отношении размеров потенциально возможного к получению ИП годового дохода по видам предпринимательской деятельности, в отношении которых применяется патентная система налогообложения (перевод из 1 и 3 групп).</a:t>
          </a:r>
          <a:endParaRPr lang="ru-RU" sz="1300" dirty="0" smtClean="0"/>
        </a:p>
        <a:p xmlns:a="http://schemas.openxmlformats.org/drawingml/2006/main">
          <a:pPr lvl="0" algn="l">
            <a:lnSpc>
              <a:spcPts val="1500"/>
            </a:lnSpc>
          </a:pPr>
          <a:r>
            <a:rPr lang="ru-RU" sz="1400" dirty="0" smtClean="0">
              <a:solidFill>
                <a:schemeClr val="tx1"/>
              </a:solidFill>
            </a:rPr>
            <a:t> </a:t>
          </a:r>
        </a:p>
        <a:p xmlns:a="http://schemas.openxmlformats.org/drawingml/2006/main">
          <a:pPr algn="l">
            <a:lnSpc>
              <a:spcPts val="1500"/>
            </a:lnSpc>
          </a:pPr>
          <a:endParaRPr lang="ru-RU" sz="1400" dirty="0" smtClean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0.44484</cdr:x>
      <cdr:y>0.22951</cdr:y>
    </cdr:from>
    <cdr:to>
      <cdr:x>0.60061</cdr:x>
      <cdr:y>0.28569</cdr:y>
    </cdr:to>
    <cdr:sp macro="" textlink="">
      <cdr:nvSpPr>
        <cdr:cNvPr id="5" name="Овал 4"/>
        <cdr:cNvSpPr/>
      </cdr:nvSpPr>
      <cdr:spPr>
        <a:xfrm xmlns:a="http://schemas.openxmlformats.org/drawingml/2006/main">
          <a:off x="4112832" y="1512168"/>
          <a:ext cx="1440191" cy="370155"/>
        </a:xfrm>
        <a:prstGeom xmlns:a="http://schemas.openxmlformats.org/drawingml/2006/main" prst="ellipse">
          <a:avLst/>
        </a:prstGeom>
        <a:solidFill xmlns:a="http://schemas.openxmlformats.org/drawingml/2006/main">
          <a:srgbClr val="FFFF00"/>
        </a:solidFill>
        <a:ln xmlns:a="http://schemas.openxmlformats.org/drawingml/2006/main">
          <a:solidFill>
            <a:schemeClr val="tx1"/>
          </a:soli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chemeClr val="tx1"/>
              </a:solidFill>
            </a:rPr>
            <a:t>77 827,8</a:t>
          </a:r>
          <a:endParaRPr lang="ru-RU" sz="18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0.13167</cdr:x>
      <cdr:y>0.27322</cdr:y>
    </cdr:from>
    <cdr:to>
      <cdr:x>0.28744</cdr:x>
      <cdr:y>0.33537</cdr:y>
    </cdr:to>
    <cdr:sp macro="" textlink="">
      <cdr:nvSpPr>
        <cdr:cNvPr id="6" name="Овал 5"/>
        <cdr:cNvSpPr/>
      </cdr:nvSpPr>
      <cdr:spPr>
        <a:xfrm xmlns:a="http://schemas.openxmlformats.org/drawingml/2006/main">
          <a:off x="1217332" y="1800200"/>
          <a:ext cx="1440191" cy="409489"/>
        </a:xfrm>
        <a:prstGeom xmlns:a="http://schemas.openxmlformats.org/drawingml/2006/main" prst="ellipse">
          <a:avLst/>
        </a:prstGeom>
        <a:solidFill xmlns:a="http://schemas.openxmlformats.org/drawingml/2006/main">
          <a:srgbClr val="FFFF00"/>
        </a:solidFill>
        <a:ln xmlns:a="http://schemas.openxmlformats.org/drawingml/2006/main">
          <a:solidFill>
            <a:schemeClr val="tx1"/>
          </a:soli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chemeClr val="tx1"/>
              </a:solidFill>
            </a:rPr>
            <a:t>72 162,2</a:t>
          </a:r>
          <a:endParaRPr lang="ru-RU" sz="18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0.76416</cdr:x>
      <cdr:y>0.18579</cdr:y>
    </cdr:from>
    <cdr:to>
      <cdr:x>0.91993</cdr:x>
      <cdr:y>0.24197</cdr:y>
    </cdr:to>
    <cdr:sp macro="" textlink="">
      <cdr:nvSpPr>
        <cdr:cNvPr id="8" name="Овал 7"/>
        <cdr:cNvSpPr/>
      </cdr:nvSpPr>
      <cdr:spPr>
        <a:xfrm xmlns:a="http://schemas.openxmlformats.org/drawingml/2006/main">
          <a:off x="7065160" y="1224136"/>
          <a:ext cx="1440191" cy="370155"/>
        </a:xfrm>
        <a:prstGeom xmlns:a="http://schemas.openxmlformats.org/drawingml/2006/main" prst="ellipse">
          <a:avLst/>
        </a:prstGeom>
        <a:solidFill xmlns:a="http://schemas.openxmlformats.org/drawingml/2006/main">
          <a:srgbClr val="FFFF00"/>
        </a:solidFill>
        <a:ln xmlns:a="http://schemas.openxmlformats.org/drawingml/2006/main">
          <a:solidFill>
            <a:schemeClr val="tx1"/>
          </a:soli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chemeClr val="tx1"/>
              </a:solidFill>
            </a:rPr>
            <a:t>83 587,7</a:t>
          </a:r>
          <a:endParaRPr lang="ru-RU" sz="18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0.74712</cdr:x>
      <cdr:y>0.88367</cdr:y>
    </cdr:from>
    <cdr:to>
      <cdr:x>0.7588</cdr:x>
      <cdr:y>0.90099</cdr:y>
    </cdr:to>
    <cdr:sp macro="" textlink="">
      <cdr:nvSpPr>
        <cdr:cNvPr id="10" name="Управляющая кнопка: настраиваемая 9"/>
        <cdr:cNvSpPr/>
      </cdr:nvSpPr>
      <cdr:spPr>
        <a:xfrm xmlns:a="http://schemas.openxmlformats.org/drawingml/2006/main">
          <a:off x="6912768" y="5511741"/>
          <a:ext cx="108000" cy="108000"/>
        </a:xfrm>
        <a:prstGeom xmlns:a="http://schemas.openxmlformats.org/drawingml/2006/main" prst="actionButtonBlank">
          <a:avLst/>
        </a:prstGeom>
        <a:solidFill xmlns:a="http://schemas.openxmlformats.org/drawingml/2006/main">
          <a:srgbClr val="FFCC00"/>
        </a:solidFill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0.74819</cdr:x>
      <cdr:y>0.80092</cdr:y>
    </cdr:from>
    <cdr:to>
      <cdr:x>0.97389</cdr:x>
      <cdr:y>0.85864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6922688" y="4995585"/>
          <a:ext cx="2088232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400" dirty="0"/>
        </a:p>
      </cdr:txBody>
    </cdr:sp>
  </cdr:relSizeAnchor>
  <cdr:relSizeAnchor xmlns:cdr="http://schemas.openxmlformats.org/drawingml/2006/chartDrawing">
    <cdr:from>
      <cdr:x>0.75441</cdr:x>
      <cdr:y>0.86058</cdr:y>
    </cdr:from>
    <cdr:to>
      <cdr:x>0.9995</cdr:x>
      <cdr:y>0.97603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6980148" y="5367725"/>
          <a:ext cx="2267744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l"/>
          <a:r>
            <a:rPr lang="ru-RU" sz="1400" b="1" dirty="0" smtClean="0">
              <a:solidFill>
                <a:schemeClr val="tx1"/>
              </a:solidFill>
            </a:rPr>
            <a:t>среднемесячная </a:t>
          </a:r>
        </a:p>
        <a:p xmlns:a="http://schemas.openxmlformats.org/drawingml/2006/main">
          <a:pPr algn="l"/>
          <a:r>
            <a:rPr lang="ru-RU" sz="1400" b="1" dirty="0" smtClean="0">
              <a:solidFill>
                <a:schemeClr val="tx1"/>
              </a:solidFill>
            </a:rPr>
            <a:t>заработная плата, руб</a:t>
          </a:r>
          <a:r>
            <a:rPr lang="ru-RU" sz="1400" b="1" dirty="0" smtClean="0">
              <a:solidFill>
                <a:srgbClr val="002060"/>
              </a:solidFill>
            </a:rPr>
            <a:t>. 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0.76096</cdr:x>
      <cdr:y>0.14146</cdr:y>
    </cdr:from>
    <cdr:to>
      <cdr:x>0.86992</cdr:x>
      <cdr:y>0.19919</cdr:y>
    </cdr:to>
    <cdr:sp macro="" textlink="">
      <cdr:nvSpPr>
        <cdr:cNvPr id="20" name="TextBox 1"/>
        <cdr:cNvSpPr txBox="1"/>
      </cdr:nvSpPr>
      <cdr:spPr>
        <a:xfrm xmlns:a="http://schemas.openxmlformats.org/drawingml/2006/main">
          <a:off x="7040810" y="882352"/>
          <a:ext cx="1008154" cy="36004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2000" b="1" dirty="0">
            <a:solidFill>
              <a:srgbClr val="0070C0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0.63387</cdr:x>
      <cdr:y>0.75633</cdr:y>
    </cdr:from>
    <cdr:to>
      <cdr:x>0.75199</cdr:x>
      <cdr:y>0.85143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96136" y="3247010"/>
          <a:ext cx="1080089" cy="4082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dirty="0" smtClean="0"/>
            <a:t>Годы</a:t>
          </a:r>
          <a:endParaRPr lang="ru-RU" sz="18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2946247" cy="496811"/>
          </a:xfrm>
          <a:prstGeom prst="rect">
            <a:avLst/>
          </a:prstGeom>
        </p:spPr>
        <p:txBody>
          <a:bodyPr vert="horz" lIns="92088" tIns="46044" rIns="92088" bIns="46044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826" y="2"/>
            <a:ext cx="2946246" cy="496811"/>
          </a:xfrm>
          <a:prstGeom prst="rect">
            <a:avLst/>
          </a:prstGeom>
        </p:spPr>
        <p:txBody>
          <a:bodyPr vert="horz" lIns="92088" tIns="46044" rIns="92088" bIns="46044" rtlCol="0"/>
          <a:lstStyle>
            <a:lvl1pPr algn="r">
              <a:defRPr sz="1200"/>
            </a:lvl1pPr>
          </a:lstStyle>
          <a:p>
            <a:fld id="{9714EE2A-F10B-488F-89CA-AD0D9D9D9FD2}" type="datetimeFigureOut">
              <a:rPr lang="ru-RU" smtClean="0"/>
              <a:pPr/>
              <a:t>20.12.2024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88" tIns="46044" rIns="92088" bIns="46044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290" y="4715709"/>
            <a:ext cx="5439101" cy="4468101"/>
          </a:xfrm>
          <a:prstGeom prst="rect">
            <a:avLst/>
          </a:prstGeom>
        </p:spPr>
        <p:txBody>
          <a:bodyPr vert="horz" lIns="92088" tIns="46044" rIns="92088" bIns="4604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429817"/>
            <a:ext cx="2946247" cy="496810"/>
          </a:xfrm>
          <a:prstGeom prst="rect">
            <a:avLst/>
          </a:prstGeom>
        </p:spPr>
        <p:txBody>
          <a:bodyPr vert="horz" lIns="92088" tIns="46044" rIns="92088" bIns="46044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826" y="9429817"/>
            <a:ext cx="2946246" cy="496810"/>
          </a:xfrm>
          <a:prstGeom prst="rect">
            <a:avLst/>
          </a:prstGeom>
        </p:spPr>
        <p:txBody>
          <a:bodyPr vert="horz" lIns="92088" tIns="46044" rIns="92088" bIns="46044" rtlCol="0" anchor="b"/>
          <a:lstStyle>
            <a:lvl1pPr algn="r">
              <a:defRPr sz="1200"/>
            </a:lvl1pPr>
          </a:lstStyle>
          <a:p>
            <a:fld id="{6B8FE30B-F275-46AD-97DE-D9FE7A2FCE8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4895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Факт по соцсфере-2 449 936,3 разделы 07,08,09,10,11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A8FD6-A51C-4539-9477-50890BDC8E57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338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32614-8F3E-4A4D-916F-520032B9D572}" type="slidenum">
              <a:rPr lang="ru-RU" smtClean="0"/>
              <a:pPr/>
              <a:t>47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5159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6DCDE-B633-40E9-9E05-D7C6EE7310FF}" type="slidenum">
              <a:rPr lang="ru-RU" smtClean="0"/>
              <a:pPr/>
              <a:t>52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6DCDE-B633-40E9-9E05-D7C6EE7310FF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6DCDE-B633-40E9-9E05-D7C6EE7310FF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6DCDE-B633-40E9-9E05-D7C6EE7310FF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6DCDE-B633-40E9-9E05-D7C6EE7310FF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6DCDE-B633-40E9-9E05-D7C6EE7310FF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6DCDE-B633-40E9-9E05-D7C6EE7310FF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6DCDE-B633-40E9-9E05-D7C6EE7310FF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6DCDE-B633-40E9-9E05-D7C6EE7310FF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366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1844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5423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20.12.2024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832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20.12.2024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146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20.12.2024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266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20.12.2024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2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20.12.2024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2909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20.12.2024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323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20.12.2024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976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20.12.2024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805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96917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20.12.2024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4909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20.12.2024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373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20.12.2024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8744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20.12.2024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623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20.12.2024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1007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20.12.2024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5597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20.12.2024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4023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20.12.2024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6179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20.12.2024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5274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20.12.2024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936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54434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20.12.2024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4807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20.12.2024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370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20.12.2024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8337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20.12.2024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444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3340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0676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36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3081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9697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2290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3604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20.12.2024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231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20.12.2024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747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5.wdp"/><Relationship Id="rId5" Type="http://schemas.openxmlformats.org/officeDocument/2006/relationships/image" Target="../media/image38.png"/><Relationship Id="rId4" Type="http://schemas.microsoft.com/office/2007/relationships/hdphoto" Target="../media/hdphoto4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8.wdp"/><Relationship Id="rId5" Type="http://schemas.openxmlformats.org/officeDocument/2006/relationships/image" Target="../media/image41.png"/><Relationship Id="rId4" Type="http://schemas.microsoft.com/office/2007/relationships/hdphoto" Target="../media/hdphoto7.wdp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4.jpeg"/><Relationship Id="rId5" Type="http://schemas.microsoft.com/office/2007/relationships/hdphoto" Target="../media/hdphoto10.wdp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2.wdp"/><Relationship Id="rId5" Type="http://schemas.openxmlformats.org/officeDocument/2006/relationships/image" Target="../media/image46.png"/><Relationship Id="rId10" Type="http://schemas.microsoft.com/office/2007/relationships/hdphoto" Target="../media/hdphoto14.wdp"/><Relationship Id="rId4" Type="http://schemas.microsoft.com/office/2007/relationships/hdphoto" Target="../media/hdphoto11.wdp"/><Relationship Id="rId9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6.wdp"/><Relationship Id="rId5" Type="http://schemas.openxmlformats.org/officeDocument/2006/relationships/image" Target="../media/image50.png"/><Relationship Id="rId4" Type="http://schemas.microsoft.com/office/2007/relationships/hdphoto" Target="../media/hdphoto15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microsoft.com/office/2007/relationships/hdphoto" Target="../media/hdphoto17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9.wdp"/><Relationship Id="rId5" Type="http://schemas.openxmlformats.org/officeDocument/2006/relationships/image" Target="../media/image70.png"/><Relationship Id="rId10" Type="http://schemas.microsoft.com/office/2007/relationships/hdphoto" Target="../media/hdphoto21.wdp"/><Relationship Id="rId4" Type="http://schemas.microsoft.com/office/2007/relationships/hdphoto" Target="../media/hdphoto18.wdp"/><Relationship Id="rId9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9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6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Documents and Settings\RomaliyskayaOR.FINUP\Рабочий стол\РАЗНОЕ\фото туапсе\tuapsinsky__wg6daq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3384375" cy="2132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Documents and Settings\RomaliyskayaOR.FINUP\Рабочий стол\РАЗНОЕ\фото туапсе\59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812" y="4843150"/>
            <a:ext cx="2873255" cy="1997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7" y="192644"/>
            <a:ext cx="1768487" cy="1858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 descr="\\ServerPril\53\БЮДЖЕТ 2024\НАШ ПРОЕКТ\БЮДЖЕТ ДЛЯ ГРАЖДАН\смерчь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69" y="4899496"/>
            <a:ext cx="3096344" cy="189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\\ServerPril\53\БЮДЖЕТ 2024\НАШ ПРОЕКТ\БЮДЖЕТ ДЛЯ ГРАЖДАН\порт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899496"/>
            <a:ext cx="2758476" cy="189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0"/>
            <a:ext cx="3585841" cy="213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49846" y="2132856"/>
            <a:ext cx="8872091" cy="273630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4000" b="1" dirty="0" smtClean="0">
              <a:solidFill>
                <a:srgbClr val="002060"/>
              </a:solidFill>
              <a:latin typeface="Bookman Old Style" pitchFamily="18" charset="0"/>
              <a:ea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050" b="1" dirty="0" smtClean="0">
              <a:solidFill>
                <a:srgbClr val="0070C0"/>
              </a:solidFill>
              <a:latin typeface="Bookman Old Style" panose="02050604050505020204" pitchFamily="18" charset="0"/>
              <a:ea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050" b="1" dirty="0" smtClean="0">
              <a:solidFill>
                <a:srgbClr val="002060"/>
              </a:solidFill>
              <a:ea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3333FF"/>
                </a:solidFill>
                <a:latin typeface="Palatino Linotype" pitchFamily="18" charset="0"/>
                <a:ea typeface="Times New Roman" pitchFamily="18" charset="0"/>
              </a:rPr>
              <a:t>ПРОЕКТ </a:t>
            </a:r>
            <a:r>
              <a:rPr lang="ru-RU" sz="2800" b="1" dirty="0">
                <a:solidFill>
                  <a:srgbClr val="3333FF"/>
                </a:solidFill>
                <a:latin typeface="Palatino Linotype" pitchFamily="18" charset="0"/>
                <a:ea typeface="Times New Roman" pitchFamily="18" charset="0"/>
              </a:rPr>
              <a:t>БЮДЖЕТА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3333FF"/>
                </a:solidFill>
                <a:latin typeface="Palatino Linotype" pitchFamily="18" charset="0"/>
                <a:ea typeface="Times New Roman" pitchFamily="18" charset="0"/>
              </a:rPr>
              <a:t>МУНИЦИПАЛЬНОГО ОБРАЗОВАНИЯ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3333FF"/>
                </a:solidFill>
                <a:latin typeface="Palatino Linotype" pitchFamily="18" charset="0"/>
                <a:ea typeface="Times New Roman" pitchFamily="18" charset="0"/>
              </a:rPr>
              <a:t>ТУАПСИНСКИЙ МУНИЦИПАЛЬНЫЙ ОКРУГ КРАСНОДАРСКОГО КРАЯ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3333FF"/>
                </a:solidFill>
                <a:latin typeface="Palatino Linotype" pitchFamily="18" charset="0"/>
                <a:ea typeface="Times New Roman" pitchFamily="18" charset="0"/>
              </a:rPr>
              <a:t>НА </a:t>
            </a:r>
            <a:r>
              <a:rPr lang="ru-RU" sz="2800" b="1" dirty="0" smtClean="0">
                <a:solidFill>
                  <a:srgbClr val="3333FF"/>
                </a:solidFill>
                <a:latin typeface="Palatino Linotype" pitchFamily="18" charset="0"/>
                <a:ea typeface="Times New Roman" pitchFamily="18" charset="0"/>
              </a:rPr>
              <a:t>2025 </a:t>
            </a:r>
            <a:r>
              <a:rPr lang="ru-RU" sz="2800" b="1" dirty="0">
                <a:solidFill>
                  <a:srgbClr val="3333FF"/>
                </a:solidFill>
                <a:latin typeface="Palatino Linotype" pitchFamily="18" charset="0"/>
                <a:ea typeface="Times New Roman" pitchFamily="18" charset="0"/>
              </a:rPr>
              <a:t>ГОД </a:t>
            </a:r>
            <a:r>
              <a:rPr lang="ru-RU" sz="2800" b="1" dirty="0" smtClean="0">
                <a:solidFill>
                  <a:srgbClr val="3333FF"/>
                </a:solidFill>
                <a:latin typeface="Palatino Linotype" pitchFamily="18" charset="0"/>
                <a:ea typeface="Times New Roman" pitchFamily="18" charset="0"/>
              </a:rPr>
              <a:t>И НА ПЛАНОВЫЙ </a:t>
            </a:r>
            <a:r>
              <a:rPr lang="ru-RU" sz="2800" b="1" dirty="0">
                <a:solidFill>
                  <a:srgbClr val="3333FF"/>
                </a:solidFill>
                <a:latin typeface="Palatino Linotype" pitchFamily="18" charset="0"/>
                <a:ea typeface="Times New Roman" pitchFamily="18" charset="0"/>
              </a:rPr>
              <a:t>ПЕРИОД </a:t>
            </a:r>
            <a:endParaRPr lang="ru-RU" sz="2800" b="1" dirty="0" smtClean="0">
              <a:solidFill>
                <a:srgbClr val="3333FF"/>
              </a:solidFill>
              <a:latin typeface="Palatino Linotype" pitchFamily="18" charset="0"/>
              <a:ea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3333FF"/>
                </a:solidFill>
                <a:latin typeface="Palatino Linotype" pitchFamily="18" charset="0"/>
                <a:ea typeface="Times New Roman" pitchFamily="18" charset="0"/>
              </a:rPr>
              <a:t>2026 </a:t>
            </a:r>
            <a:r>
              <a:rPr lang="ru-RU" sz="2800" b="1" dirty="0">
                <a:solidFill>
                  <a:srgbClr val="3333FF"/>
                </a:solidFill>
                <a:latin typeface="Palatino Linotype" pitchFamily="18" charset="0"/>
                <a:ea typeface="Times New Roman" pitchFamily="18" charset="0"/>
              </a:rPr>
              <a:t>и </a:t>
            </a:r>
            <a:r>
              <a:rPr lang="ru-RU" sz="2800" b="1" dirty="0" smtClean="0">
                <a:solidFill>
                  <a:srgbClr val="3333FF"/>
                </a:solidFill>
                <a:latin typeface="Palatino Linotype" pitchFamily="18" charset="0"/>
                <a:ea typeface="Times New Roman" pitchFamily="18" charset="0"/>
              </a:rPr>
              <a:t>2027 </a:t>
            </a:r>
            <a:r>
              <a:rPr lang="ru-RU" sz="2800" b="1" dirty="0">
                <a:solidFill>
                  <a:srgbClr val="3333FF"/>
                </a:solidFill>
                <a:latin typeface="Palatino Linotype" pitchFamily="18" charset="0"/>
                <a:ea typeface="Times New Roman" pitchFamily="18" charset="0"/>
              </a:rPr>
              <a:t>ГОДОВ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2060"/>
              </a:solidFill>
              <a:latin typeface="Bookman Old Style" pitchFamily="18" charset="0"/>
              <a:ea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1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43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816" y="0"/>
            <a:ext cx="8998184" cy="57243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600" b="1" u="sng" kern="300" dirty="0" smtClean="0">
                <a:solidFill>
                  <a:srgbClr val="002060"/>
                </a:solidFill>
                <a:effectLst/>
              </a:rPr>
              <a:t>Основные показатели прогноза социально-экономического развития </a:t>
            </a:r>
            <a:br>
              <a:rPr lang="ru-RU" sz="1600" b="1" u="sng" kern="300" dirty="0" smtClean="0">
                <a:solidFill>
                  <a:srgbClr val="002060"/>
                </a:solidFill>
                <a:effectLst/>
              </a:rPr>
            </a:br>
            <a:r>
              <a:rPr lang="ru-RU" sz="1600" b="1" u="sng" kern="300" dirty="0" smtClean="0">
                <a:solidFill>
                  <a:srgbClr val="002060"/>
                </a:solidFill>
                <a:effectLst/>
              </a:rPr>
              <a:t>на 2025 и на период до 2027 года </a:t>
            </a:r>
            <a:endParaRPr lang="ru-RU" sz="1600" b="1" u="sng" kern="300" dirty="0">
              <a:solidFill>
                <a:srgbClr val="002060"/>
              </a:solidFill>
              <a:effectLst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977172"/>
              </p:ext>
            </p:extLst>
          </p:nvPr>
        </p:nvGraphicFramePr>
        <p:xfrm>
          <a:off x="179512" y="548680"/>
          <a:ext cx="8640960" cy="614208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680520"/>
                <a:gridCol w="864096"/>
                <a:gridCol w="1080120"/>
                <a:gridCol w="936104"/>
                <a:gridCol w="1080120"/>
              </a:tblGrid>
              <a:tr h="2013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Наименование показателей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единица </a:t>
                      </a:r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измерения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2025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2026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2027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2179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>
                          <a:effectLst/>
                        </a:rPr>
                        <a:t>Прибыль </a:t>
                      </a:r>
                      <a:r>
                        <a:rPr lang="ru-RU" sz="1050" b="1" u="none" strike="noStrike" dirty="0" smtClean="0">
                          <a:effectLst/>
                        </a:rPr>
                        <a:t>прибыльных</a:t>
                      </a:r>
                      <a:r>
                        <a:rPr lang="ru-RU" sz="1050" b="1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1050" b="1" u="none" strike="noStrike" dirty="0" smtClean="0">
                          <a:effectLst/>
                        </a:rPr>
                        <a:t>предприятий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</a:rPr>
                        <a:t>млн</a:t>
                      </a:r>
                      <a:r>
                        <a:rPr lang="ru-RU" sz="100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effectLst/>
                        </a:rPr>
                        <a:t>руб.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26 124,8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27 719,3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29 441,5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1809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effectLst/>
                        </a:rPr>
                        <a:t>    в % к пред. году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106,6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106,1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106,2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1809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>
                          <a:effectLst/>
                        </a:rPr>
                        <a:t>Фонд заработной платы (ФОТ)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млн</a:t>
                      </a:r>
                      <a:r>
                        <a:rPr lang="ru-RU" sz="90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effectLst/>
                        </a:rPr>
                        <a:t>руб.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27 650,0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30 120,0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32 770,1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1761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effectLst/>
                        </a:rPr>
                        <a:t>    в % к пред. </a:t>
                      </a:r>
                      <a:r>
                        <a:rPr lang="ru-RU" sz="1050" u="none" strike="noStrike" dirty="0" smtClean="0">
                          <a:effectLst/>
                        </a:rPr>
                        <a:t>году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108,9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108,9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108,8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1361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 smtClean="0">
                          <a:effectLst/>
                        </a:rPr>
                        <a:t>Промышленное производство (</a:t>
                      </a:r>
                      <a:r>
                        <a:rPr lang="ru-RU" sz="1050" b="1" u="none" strike="noStrike" dirty="0">
                          <a:effectLst/>
                        </a:rPr>
                        <a:t>объем отгруженной продукции)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млн</a:t>
                      </a:r>
                      <a:r>
                        <a:rPr lang="ru-RU" sz="90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effectLst/>
                        </a:rPr>
                        <a:t>руб.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22 827,5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25 105,4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26 850,6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1809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effectLst/>
                        </a:rPr>
                        <a:t>в % к пред. году в </a:t>
                      </a:r>
                      <a:r>
                        <a:rPr lang="ru-RU" sz="1050" u="none" strike="noStrike" dirty="0" smtClean="0">
                          <a:effectLst/>
                        </a:rPr>
                        <a:t>действ.ценах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119,2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110,0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107,0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1740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effectLst/>
                        </a:rPr>
                        <a:t>    в том числе по видам экономической деятельности: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</a:tr>
              <a:tr h="1700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>
                          <a:effectLst/>
                        </a:rPr>
                        <a:t>Объем продукции сельского хозяйства </a:t>
                      </a:r>
                      <a:r>
                        <a:rPr lang="ru-RU" sz="1050" b="1" u="none" strike="noStrike" dirty="0" smtClean="0">
                          <a:effectLst/>
                        </a:rPr>
                        <a:t>всех </a:t>
                      </a:r>
                      <a:r>
                        <a:rPr lang="ru-RU" sz="1050" b="1" u="none" strike="noStrike" dirty="0">
                          <a:effectLst/>
                        </a:rPr>
                        <a:t>сельхозпроизводителей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млн</a:t>
                      </a:r>
                      <a:r>
                        <a:rPr lang="ru-RU" sz="90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effectLst/>
                        </a:rPr>
                        <a:t>руб.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2 082,6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2 198,5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2 309,2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1809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effectLst/>
                        </a:rPr>
                        <a:t>    в % к пред. году в сопост.ценах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110,8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105,6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105,0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1809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>
                          <a:effectLst/>
                        </a:rPr>
                        <a:t>Объем услуг </a:t>
                      </a:r>
                      <a:r>
                        <a:rPr lang="ru-RU" sz="1050" b="1" u="none" strike="noStrike" dirty="0" smtClean="0">
                          <a:effectLst/>
                        </a:rPr>
                        <a:t>по транспортировке и хранению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млн</a:t>
                      </a:r>
                      <a:r>
                        <a:rPr lang="ru-RU" sz="90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effectLst/>
                        </a:rPr>
                        <a:t>руб.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42 125,1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45 916,3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48 991,6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1809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effectLst/>
                        </a:rPr>
                        <a:t>    в % к пред. году в дейст.ценах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113,3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109,0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106,7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1809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>
                          <a:effectLst/>
                        </a:rPr>
                        <a:t>Оборот розничной торговли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млн</a:t>
                      </a:r>
                      <a:r>
                        <a:rPr lang="ru-RU" sz="90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effectLst/>
                        </a:rPr>
                        <a:t>руб.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76 272,2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82 694,0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88 971,6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1809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effectLst/>
                        </a:rPr>
                        <a:t>    в % к пред. году в сопост.ценах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109,7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108,4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107,6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1809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>
                          <a:effectLst/>
                        </a:rPr>
                        <a:t>Оборот общественного питания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млн</a:t>
                      </a:r>
                      <a:r>
                        <a:rPr lang="ru-RU" sz="90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effectLst/>
                        </a:rPr>
                        <a:t>руб.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6 219,1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6 703,2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7 250,8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1809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effectLst/>
                        </a:rPr>
                        <a:t>    в % к пред. году в сопост.ценах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107,8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107,8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108,2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3314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>
                          <a:effectLst/>
                        </a:rPr>
                        <a:t>Инвестиции в основной капитал за счет всех источников финансирования (без неформальной экономики)    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млн</a:t>
                      </a:r>
                      <a:r>
                        <a:rPr lang="ru-RU" sz="90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effectLst/>
                        </a:rPr>
                        <a:t>руб.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26 455,6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34 235,7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46 334,0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1809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effectLst/>
                        </a:rPr>
                        <a:t>    в % к пред. году в сопост.ценах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125,7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129,4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135,3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3314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>
                          <a:effectLst/>
                        </a:rPr>
                        <a:t>Объем </a:t>
                      </a:r>
                      <a:r>
                        <a:rPr lang="ru-RU" sz="1050" b="1" u="none" strike="noStrike" dirty="0" smtClean="0">
                          <a:effectLst/>
                        </a:rPr>
                        <a:t>выполненных</a:t>
                      </a:r>
                      <a:r>
                        <a:rPr lang="ru-RU" sz="1050" b="1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1050" b="1" u="none" strike="noStrike" dirty="0" smtClean="0">
                          <a:effectLst/>
                        </a:rPr>
                        <a:t>работ </a:t>
                      </a:r>
                      <a:r>
                        <a:rPr lang="ru-RU" sz="1050" b="1" u="none" strike="noStrike" dirty="0">
                          <a:effectLst/>
                        </a:rPr>
                        <a:t>по виду деятельности "строительство" </a:t>
                      </a:r>
                      <a:endParaRPr lang="ru-RU" sz="1050" b="1" u="none" strike="noStrike" dirty="0" smtClean="0">
                        <a:effectLst/>
                      </a:endParaRPr>
                    </a:p>
                    <a:p>
                      <a:pPr algn="l" fontAlgn="ctr"/>
                      <a:r>
                        <a:rPr lang="ru-RU" sz="1050" b="1" u="none" strike="noStrike" dirty="0" smtClean="0">
                          <a:effectLst/>
                        </a:rPr>
                        <a:t>(</a:t>
                      </a:r>
                      <a:r>
                        <a:rPr lang="ru-RU" sz="1050" b="1" u="none" strike="noStrike" dirty="0">
                          <a:effectLst/>
                        </a:rPr>
                        <a:t>без неформальной экономики)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млн</a:t>
                      </a:r>
                      <a:r>
                        <a:rPr lang="ru-RU" sz="90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effectLst/>
                        </a:rPr>
                        <a:t>руб</a:t>
                      </a:r>
                      <a:r>
                        <a:rPr lang="ru-RU" sz="900" u="none" strike="noStrike" dirty="0">
                          <a:effectLst/>
                        </a:rPr>
                        <a:t>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7 163,0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7 625,0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8 125,0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1712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effectLst/>
                        </a:rPr>
                        <a:t>    в % к пред. году в сопост.ценах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106,2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106,4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106,5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3314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>
                          <a:effectLst/>
                        </a:rPr>
                        <a:t>Доходы предприятий </a:t>
                      </a:r>
                      <a:r>
                        <a:rPr lang="ru-RU" sz="1050" b="1" u="none" strike="noStrike" dirty="0" smtClean="0">
                          <a:effectLst/>
                        </a:rPr>
                        <a:t>курортно - туристического </a:t>
                      </a:r>
                      <a:r>
                        <a:rPr lang="ru-RU" sz="1050" b="1" u="none" strike="noStrike" dirty="0">
                          <a:effectLst/>
                        </a:rPr>
                        <a:t>комплекса - всего </a:t>
                      </a:r>
                      <a:endParaRPr lang="ru-RU" sz="1050" b="1" u="none" strike="noStrike" dirty="0" smtClean="0">
                        <a:effectLst/>
                      </a:endParaRPr>
                    </a:p>
                    <a:p>
                      <a:pPr algn="l" fontAlgn="ctr"/>
                      <a:r>
                        <a:rPr lang="ru-RU" sz="1050" b="1" u="none" strike="noStrike" dirty="0" smtClean="0">
                          <a:effectLst/>
                        </a:rPr>
                        <a:t>(</a:t>
                      </a:r>
                      <a:r>
                        <a:rPr lang="ru-RU" sz="1050" b="1" u="none" strike="noStrike" dirty="0">
                          <a:effectLst/>
                        </a:rPr>
                        <a:t>с учетом доходов малых предприятий и </a:t>
                      </a:r>
                      <a:r>
                        <a:rPr lang="ru-RU" sz="1050" b="1" u="none" strike="noStrike" dirty="0" smtClean="0">
                          <a:effectLst/>
                        </a:rPr>
                        <a:t>физ.</a:t>
                      </a:r>
                      <a:r>
                        <a:rPr lang="ru-RU" sz="1050" b="1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1050" b="1" u="none" strike="noStrike" dirty="0" smtClean="0">
                          <a:effectLst/>
                        </a:rPr>
                        <a:t>лиц</a:t>
                      </a:r>
                      <a:r>
                        <a:rPr lang="ru-RU" sz="1050" b="1" u="none" strike="noStrike" dirty="0">
                          <a:effectLst/>
                        </a:rPr>
                        <a:t>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млн</a:t>
                      </a:r>
                      <a:r>
                        <a:rPr lang="ru-RU" sz="90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effectLst/>
                        </a:rPr>
                        <a:t>руб.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15 496,2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16 777,3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18 038,0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994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effectLst/>
                        </a:rPr>
                        <a:t>    в % к пред. году в сопост.ценах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109,2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108,3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107,5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3314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 smtClean="0">
                          <a:effectLst/>
                        </a:rPr>
                        <a:t>Среднегодовой уровень </a:t>
                      </a:r>
                      <a:r>
                        <a:rPr lang="ru-RU" sz="1050" b="1" u="none" strike="noStrike" dirty="0">
                          <a:effectLst/>
                        </a:rPr>
                        <a:t>регистрируемой </a:t>
                      </a:r>
                      <a:r>
                        <a:rPr lang="ru-RU" sz="1050" b="1" u="none" strike="noStrike" dirty="0" smtClean="0">
                          <a:effectLst/>
                        </a:rPr>
                        <a:t>безработицы </a:t>
                      </a:r>
                    </a:p>
                    <a:p>
                      <a:pPr algn="l" fontAlgn="ctr"/>
                      <a:r>
                        <a:rPr lang="ru-RU" sz="1050" b="1" u="none" strike="noStrike" dirty="0" smtClean="0">
                          <a:effectLst/>
                        </a:rPr>
                        <a:t>(в % к численности</a:t>
                      </a:r>
                      <a:r>
                        <a:rPr lang="ru-RU" sz="1050" b="1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1050" b="1" u="none" strike="noStrike" dirty="0" smtClean="0">
                          <a:effectLst/>
                        </a:rPr>
                        <a:t>рабочей силы)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1439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>
                          <a:effectLst/>
                        </a:rPr>
                        <a:t>Среднемесячная заработная </a:t>
                      </a:r>
                      <a:r>
                        <a:rPr lang="ru-RU" sz="1050" b="1" u="none" strike="noStrike" dirty="0" smtClean="0">
                          <a:effectLst/>
                        </a:rPr>
                        <a:t>плата по крупным и средним организациям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млн</a:t>
                      </a:r>
                      <a:r>
                        <a:rPr lang="ru-RU" sz="90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effectLst/>
                        </a:rPr>
                        <a:t>руб.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72 162,2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77 827,8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83 587,7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1582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effectLst/>
                        </a:rPr>
                        <a:t>    в % к пред. году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108,3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107,9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107,4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1474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 smtClean="0">
                          <a:effectLst/>
                        </a:rPr>
                        <a:t>Индекс потребительских</a:t>
                      </a:r>
                      <a:r>
                        <a:rPr lang="ru-RU" sz="1050" b="1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цен (среднегодовой)</a:t>
                      </a:r>
                      <a:endParaRPr lang="ru-RU" sz="1050" b="1" i="1" u="none" strike="noStrike" dirty="0">
                        <a:solidFill>
                          <a:schemeClr val="tx1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105,0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104,2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104,0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</a:tr>
              <a:tr h="1809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>
                          <a:effectLst/>
                        </a:rPr>
                        <a:t>Убыток по всем видам </a:t>
                      </a:r>
                      <a:r>
                        <a:rPr lang="ru-RU" sz="1050" b="1" u="none" strike="noStrike" dirty="0" smtClean="0">
                          <a:effectLst/>
                        </a:rPr>
                        <a:t>деятельности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млн</a:t>
                      </a:r>
                      <a:r>
                        <a:rPr lang="ru-RU" sz="90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effectLst/>
                        </a:rPr>
                        <a:t>руб.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518,3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494,4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473,5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1003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 smtClean="0">
                          <a:effectLst/>
                        </a:rPr>
                        <a:t> </a:t>
                      </a:r>
                      <a:r>
                        <a:rPr lang="ru-RU" sz="105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% к пред. году</a:t>
                      </a:r>
                      <a:endParaRPr lang="ru-RU" sz="105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93,0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95,4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95,8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617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RomaliyskayaOR.FINUP\Рабочий стол\РАЗНОЕ\фото туапсе\новые\tuapse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"/>
                    </a14:imgEffect>
                    <a14:imgEffect>
                      <a14:colorTemperature colorTemp="7200"/>
                    </a14:imgEffect>
                    <a14:imgEffect>
                      <a14:brightnessContrast bright="28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428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08428" y="0"/>
            <a:ext cx="9252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>
                <a:solidFill>
                  <a:srgbClr val="000099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 panose="02040502050505030304" pitchFamily="18" charset="0"/>
              </a:rPr>
              <a:t>Структура отраслей экономики, </a:t>
            </a:r>
            <a:r>
              <a:rPr lang="ru-RU" sz="2400" b="1" dirty="0" smtClean="0">
                <a:solidFill>
                  <a:srgbClr val="000099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 panose="02040502050505030304" pitchFamily="18" charset="0"/>
              </a:rPr>
              <a:t>формирующая</a:t>
            </a:r>
          </a:p>
          <a:p>
            <a:pPr lvl="0" algn="ctr"/>
            <a:r>
              <a:rPr lang="ru-RU" sz="2400" b="1" dirty="0" smtClean="0">
                <a:solidFill>
                  <a:srgbClr val="000099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ru-RU" sz="2400" b="1" dirty="0">
                <a:solidFill>
                  <a:srgbClr val="000099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 panose="02040502050505030304" pitchFamily="18" charset="0"/>
              </a:rPr>
              <a:t>доходную часть бюджета </a:t>
            </a:r>
            <a:r>
              <a:rPr lang="ru-RU" sz="2400" b="1" dirty="0" smtClean="0">
                <a:solidFill>
                  <a:srgbClr val="000099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 panose="02040502050505030304" pitchFamily="18" charset="0"/>
              </a:rPr>
              <a:t>муниципального образования </a:t>
            </a:r>
            <a:r>
              <a:rPr lang="ru-RU" sz="2400" b="1" dirty="0">
                <a:solidFill>
                  <a:srgbClr val="000099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 panose="02040502050505030304" pitchFamily="18" charset="0"/>
              </a:rPr>
              <a:t>Туапсинский </a:t>
            </a:r>
            <a:r>
              <a:rPr lang="ru-RU" sz="2400" b="1" dirty="0" smtClean="0">
                <a:solidFill>
                  <a:srgbClr val="000099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 panose="02040502050505030304" pitchFamily="18" charset="0"/>
              </a:rPr>
              <a:t>муниципальный округ </a:t>
            </a:r>
            <a:r>
              <a:rPr lang="ru-RU" sz="2400" b="1" dirty="0">
                <a:solidFill>
                  <a:srgbClr val="000099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 panose="02040502050505030304" pitchFamily="18" charset="0"/>
              </a:rPr>
              <a:t>на </a:t>
            </a:r>
            <a:r>
              <a:rPr lang="ru-RU" sz="2400" b="1" dirty="0" smtClean="0">
                <a:solidFill>
                  <a:srgbClr val="000099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 panose="02040502050505030304" pitchFamily="18" charset="0"/>
              </a:rPr>
              <a:t>2025 </a:t>
            </a:r>
            <a:r>
              <a:rPr lang="ru-RU" sz="2400" b="1" dirty="0">
                <a:solidFill>
                  <a:srgbClr val="000099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 panose="02040502050505030304" pitchFamily="18" charset="0"/>
              </a:rPr>
              <a:t>год</a:t>
            </a:r>
            <a:endParaRPr lang="ru-RU" sz="2400" b="1" dirty="0">
              <a:solidFill>
                <a:srgbClr val="000099"/>
              </a:solidFill>
              <a:latin typeface="Palatino Linotype" panose="0204050205050503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621625773"/>
              </p:ext>
            </p:extLst>
          </p:nvPr>
        </p:nvGraphicFramePr>
        <p:xfrm>
          <a:off x="-108428" y="835189"/>
          <a:ext cx="9252336" cy="6039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328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8600" y="68627"/>
            <a:ext cx="9144000" cy="504056"/>
          </a:xfrm>
        </p:spPr>
        <p:txBody>
          <a:bodyPr/>
          <a:lstStyle/>
          <a:p>
            <a:pPr algn="l"/>
            <a:r>
              <a:rPr lang="ru-RU" sz="2400" b="1" dirty="0" smtClean="0">
                <a:solidFill>
                  <a:srgbClr val="002060"/>
                </a:solidFill>
              </a:rPr>
              <a:t>Основные характеристики местного бюджета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054936"/>
              </p:ext>
            </p:extLst>
          </p:nvPr>
        </p:nvGraphicFramePr>
        <p:xfrm>
          <a:off x="84627" y="2800249"/>
          <a:ext cx="8951869" cy="401159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51094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399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6793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3305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93548">
                <a:tc rowSpan="2">
                  <a:txBody>
                    <a:bodyPr/>
                    <a:lstStyle/>
                    <a:p>
                      <a:pPr algn="ctr"/>
                      <a:endParaRPr lang="ru-RU" sz="19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CC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Проект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354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2025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2026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2027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84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Доходы, всего </a:t>
                      </a:r>
                      <a:endParaRPr lang="ru-RU" sz="1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>
                    <a:cell3D prstMaterial="dkEdge">
                      <a:bevel prst="cross"/>
                      <a:lightRig rig="flood" dir="t"/>
                    </a:cell3D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rgbClr val="002060"/>
                          </a:solidFill>
                        </a:rPr>
                        <a:t>17 677,9</a:t>
                      </a:r>
                      <a:endParaRPr lang="ru-RU" sz="19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rgbClr val="002060"/>
                          </a:solidFill>
                        </a:rPr>
                        <a:t>5 619,2</a:t>
                      </a:r>
                      <a:endParaRPr lang="ru-RU" sz="19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rgbClr val="002060"/>
                          </a:solidFill>
                        </a:rPr>
                        <a:t>6 579,5</a:t>
                      </a:r>
                      <a:endParaRPr lang="ru-RU" sz="19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6146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Налоговые и неналоговые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доходы</a:t>
                      </a:r>
                      <a:endParaRPr lang="ru-RU" sz="1900" b="1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>
                    <a:cell3D prstMaterial="dkEdge">
                      <a:bevel prst="cross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/>
                        <a:t>3 140,2</a:t>
                      </a:r>
                      <a:endParaRPr lang="ru-RU" sz="1900" b="1" dirty="0"/>
                    </a:p>
                  </a:txBody>
                  <a:tcPr anchor="ctr">
                    <a:cell3D prstMaterial="dkEdge">
                      <a:bevel prst="cross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/>
                        <a:t>3 249,4</a:t>
                      </a:r>
                      <a:endParaRPr lang="ru-RU" sz="1900" b="1" dirty="0"/>
                    </a:p>
                  </a:txBody>
                  <a:tcPr anchor="ctr">
                    <a:cell3D prstMaterial="dkEdge">
                      <a:bevel prst="cross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/>
                        <a:t>3 442,4</a:t>
                      </a:r>
                      <a:endParaRPr lang="ru-RU" sz="1900" b="1" dirty="0"/>
                    </a:p>
                  </a:txBody>
                  <a:tcPr anchor="ctr">
                    <a:cell3D prstMaterial="dkEdge">
                      <a:bevel prst="cross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84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Безвозмездные поступления </a:t>
                      </a:r>
                      <a:endParaRPr lang="ru-RU" sz="1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>
                    <a:cell3D prstMaterial="dkEdge">
                      <a:bevel prst="cross"/>
                      <a:lightRig rig="flood" dir="t"/>
                    </a:cell3D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14 537,7</a:t>
                      </a:r>
                      <a:endParaRPr lang="ru-RU" sz="1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/>
                        <a:t>2 369,8</a:t>
                      </a:r>
                      <a:endParaRPr lang="ru-RU" sz="1900" b="1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/>
                        <a:t>3 137,1</a:t>
                      </a:r>
                      <a:endParaRPr lang="ru-RU" sz="1900" b="1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84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Расходы, всего </a:t>
                      </a:r>
                      <a:endParaRPr kumimoji="0" lang="ru-RU" sz="1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>
                    <a:cell3D prstMaterial="dkEdge">
                      <a:bevel prst="cross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rgbClr val="002060"/>
                          </a:solidFill>
                        </a:rPr>
                        <a:t>17 984,9</a:t>
                      </a:r>
                      <a:endParaRPr lang="ru-RU" sz="19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rgbClr val="002060"/>
                          </a:solidFill>
                        </a:rPr>
                        <a:t>5 609,3</a:t>
                      </a:r>
                      <a:endParaRPr lang="ru-RU" sz="19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rgbClr val="002060"/>
                          </a:solidFill>
                        </a:rPr>
                        <a:t>6 559,7</a:t>
                      </a:r>
                      <a:endParaRPr lang="ru-RU" sz="19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61463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Дефицит(–)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Профицит (+)</a:t>
                      </a:r>
                    </a:p>
                  </a:txBody>
                  <a:tcPr marL="17780" marR="17780" marT="0" marB="0">
                    <a:cell3D prstMaterial="dkEdge">
                      <a:bevel prst="cross"/>
                      <a:lightRig rig="flood" dir="t"/>
                    </a:cell3D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/>
                        <a:t>-307,0</a:t>
                      </a:r>
                      <a:endParaRPr lang="ru-RU" sz="1900" b="1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/>
                        <a:t>9,9</a:t>
                      </a:r>
                      <a:endParaRPr lang="ru-RU" sz="1900" b="1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/>
                        <a:t>19,8</a:t>
                      </a:r>
                      <a:endParaRPr lang="ru-RU" sz="1900" b="1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44139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Источники финансирования дефицита бюджета (сальдо)</a:t>
                      </a:r>
                    </a:p>
                  </a:txBody>
                  <a:tcPr marL="17780" marR="17780" marT="0" marB="0">
                    <a:cell3D prstMaterial="dkEdge">
                      <a:bevel prst="cross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/>
                        <a:t>307,0</a:t>
                      </a:r>
                      <a:endParaRPr lang="ru-RU" sz="1900" b="1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 smtClean="0"/>
                        <a:t>9,9</a:t>
                      </a:r>
                    </a:p>
                    <a:p>
                      <a:pPr algn="ctr"/>
                      <a:endParaRPr lang="ru-RU" sz="1900" b="1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 smtClean="0"/>
                        <a:t>19,8</a:t>
                      </a:r>
                    </a:p>
                    <a:p>
                      <a:pPr algn="ctr"/>
                      <a:endParaRPr lang="ru-RU" sz="1900" b="1" dirty="0"/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812360" y="244806"/>
            <a:ext cx="1539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млн </a:t>
            </a:r>
            <a:r>
              <a:rPr lang="ru-RU" b="1" dirty="0">
                <a:solidFill>
                  <a:srgbClr val="002060"/>
                </a:solidFill>
              </a:rPr>
              <a:t>руб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G:\бюджет\047098c79bff3cbfeb57d8a46228d4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10" y="734523"/>
            <a:ext cx="2832727" cy="205145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:\бюджет\047098c79bff3cbfeb57d8a46228d4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800766"/>
            <a:ext cx="2808312" cy="199948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:\бюджет\047098c79bff3cbfeb57d8a46228d4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459" y="786498"/>
            <a:ext cx="2915633" cy="199948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32355" y="1572771"/>
            <a:ext cx="1224448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63891F">
                    <a:lumMod val="50000"/>
                  </a:srgbClr>
                </a:solidFill>
              </a:rPr>
              <a:t>Доходы </a:t>
            </a:r>
          </a:p>
          <a:p>
            <a:pPr algn="ctr"/>
            <a:endParaRPr lang="ru-RU" sz="2000" b="1" dirty="0">
              <a:solidFill>
                <a:srgbClr val="63891F">
                  <a:lumMod val="50000"/>
                </a:srgb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22692" y="1734265"/>
            <a:ext cx="1262211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63891F">
                    <a:lumMod val="75000"/>
                  </a:srgbClr>
                </a:solidFill>
              </a:rPr>
              <a:t>Расходы </a:t>
            </a:r>
          </a:p>
          <a:p>
            <a:pPr algn="ctr"/>
            <a:endParaRPr lang="ru-RU" sz="2000" b="1" dirty="0">
              <a:solidFill>
                <a:srgbClr val="63891F">
                  <a:lumMod val="75000"/>
                </a:srgb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84274" y="1572771"/>
            <a:ext cx="1250818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63891F">
                    <a:lumMod val="75000"/>
                  </a:srgbClr>
                </a:solidFill>
              </a:rPr>
              <a:t>Расходы </a:t>
            </a:r>
          </a:p>
          <a:p>
            <a:pPr algn="ctr"/>
            <a:endParaRPr lang="ru-RU" sz="2000" b="1" dirty="0">
              <a:solidFill>
                <a:srgbClr val="63891F">
                  <a:lumMod val="75000"/>
                </a:srgb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600" y="357158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E68422">
                    <a:lumMod val="50000"/>
                  </a:srgbClr>
                </a:solidFill>
                <a:latin typeface="Bookman Old Style" panose="02050604050505020204" pitchFamily="18" charset="0"/>
              </a:rPr>
              <a:t>2025</a:t>
            </a:r>
            <a:endParaRPr lang="ru-RU" sz="2400" b="1" dirty="0">
              <a:solidFill>
                <a:srgbClr val="E68422">
                  <a:lumMod val="5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05926" y="373442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E68422">
                    <a:lumMod val="50000"/>
                  </a:srgbClr>
                </a:solidFill>
                <a:latin typeface="Bookman Old Style" panose="02050604050505020204" pitchFamily="18" charset="0"/>
              </a:rPr>
              <a:t>2026</a:t>
            </a:r>
            <a:endParaRPr lang="ru-RU" sz="2400" b="1" dirty="0">
              <a:solidFill>
                <a:srgbClr val="E68422">
                  <a:lumMod val="5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31840" y="1669823"/>
            <a:ext cx="1224136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63891F">
                    <a:lumMod val="50000"/>
                  </a:srgbClr>
                </a:solidFill>
              </a:rPr>
              <a:t>Доходы </a:t>
            </a:r>
          </a:p>
          <a:p>
            <a:pPr algn="ctr"/>
            <a:endParaRPr lang="ru-RU" sz="2000" b="1" dirty="0">
              <a:solidFill>
                <a:srgbClr val="63891F">
                  <a:lumMod val="50000"/>
                </a:srgb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19459" y="1626021"/>
            <a:ext cx="1207870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63891F">
                    <a:lumMod val="50000"/>
                  </a:srgbClr>
                </a:solidFill>
              </a:rPr>
              <a:t>Доходы </a:t>
            </a:r>
          </a:p>
          <a:p>
            <a:pPr algn="ctr"/>
            <a:endParaRPr lang="ru-RU" sz="2000" b="1" dirty="0">
              <a:solidFill>
                <a:srgbClr val="63891F">
                  <a:lumMod val="50000"/>
                </a:srgb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02485" y="1623788"/>
            <a:ext cx="1260140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63891F">
                    <a:lumMod val="75000"/>
                  </a:srgbClr>
                </a:solidFill>
              </a:rPr>
              <a:t>Расходы </a:t>
            </a:r>
          </a:p>
          <a:p>
            <a:pPr algn="ctr"/>
            <a:endParaRPr lang="ru-RU" sz="2000" b="1" dirty="0">
              <a:solidFill>
                <a:srgbClr val="63891F">
                  <a:lumMod val="75000"/>
                </a:srgb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29916" y="356659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E68422">
                    <a:lumMod val="50000"/>
                  </a:srgbClr>
                </a:solidFill>
                <a:latin typeface="Bookman Old Style" panose="02050604050505020204" pitchFamily="18" charset="0"/>
              </a:rPr>
              <a:t>2027</a:t>
            </a:r>
            <a:endParaRPr lang="ru-RU" sz="2400" b="1" dirty="0">
              <a:solidFill>
                <a:srgbClr val="E68422">
                  <a:lumMod val="50000"/>
                </a:srgb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42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779" y="-25872"/>
            <a:ext cx="8579296" cy="576064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ru-RU" sz="2800" b="1" dirty="0" smtClean="0">
                <a:solidFill>
                  <a:srgbClr val="002060"/>
                </a:solidFill>
              </a:rPr>
              <a:t>Структура налоговых и неналоговых доходов</a:t>
            </a:r>
            <a:endParaRPr lang="ru-RU" sz="2800" b="1" dirty="0">
              <a:solidFill>
                <a:srgbClr val="002060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7604477"/>
              </p:ext>
            </p:extLst>
          </p:nvPr>
        </p:nvGraphicFramePr>
        <p:xfrm>
          <a:off x="23125" y="548680"/>
          <a:ext cx="9018784" cy="6309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6165304"/>
            <a:ext cx="11521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млн руб. </a:t>
            </a:r>
            <a:endParaRPr lang="ru-RU" sz="1000" b="1" dirty="0"/>
          </a:p>
        </p:txBody>
      </p:sp>
    </p:spTree>
    <p:extLst>
      <p:ext uri="{BB962C8B-B14F-4D97-AF65-F5344CB8AC3E}">
        <p14:creationId xmlns:p14="http://schemas.microsoft.com/office/powerpoint/2010/main" val="44345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61188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b="1" dirty="0">
                <a:solidFill>
                  <a:srgbClr val="002060"/>
                </a:solidFill>
                <a:effectLst/>
                <a:latin typeface="Palatino Linotype" panose="02040502050505030304" pitchFamily="18" charset="0"/>
              </a:rPr>
              <a:t>Изменения в бюджетном и налоговом </a:t>
            </a:r>
            <a:r>
              <a:rPr lang="ru-RU" sz="2400" b="1" dirty="0" smtClean="0">
                <a:solidFill>
                  <a:srgbClr val="002060"/>
                </a:solidFill>
                <a:effectLst/>
                <a:latin typeface="Palatino Linotype" panose="02040502050505030304" pitchFamily="18" charset="0"/>
              </a:rPr>
              <a:t>законодательстве</a:t>
            </a:r>
            <a:r>
              <a:rPr lang="ru-RU" sz="2400" b="1" dirty="0">
                <a:solidFill>
                  <a:srgbClr val="002060"/>
                </a:solidFill>
                <a:effectLst/>
                <a:latin typeface="Palatino Linotype" panose="02040502050505030304" pitchFamily="18" charset="0"/>
              </a:rPr>
              <a:t>,  планируемые к </a:t>
            </a:r>
            <a:r>
              <a:rPr lang="ru-RU" sz="2400" b="1" dirty="0" smtClean="0">
                <a:solidFill>
                  <a:srgbClr val="002060"/>
                </a:solidFill>
                <a:effectLst/>
                <a:latin typeface="Palatino Linotype" panose="02040502050505030304" pitchFamily="18" charset="0"/>
              </a:rPr>
              <a:t>введению в 2025 году</a:t>
            </a:r>
            <a:endParaRPr lang="ru-RU" sz="2400" dirty="0"/>
          </a:p>
        </p:txBody>
      </p:sp>
      <p:graphicFrame>
        <p:nvGraphicFramePr>
          <p:cNvPr id="3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5042124"/>
              </p:ext>
            </p:extLst>
          </p:nvPr>
        </p:nvGraphicFramePr>
        <p:xfrm>
          <a:off x="107504" y="771896"/>
          <a:ext cx="8928992" cy="608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61678" y="2528029"/>
            <a:ext cx="2448272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600" b="1" dirty="0" smtClean="0">
                <a:solidFill>
                  <a:prstClr val="black"/>
                </a:solidFill>
              </a:rPr>
              <a:t>0,319 %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7662" y="1138248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prstClr val="black"/>
                </a:solidFill>
              </a:rPr>
              <a:t>      2,45 %</a:t>
            </a:r>
            <a:r>
              <a:rPr lang="ru-RU" dirty="0" smtClean="0">
                <a:solidFill>
                  <a:prstClr val="black"/>
                </a:solidFill>
              </a:rPr>
              <a:t>                                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80527" y="5301208"/>
            <a:ext cx="2990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ru-RU" sz="3200" b="1" dirty="0" smtClean="0">
                <a:solidFill>
                  <a:prstClr val="black"/>
                </a:solidFill>
              </a:rPr>
              <a:t>10 000,0 </a:t>
            </a:r>
          </a:p>
          <a:p>
            <a:pPr algn="ctr"/>
            <a:r>
              <a:rPr lang="ru-RU" sz="2800" b="1" dirty="0" smtClean="0">
                <a:solidFill>
                  <a:prstClr val="black"/>
                </a:solidFill>
              </a:rPr>
              <a:t>тыс. рублей</a:t>
            </a:r>
            <a:r>
              <a:rPr lang="ru-RU" sz="2800" dirty="0" smtClean="0">
                <a:solidFill>
                  <a:prstClr val="black"/>
                </a:solidFill>
              </a:rPr>
              <a:t>                                 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5779" y="3873311"/>
            <a:ext cx="266429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600" b="1" dirty="0" smtClean="0"/>
              <a:t>100,0 %</a:t>
            </a:r>
          </a:p>
        </p:txBody>
      </p:sp>
    </p:spTree>
    <p:extLst>
      <p:ext uri="{BB962C8B-B14F-4D97-AF65-F5344CB8AC3E}">
        <p14:creationId xmlns:p14="http://schemas.microsoft.com/office/powerpoint/2010/main" val="294997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90500"/>
            <a:ext cx="8856984" cy="458180"/>
          </a:xfrm>
        </p:spPr>
        <p:txBody>
          <a:bodyPr/>
          <a:lstStyle/>
          <a:p>
            <a:r>
              <a:rPr lang="ru-RU" sz="3200" b="1" dirty="0">
                <a:solidFill>
                  <a:srgbClr val="002060"/>
                </a:solidFill>
                <a:effectLst/>
              </a:rPr>
              <a:t>Налоговые и неналоговые доходы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9010146"/>
              </p:ext>
            </p:extLst>
          </p:nvPr>
        </p:nvGraphicFramePr>
        <p:xfrm>
          <a:off x="-44888" y="404664"/>
          <a:ext cx="9245624" cy="6588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-44888" y="3789040"/>
            <a:ext cx="1217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млн руб.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376674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50405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800" b="1" dirty="0" smtClean="0">
                <a:solidFill>
                  <a:srgbClr val="002060"/>
                </a:solidFill>
                <a:effectLst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effectLst/>
              </a:rPr>
            </a:br>
            <a:r>
              <a:rPr lang="ru-RU" sz="3200" b="1" dirty="0" smtClean="0">
                <a:solidFill>
                  <a:srgbClr val="002060"/>
                </a:solidFill>
                <a:effectLst/>
              </a:rPr>
              <a:t>Структура безвозмездных поступлений </a:t>
            </a:r>
            <a:endParaRPr lang="ru-RU" sz="2800" b="1" dirty="0">
              <a:solidFill>
                <a:srgbClr val="002060"/>
              </a:solidFill>
              <a:effectLst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6654966"/>
              </p:ext>
            </p:extLst>
          </p:nvPr>
        </p:nvGraphicFramePr>
        <p:xfrm>
          <a:off x="107504" y="844647"/>
          <a:ext cx="8928992" cy="2243101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3926769"/>
                <a:gridCol w="1599795"/>
                <a:gridCol w="1745230"/>
                <a:gridCol w="1657198"/>
              </a:tblGrid>
              <a:tr h="31448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Наименование показателя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8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2025 </a:t>
                      </a:r>
                      <a:r>
                        <a:rPr lang="ru-RU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год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6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плановый период</a:t>
                      </a:r>
                      <a:endParaRPr lang="ru-RU" sz="16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56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2026 </a:t>
                      </a:r>
                      <a:r>
                        <a:rPr lang="ru-RU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год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2027 </a:t>
                      </a:r>
                      <a:r>
                        <a:rPr lang="ru-RU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год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319562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1" u="none" strike="noStrike" dirty="0" smtClean="0">
                          <a:effectLst/>
                        </a:rPr>
                        <a:t> Всего: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14 537,8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2 369,9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3 137,1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  <a:tr h="324716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 smtClean="0">
                          <a:effectLst/>
                        </a:rPr>
                        <a:t> Дотации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  <a:tr h="319562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 smtClean="0">
                          <a:effectLst/>
                        </a:rPr>
                        <a:t> Субсидии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12 149,3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141,2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887,0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  <a:tr h="319562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 smtClean="0">
                          <a:effectLst/>
                        </a:rPr>
                        <a:t> Субвенции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2 088,3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2 168,6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2 220,8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  <a:tr h="319562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 pitchFamily="18" charset="0"/>
                        </a:rPr>
                        <a:t> Прочие поступления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marL="0" marR="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884368" y="557458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/>
              <a:t> млн  руб.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4264" y="3149884"/>
            <a:ext cx="89753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Администрация МО Туапсинский муниципальный округ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Краснодарского края  в 2025 году получит:</a:t>
            </a:r>
          </a:p>
          <a:p>
            <a:r>
              <a:rPr lang="ru-RU" sz="1200" b="1" dirty="0" smtClean="0">
                <a:solidFill>
                  <a:srgbClr val="002060"/>
                </a:solidFill>
              </a:rPr>
              <a:t>          </a:t>
            </a:r>
            <a:r>
              <a:rPr lang="ru-RU" sz="1600" b="1" dirty="0" smtClean="0">
                <a:solidFill>
                  <a:srgbClr val="002060"/>
                </a:solidFill>
              </a:rPr>
              <a:t>Администрация Краснодарского края                               Крупный инвестор</a:t>
            </a:r>
            <a:endParaRPr lang="ru-RU" sz="1600" b="1" dirty="0">
              <a:solidFill>
                <a:srgbClr val="002060"/>
              </a:solidFill>
            </a:endParaRPr>
          </a:p>
          <a:p>
            <a:pPr algn="ctr"/>
            <a:endParaRPr lang="ru-RU" sz="2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411760" y="29866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endParaRPr lang="ru-RU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4" y="4481736"/>
            <a:ext cx="4127696" cy="225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295635" y="4009878"/>
            <a:ext cx="1944216" cy="338554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14 337,8  млн руб.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22" name="Picture 2" descr="https://kubnews.ru/upload/iblock/eea/eea4a2ce32550d90eb3333b0fa770fb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481736"/>
            <a:ext cx="4032448" cy="225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6048164" y="4031493"/>
            <a:ext cx="1944216" cy="338554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200,0 млн руб.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80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087" y="90783"/>
            <a:ext cx="8229600" cy="601916"/>
          </a:xfrm>
        </p:spPr>
        <p:txBody>
          <a:bodyPr/>
          <a:lstStyle/>
          <a:p>
            <a:r>
              <a:rPr lang="ru-RU" sz="2800" b="1" u="sng" dirty="0" smtClean="0">
                <a:solidFill>
                  <a:srgbClr val="FF0000"/>
                </a:solidFill>
              </a:rPr>
              <a:t>РАСХОДЫ БЮДЖЕТА ФОРМИРУЮТСЯ </a:t>
            </a:r>
            <a:endParaRPr lang="ru-RU" sz="2800" u="sng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4420560"/>
              </p:ext>
            </p:extLst>
          </p:nvPr>
        </p:nvGraphicFramePr>
        <p:xfrm>
          <a:off x="27401" y="836712"/>
          <a:ext cx="9009096" cy="2290567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6015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025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8801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1704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65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1690" marR="61690" marT="0" marB="0">
                    <a:solidFill>
                      <a:srgbClr val="A3E7E5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2025 год</a:t>
                      </a:r>
                      <a:endParaRPr lang="ru-RU" sz="2000" b="1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1690" marR="61690" marT="0" marB="0">
                    <a:solidFill>
                      <a:srgbClr val="A3E7E5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2026 год</a:t>
                      </a:r>
                      <a:endParaRPr lang="ru-RU" sz="2000" b="1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1690" marR="61690" marT="0" marB="0">
                    <a:solidFill>
                      <a:srgbClr val="A3E7E5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2027 год</a:t>
                      </a:r>
                      <a:endParaRPr lang="ru-RU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253" marR="82253">
                    <a:solidFill>
                      <a:srgbClr val="A3E7E5">
                        <a:alpha val="67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63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</a:rPr>
                        <a:t>Всего, </a:t>
                      </a:r>
                      <a:r>
                        <a:rPr lang="ru-RU" sz="2000" b="1" dirty="0" smtClean="0">
                          <a:effectLst/>
                        </a:rPr>
                        <a:t>в том числе:</a:t>
                      </a:r>
                      <a:endParaRPr lang="ru-RU" sz="2000" b="1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1690" marR="61690" marT="0" marB="0">
                    <a:solidFill>
                      <a:srgbClr val="A3E7E5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 smtClean="0">
                          <a:effectLst/>
                          <a:latin typeface="+mn-lt"/>
                          <a:ea typeface="Times New Roman"/>
                        </a:rPr>
                        <a:t>17 984 939,5</a:t>
                      </a:r>
                      <a:endParaRPr lang="ru-RU" sz="2400" b="1" i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A3E7E5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 smtClean="0">
                          <a:effectLst/>
                          <a:latin typeface="+mn-lt"/>
                          <a:ea typeface="Times New Roman"/>
                        </a:rPr>
                        <a:t>5 609 348,7</a:t>
                      </a:r>
                      <a:endParaRPr lang="ru-RU" sz="2400" b="1" i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A3E7E5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/>
                        <a:t>6 559 759,3</a:t>
                      </a:r>
                      <a:endParaRPr lang="ru-RU" sz="2400" b="1" i="1" dirty="0"/>
                    </a:p>
                  </a:txBody>
                  <a:tcPr marL="68580" marR="68580" marT="0" marB="0" anchor="ctr">
                    <a:solidFill>
                      <a:srgbClr val="A3E7E5">
                        <a:alpha val="67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6737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ru-RU" sz="19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Безвозмездные поступления (край, </a:t>
                      </a:r>
                      <a:r>
                        <a:rPr lang="ru-RU" sz="1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прочие</a:t>
                      </a:r>
                      <a:r>
                        <a:rPr lang="ru-RU" sz="19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9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690" marR="61690" marT="0" marB="0">
                    <a:solidFill>
                      <a:srgbClr val="A3E7E5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14 537 762,3</a:t>
                      </a:r>
                      <a:endParaRPr lang="ru-RU" sz="23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690" marR="61690" marT="0" marB="0" anchor="ctr">
                    <a:solidFill>
                      <a:srgbClr val="A3E7E5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2 369 865,1</a:t>
                      </a:r>
                    </a:p>
                  </a:txBody>
                  <a:tcPr marL="61690" marR="61690" marT="0" marB="0" anchor="ctr">
                    <a:solidFill>
                      <a:srgbClr val="A3E7E5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3 137 128,2</a:t>
                      </a:r>
                      <a:endParaRPr lang="ru-RU" sz="23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690" marR="61690" marT="0" marB="0" anchor="ctr">
                    <a:solidFill>
                      <a:srgbClr val="A3E7E5">
                        <a:alpha val="67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0062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b="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ru-RU" sz="1900" b="1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Средства местного бюджета</a:t>
                      </a:r>
                      <a:endParaRPr lang="ru-RU" sz="1900" b="1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1690" marR="61690" marT="0" marB="0" anchor="ctr">
                    <a:solidFill>
                      <a:srgbClr val="A3E7E5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0" dirty="0" smtClean="0">
                          <a:effectLst/>
                          <a:latin typeface="+mn-lt"/>
                          <a:ea typeface="Times New Roman"/>
                        </a:rPr>
                        <a:t>3 447 177,2</a:t>
                      </a:r>
                    </a:p>
                  </a:txBody>
                  <a:tcPr marL="61690" marR="61690" marT="0" marB="0" anchor="ctr">
                    <a:solidFill>
                      <a:srgbClr val="A3E7E5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0" dirty="0" smtClean="0">
                          <a:effectLst/>
                          <a:latin typeface="+mn-lt"/>
                          <a:ea typeface="Times New Roman"/>
                        </a:rPr>
                        <a:t>3 239 483,6</a:t>
                      </a:r>
                    </a:p>
                  </a:txBody>
                  <a:tcPr marL="61690" marR="61690" marT="0" marB="0" anchor="ctr">
                    <a:solidFill>
                      <a:srgbClr val="A3E7E5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3 422 631,1</a:t>
                      </a:r>
                    </a:p>
                  </a:txBody>
                  <a:tcPr marL="61690" marR="61690" marT="0" marB="0" anchor="ctr">
                    <a:solidFill>
                      <a:srgbClr val="A3E7E5">
                        <a:alpha val="67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212132" y="466810"/>
            <a:ext cx="935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тыс. руб.</a:t>
            </a:r>
            <a:endParaRPr lang="ru-RU" sz="1400" dirty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599126317"/>
              </p:ext>
            </p:extLst>
          </p:nvPr>
        </p:nvGraphicFramePr>
        <p:xfrm>
          <a:off x="144016" y="2918294"/>
          <a:ext cx="9144000" cy="4293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-30719" y="3153443"/>
            <a:ext cx="1403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млн руб.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619672" y="3338109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17 984,9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347864" y="4721761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5 609,3</a:t>
            </a:r>
            <a:endParaRPr lang="ru-R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004048" y="4579660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6 559,7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59395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leader-id.storage.yandexcloud.net/upload/3379068/df2d0132-c43b-43c6-bc9b-2a1e6679f4a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393" y="2626216"/>
            <a:ext cx="2975789" cy="223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Горизонтальный свиток 1"/>
          <p:cNvSpPr/>
          <p:nvPr/>
        </p:nvSpPr>
        <p:spPr>
          <a:xfrm>
            <a:off x="-2" y="-24755"/>
            <a:ext cx="9144001" cy="3597771"/>
          </a:xfrm>
          <a:prstGeom prst="horizontalScroll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rgbClr val="FF0000"/>
              </a:solidFill>
            </a:endParaRPr>
          </a:p>
          <a:p>
            <a:pPr algn="ctr"/>
            <a:endParaRPr lang="ru-RU" sz="1400" b="1" dirty="0" smtClean="0">
              <a:solidFill>
                <a:srgbClr val="FF0000"/>
              </a:solidFill>
            </a:endParaRPr>
          </a:p>
          <a:p>
            <a:pPr algn="ctr"/>
            <a:endParaRPr lang="ru-RU" sz="1400" b="1" dirty="0" smtClean="0">
              <a:solidFill>
                <a:srgbClr val="FF0000"/>
              </a:solidFill>
            </a:endParaRPr>
          </a:p>
          <a:p>
            <a:pPr algn="ctr"/>
            <a:endParaRPr lang="ru-RU" sz="1400" b="1" dirty="0">
              <a:solidFill>
                <a:srgbClr val="FF0000"/>
              </a:solidFill>
            </a:endParaRPr>
          </a:p>
          <a:p>
            <a:pPr algn="ctr"/>
            <a:endParaRPr lang="ru-RU" sz="1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r>
              <a:rPr lang="ru-RU" sz="1600" b="1" u="sng" dirty="0" smtClean="0">
                <a:solidFill>
                  <a:schemeClr val="bg1"/>
                </a:solidFill>
              </a:rPr>
              <a:t>Принципы формирования </a:t>
            </a:r>
          </a:p>
          <a:p>
            <a:pPr algn="ctr"/>
            <a:r>
              <a:rPr lang="ru-RU" sz="1600" b="1" u="sng" dirty="0" smtClean="0">
                <a:solidFill>
                  <a:schemeClr val="bg1"/>
                </a:solidFill>
              </a:rPr>
              <a:t> муниципальных программ</a:t>
            </a:r>
          </a:p>
          <a:p>
            <a:pPr algn="ctr"/>
            <a:endParaRPr lang="ru-RU" sz="1400" b="1" dirty="0">
              <a:solidFill>
                <a:srgbClr val="FF0000"/>
              </a:solidFill>
            </a:endParaRPr>
          </a:p>
          <a:p>
            <a:pPr algn="ctr"/>
            <a:endParaRPr lang="ru-RU" sz="1400" b="1" dirty="0" smtClean="0">
              <a:solidFill>
                <a:srgbClr val="FF0000"/>
              </a:solidFill>
            </a:endParaRPr>
          </a:p>
          <a:p>
            <a:pPr algn="ctr"/>
            <a:endParaRPr lang="ru-RU" sz="1400" b="1" dirty="0" smtClean="0">
              <a:solidFill>
                <a:srgbClr val="FF0000"/>
              </a:solidFill>
            </a:endParaRPr>
          </a:p>
          <a:p>
            <a:r>
              <a:rPr lang="ru-RU" sz="1200" b="1" i="1" dirty="0" smtClean="0">
                <a:solidFill>
                  <a:srgbClr val="FF0000"/>
                </a:solidFill>
              </a:rPr>
              <a:t>     </a:t>
            </a:r>
          </a:p>
          <a:p>
            <a:r>
              <a:rPr lang="ru-RU" sz="1200" b="1" i="1" dirty="0">
                <a:solidFill>
                  <a:srgbClr val="FF0000"/>
                </a:solidFill>
              </a:rPr>
              <a:t> </a:t>
            </a:r>
            <a:r>
              <a:rPr lang="ru-RU" sz="1200" b="1" i="1" dirty="0" smtClean="0">
                <a:solidFill>
                  <a:srgbClr val="FF0000"/>
                </a:solidFill>
              </a:rPr>
              <a:t>         </a:t>
            </a:r>
            <a:endParaRPr lang="ru-RU" sz="1400" b="1" dirty="0">
              <a:solidFill>
                <a:srgbClr val="003399"/>
              </a:solidFill>
            </a:endParaRPr>
          </a:p>
          <a:p>
            <a:pPr algn="ctr"/>
            <a:endParaRPr lang="ru-RU" sz="1400" b="1" dirty="0" smtClean="0">
              <a:solidFill>
                <a:srgbClr val="003399"/>
              </a:solidFill>
            </a:endParaRPr>
          </a:p>
          <a:p>
            <a:pPr algn="ctr"/>
            <a:endParaRPr lang="ru-RU" sz="1400" b="1" dirty="0">
              <a:solidFill>
                <a:srgbClr val="003399"/>
              </a:solidFill>
            </a:endParaRPr>
          </a:p>
          <a:p>
            <a:pPr algn="ctr"/>
            <a:endParaRPr lang="ru-RU" sz="1400" b="1" dirty="0" smtClean="0">
              <a:solidFill>
                <a:srgbClr val="003399"/>
              </a:solidFill>
            </a:endParaRPr>
          </a:p>
          <a:p>
            <a:pPr algn="ctr"/>
            <a:endParaRPr lang="ru-RU" sz="1400" b="1" dirty="0">
              <a:solidFill>
                <a:srgbClr val="003399"/>
              </a:solidFill>
            </a:endParaRPr>
          </a:p>
          <a:p>
            <a:pPr algn="ctr"/>
            <a:endParaRPr lang="ru-RU" sz="1400" b="1" dirty="0" smtClean="0">
              <a:solidFill>
                <a:srgbClr val="003399"/>
              </a:solidFill>
            </a:endParaRPr>
          </a:p>
          <a:p>
            <a:pPr algn="ctr"/>
            <a:endParaRPr lang="ru-RU" sz="1400" b="1" dirty="0">
              <a:solidFill>
                <a:srgbClr val="003399"/>
              </a:solidFill>
            </a:endParaRPr>
          </a:p>
          <a:p>
            <a:pPr algn="ctr"/>
            <a:endParaRPr lang="ru-RU" sz="1400" b="1" dirty="0" smtClean="0">
              <a:solidFill>
                <a:srgbClr val="003399"/>
              </a:solidFill>
            </a:endParaRPr>
          </a:p>
          <a:p>
            <a:pPr algn="ctr"/>
            <a:endParaRPr lang="ru-RU" sz="1400" b="1" dirty="0">
              <a:solidFill>
                <a:srgbClr val="003399"/>
              </a:solidFill>
            </a:endParaRPr>
          </a:p>
          <a:p>
            <a:pPr algn="ctr"/>
            <a:endParaRPr lang="ru-RU" sz="1400" b="1" dirty="0">
              <a:solidFill>
                <a:srgbClr val="003399"/>
              </a:solidFill>
            </a:endParaRPr>
          </a:p>
        </p:txBody>
      </p:sp>
      <p:sp>
        <p:nvSpPr>
          <p:cNvPr id="3" name="Овальная выноска 2"/>
          <p:cNvSpPr/>
          <p:nvPr/>
        </p:nvSpPr>
        <p:spPr>
          <a:xfrm>
            <a:off x="553234" y="4293096"/>
            <a:ext cx="8352928" cy="2277695"/>
          </a:xfrm>
          <a:prstGeom prst="wedgeEllipse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rgbClr val="0033CC"/>
              </a:solidFill>
            </a:endParaRPr>
          </a:p>
          <a:p>
            <a:pPr algn="ctr"/>
            <a:endParaRPr lang="ru-RU" sz="2000" b="1" dirty="0" smtClean="0">
              <a:solidFill>
                <a:srgbClr val="0033CC"/>
              </a:solidFill>
            </a:endParaRPr>
          </a:p>
          <a:p>
            <a:pPr algn="ctr"/>
            <a:endParaRPr lang="ru-RU" b="1" dirty="0" smtClean="0">
              <a:solidFill>
                <a:srgbClr val="0033CC"/>
              </a:solidFill>
            </a:endParaRPr>
          </a:p>
          <a:p>
            <a:pPr algn="ctr"/>
            <a:r>
              <a:rPr lang="ru-RU" b="1" dirty="0" smtClean="0">
                <a:solidFill>
                  <a:srgbClr val="0033CC"/>
                </a:solidFill>
              </a:rPr>
              <a:t>РАСХОДЫ</a:t>
            </a:r>
            <a:endParaRPr lang="ru-RU" b="1" dirty="0">
              <a:solidFill>
                <a:srgbClr val="0033CC"/>
              </a:solidFill>
            </a:endParaRPr>
          </a:p>
          <a:p>
            <a:pPr algn="ctr"/>
            <a:r>
              <a:rPr lang="ru-RU" b="1" dirty="0" smtClean="0">
                <a:solidFill>
                  <a:srgbClr val="0033CC"/>
                </a:solidFill>
              </a:rPr>
              <a:t>бюджета Туапсинского муниципального округа сформированы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на</a:t>
            </a:r>
            <a:r>
              <a:rPr lang="ru-RU" b="1" dirty="0" smtClean="0">
                <a:solidFill>
                  <a:srgbClr val="0033CC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основе 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18</a:t>
            </a:r>
            <a:r>
              <a:rPr lang="ru-RU" b="1" dirty="0" smtClean="0">
                <a:solidFill>
                  <a:srgbClr val="FF0000"/>
                </a:solidFill>
              </a:rPr>
              <a:t> проектов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муниципальных программ </a:t>
            </a:r>
          </a:p>
          <a:p>
            <a:pPr algn="ctr"/>
            <a:r>
              <a:rPr lang="ru-RU" b="1" dirty="0" smtClean="0">
                <a:solidFill>
                  <a:srgbClr val="0033CC"/>
                </a:solidFill>
              </a:rPr>
              <a:t> </a:t>
            </a:r>
            <a:r>
              <a:rPr lang="ru-RU" sz="1900" b="1" dirty="0" smtClean="0">
                <a:solidFill>
                  <a:srgbClr val="0033CC"/>
                </a:solidFill>
              </a:rPr>
              <a:t>17 млрд 705,0 млн руб. </a:t>
            </a:r>
            <a:r>
              <a:rPr lang="ru-RU" b="1" dirty="0" smtClean="0">
                <a:solidFill>
                  <a:srgbClr val="0033CC"/>
                </a:solidFill>
              </a:rPr>
              <a:t>или  </a:t>
            </a:r>
            <a:r>
              <a:rPr lang="ru-RU" sz="2400" b="1" dirty="0" smtClean="0">
                <a:solidFill>
                  <a:srgbClr val="FF0000"/>
                </a:solidFill>
              </a:rPr>
              <a:t>98,4 %</a:t>
            </a:r>
            <a:r>
              <a:rPr lang="ru-RU" sz="2400" b="1" dirty="0" smtClean="0">
                <a:solidFill>
                  <a:srgbClr val="0033CC"/>
                </a:solidFill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0033CC"/>
                </a:solidFill>
              </a:rPr>
              <a:t>от общего объема расходов бюджета</a:t>
            </a:r>
          </a:p>
          <a:p>
            <a:pPr algn="ctr"/>
            <a:endParaRPr lang="ru-RU" sz="2000" b="1" dirty="0" smtClean="0">
              <a:solidFill>
                <a:srgbClr val="0033CC"/>
              </a:solidFill>
            </a:endParaRPr>
          </a:p>
          <a:p>
            <a:pPr algn="ctr"/>
            <a:endParaRPr lang="ru-RU" sz="2000" b="1" dirty="0" smtClean="0">
              <a:solidFill>
                <a:srgbClr val="0033CC"/>
              </a:solidFill>
            </a:endParaRPr>
          </a:p>
          <a:p>
            <a:pPr algn="ctr"/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4394" y="558624"/>
            <a:ext cx="2640835" cy="11521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i="1" dirty="0">
                <a:solidFill>
                  <a:srgbClr val="FF0000"/>
                </a:solidFill>
              </a:rPr>
              <a:t>Может включать подпрограммы,</a:t>
            </a:r>
          </a:p>
          <a:p>
            <a:pPr algn="ctr"/>
            <a:r>
              <a:rPr lang="ru-RU" sz="1500" b="1" i="1" dirty="0">
                <a:solidFill>
                  <a:srgbClr val="FF0000"/>
                </a:solidFill>
              </a:rPr>
              <a:t>направленные на решение конкретных задач МП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372200" y="558624"/>
            <a:ext cx="2664295" cy="12141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i="1" dirty="0">
                <a:solidFill>
                  <a:srgbClr val="FF0000"/>
                </a:solidFill>
              </a:rPr>
              <a:t>Соответствует полномочиям, функциям ответственного исполнителя и соисполнителей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51484" y="1772816"/>
            <a:ext cx="2640835" cy="11960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i="1" dirty="0">
                <a:solidFill>
                  <a:srgbClr val="FF0000"/>
                </a:solidFill>
              </a:rPr>
              <a:t>Должна быть обоснованной по потребности в ресурсах и по структуре источников финансирования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372200" y="1893007"/>
            <a:ext cx="2664296" cy="11159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i="1" dirty="0">
                <a:solidFill>
                  <a:srgbClr val="FF0000"/>
                </a:solidFill>
              </a:rPr>
              <a:t>Должна содержать целевые показатели, количественно характеризующие ход ее реализации</a:t>
            </a:r>
          </a:p>
        </p:txBody>
      </p:sp>
      <p:sp>
        <p:nvSpPr>
          <p:cNvPr id="9" name="Овал 8"/>
          <p:cNvSpPr/>
          <p:nvPr/>
        </p:nvSpPr>
        <p:spPr>
          <a:xfrm>
            <a:off x="3133792" y="1201296"/>
            <a:ext cx="3191813" cy="142072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МУНИЦИПАЛЬНАЯ ПРОГРАММА</a:t>
            </a:r>
            <a:endParaRPr lang="ru-RU" sz="165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370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58985" y="116632"/>
            <a:ext cx="8317471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800" dirty="0" smtClean="0"/>
              <a:t>Расходы в рамках муниципальных программ (млн руб.)</a:t>
            </a:r>
            <a:endParaRPr lang="ru-RU" sz="28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14902" y="2996952"/>
            <a:ext cx="6616870" cy="1080120"/>
          </a:xfrm>
          <a:prstGeom prst="roundRect">
            <a:avLst/>
          </a:prstGeom>
          <a:solidFill>
            <a:schemeClr val="accent2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000" b="1" dirty="0" smtClean="0">
                <a:solidFill>
                  <a:schemeClr val="bg1"/>
                </a:solidFill>
              </a:rPr>
              <a:t>Жилищно-коммунальное хозяйство</a:t>
            </a:r>
          </a:p>
          <a:p>
            <a:pPr algn="r"/>
            <a:r>
              <a:rPr lang="ru-RU" sz="2000" i="1" dirty="0" smtClean="0">
                <a:solidFill>
                  <a:schemeClr val="bg1"/>
                </a:solidFill>
              </a:rPr>
              <a:t>(водоснабжение, газоснабжение, теплоснабжение, благоустройство территорий, очистные сооружения)</a:t>
            </a:r>
            <a:endParaRPr lang="ru-RU" sz="2000" i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98410" y="1661301"/>
            <a:ext cx="6633362" cy="1119628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Расходы на отраслевое финансирование,</a:t>
            </a:r>
            <a:r>
              <a:rPr lang="ru-RU" sz="2400" b="1" i="1" dirty="0">
                <a:solidFill>
                  <a:schemeClr val="bg1"/>
                </a:solidFill>
              </a:rPr>
              <a:t> </a:t>
            </a:r>
            <a:endParaRPr lang="ru-RU" sz="2400" b="1" i="1" dirty="0" smtClean="0">
              <a:solidFill>
                <a:schemeClr val="bg1"/>
              </a:solidFill>
            </a:endParaRPr>
          </a:p>
          <a:p>
            <a:r>
              <a:rPr lang="ru-RU" sz="2000" b="1" i="1" dirty="0" smtClean="0">
                <a:solidFill>
                  <a:schemeClr val="bg1"/>
                </a:solidFill>
              </a:rPr>
              <a:t>(70 % </a:t>
            </a:r>
            <a:r>
              <a:rPr lang="ru-RU" sz="2000" b="1" i="1" dirty="0">
                <a:solidFill>
                  <a:schemeClr val="bg1"/>
                </a:solidFill>
              </a:rPr>
              <a:t>от общих расходов бюджета в рамках МП)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 в </a:t>
            </a:r>
            <a:r>
              <a:rPr lang="ru-RU" dirty="0" smtClean="0">
                <a:solidFill>
                  <a:schemeClr val="bg1"/>
                </a:solidFill>
              </a:rPr>
              <a:t>том числе: </a:t>
            </a:r>
          </a:p>
          <a:p>
            <a:endParaRPr lang="ru-RU" b="1" i="1" dirty="0" smtClean="0">
              <a:solidFill>
                <a:srgbClr val="FF000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14902" y="4288794"/>
            <a:ext cx="6558824" cy="576064"/>
          </a:xfrm>
          <a:prstGeom prst="roundRect">
            <a:avLst/>
          </a:prstGeom>
          <a:solidFill>
            <a:schemeClr val="tx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000" b="1" dirty="0" smtClean="0">
                <a:solidFill>
                  <a:schemeClr val="bg1"/>
                </a:solidFill>
              </a:rPr>
              <a:t>Национальная экономика</a:t>
            </a:r>
          </a:p>
          <a:p>
            <a:pPr algn="r"/>
            <a:r>
              <a:rPr lang="ru-RU" sz="2000" i="1" dirty="0" smtClean="0">
                <a:solidFill>
                  <a:schemeClr val="bg1"/>
                </a:solidFill>
              </a:rPr>
              <a:t>(берегоукрепительные сооружения, ремонт дорог)</a:t>
            </a:r>
            <a:endParaRPr lang="ru-RU" sz="2000" i="1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98411" y="5157192"/>
            <a:ext cx="6575316" cy="14736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000" b="1" dirty="0" smtClean="0">
                <a:solidFill>
                  <a:schemeClr val="bg1"/>
                </a:solidFill>
              </a:rPr>
              <a:t>Прочие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ru-RU" dirty="0" smtClean="0">
                <a:solidFill>
                  <a:schemeClr val="bg1"/>
                </a:solidFill>
              </a:rPr>
              <a:t>(ГО и ЧС, спасательная служба, поддержка некоммерческих организаций, казачьих обществ, содержание ОДОМС, ЦБ)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307888" y="5181214"/>
            <a:ext cx="1561310" cy="144963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560,0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297175" y="4288794"/>
            <a:ext cx="1560127" cy="572726"/>
          </a:xfrm>
          <a:prstGeom prst="roundRect">
            <a:avLst/>
          </a:prstGeom>
          <a:solidFill>
            <a:schemeClr val="tx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573,2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307887" y="2996952"/>
            <a:ext cx="1574308" cy="1080119"/>
          </a:xfrm>
          <a:prstGeom prst="roundRect">
            <a:avLst/>
          </a:prstGeom>
          <a:solidFill>
            <a:schemeClr val="accent2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11 817,9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297175" y="1753063"/>
            <a:ext cx="1609911" cy="936103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12 391,1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58984" y="1124744"/>
            <a:ext cx="6572787" cy="432048"/>
          </a:xfrm>
          <a:prstGeom prst="roundRect">
            <a:avLst/>
          </a:prstGeom>
          <a:solidFill>
            <a:schemeClr val="accent3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                                                         </a:t>
            </a:r>
            <a:r>
              <a:rPr lang="ru-RU" sz="2800" b="1" dirty="0" smtClean="0">
                <a:solidFill>
                  <a:schemeClr val="bg1"/>
                </a:solidFill>
              </a:rPr>
              <a:t>Всего</a:t>
            </a:r>
            <a:r>
              <a:rPr lang="ru-RU" sz="2800" b="1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390500" y="1178577"/>
            <a:ext cx="1491695" cy="432048"/>
          </a:xfrm>
          <a:prstGeom prst="roundRect">
            <a:avLst/>
          </a:prstGeom>
          <a:solidFill>
            <a:schemeClr val="accent3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17 705,0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64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331"/>
            <a:ext cx="8553128" cy="458341"/>
          </a:xfrm>
        </p:spPr>
        <p:txBody>
          <a:bodyPr>
            <a:noAutofit/>
          </a:bodyPr>
          <a:lstStyle/>
          <a:p>
            <a:pPr algn="l"/>
            <a:r>
              <a:rPr lang="ru-RU" sz="3600" b="1" u="sng" dirty="0" smtClean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Что такое бюджет для граждан?</a:t>
            </a:r>
            <a:endParaRPr lang="ru-RU" sz="3600" b="1" u="sng" dirty="0">
              <a:solidFill>
                <a:srgbClr val="00206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35963" y="1932038"/>
            <a:ext cx="6200533" cy="2775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 algn="just">
              <a:spcBef>
                <a:spcPts val="525"/>
              </a:spcBef>
              <a:buSzPct val="6500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ru-RU" altLang="ru-RU" sz="2000" b="1" dirty="0" smtClean="0">
              <a:solidFill>
                <a:srgbClr val="0033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indent="363538" algn="just">
              <a:spcBef>
                <a:spcPts val="525"/>
              </a:spcBef>
              <a:buSzPct val="6500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ru-RU" altLang="ru-RU" b="1" dirty="0" smtClean="0">
                <a:solidFill>
                  <a:srgbClr val="0033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Представленная информация предназначена для широкого круга пользователей и будет интересна разным категориям населения, так как бюджет муниципального округа затрагивает интересы каждого жителя муниципального образования Туапсинский муниципальный округ Краснодарского края.</a:t>
            </a:r>
          </a:p>
          <a:p>
            <a:pPr indent="363538" algn="just">
              <a:spcBef>
                <a:spcPts val="525"/>
              </a:spcBef>
              <a:buSzPct val="6500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ru-RU" altLang="ru-RU" sz="2000" b="1" dirty="0" smtClean="0">
              <a:solidFill>
                <a:srgbClr val="0033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427" y="4237925"/>
            <a:ext cx="903649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900" b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Каждый </a:t>
            </a:r>
            <a:r>
              <a:rPr lang="ru-RU" sz="19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житель муниципального образования Туапсинский </a:t>
            </a:r>
            <a:r>
              <a:rPr lang="ru-RU" sz="1900" b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муниципальный округ Краснодарского края </a:t>
            </a:r>
            <a:r>
              <a:rPr lang="ru-RU" sz="19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является, </a:t>
            </a:r>
            <a:r>
              <a:rPr lang="ru-RU" sz="1900" b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с </a:t>
            </a:r>
            <a:r>
              <a:rPr lang="ru-RU" sz="19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одной стороны, участником формирования бюджета, где он уплачивая </a:t>
            </a:r>
            <a:r>
              <a:rPr lang="ru-RU" sz="1900" b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налоги</a:t>
            </a:r>
            <a:r>
              <a:rPr lang="ru-RU" sz="19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, наполняет доходы бюджета, с другой стороны,  участником </a:t>
            </a:r>
            <a:r>
              <a:rPr lang="ru-RU" sz="1900" b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исполнения </a:t>
            </a:r>
            <a:r>
              <a:rPr lang="ru-RU" sz="19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бюджета, где он получает часть расходов, как </a:t>
            </a:r>
            <a:r>
              <a:rPr lang="ru-RU" sz="1900" b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потребитель </a:t>
            </a:r>
            <a:r>
              <a:rPr lang="ru-RU" sz="19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услуг в сфере образования, культуры, физической </a:t>
            </a:r>
            <a:r>
              <a:rPr lang="ru-RU" sz="1900" b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культуры </a:t>
            </a:r>
            <a:r>
              <a:rPr lang="ru-RU" sz="19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и спорта, социального обеспечения и др. </a:t>
            </a:r>
          </a:p>
          <a:p>
            <a:pPr algn="just"/>
            <a:r>
              <a:rPr lang="ru-RU" sz="1900" b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Мы </a:t>
            </a:r>
            <a:r>
              <a:rPr lang="ru-RU" sz="19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постарались представить бюджет муниципального </a:t>
            </a:r>
            <a:r>
              <a:rPr lang="ru-RU" sz="1900" b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округа </a:t>
            </a:r>
            <a:r>
              <a:rPr lang="ru-RU" sz="19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в доступной и понятной для граждан форме</a:t>
            </a:r>
            <a:r>
              <a:rPr lang="ru-RU" sz="1900" b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900" b="1" dirty="0">
              <a:solidFill>
                <a:srgbClr val="00206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824043"/>
            <a:ext cx="9036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3538">
              <a:spcBef>
                <a:spcPts val="525"/>
              </a:spcBef>
              <a:buSzPct val="6500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ru-RU" altLang="ru-RU" sz="2000" b="1" dirty="0">
                <a:solidFill>
                  <a:srgbClr val="0000FF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«Бюджет для граждан» </a:t>
            </a:r>
            <a:r>
              <a:rPr lang="ru-RU" altLang="ru-RU" sz="2000" b="1" dirty="0" smtClean="0">
                <a:solidFill>
                  <a:srgbClr val="0000FF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2000" b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познакомит </a:t>
            </a:r>
            <a:r>
              <a:rPr lang="ru-RU" altLang="ru-RU" sz="20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Вас с положениями основного финансового документа муниципального образования Туапсинский </a:t>
            </a:r>
            <a:r>
              <a:rPr lang="ru-RU" altLang="ru-RU" sz="2000" b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муниципальный округ Краснодарского края  на 2025 год и на плановый период 2026 и 2027 годов.</a:t>
            </a:r>
          </a:p>
        </p:txBody>
      </p:sp>
      <p:pic>
        <p:nvPicPr>
          <p:cNvPr id="101378" name="Picture 2" descr="https://www.tula.ru/activity/economics/city-budget/2018/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1" b="14300"/>
          <a:stretch/>
        </p:blipFill>
        <p:spPr bwMode="auto">
          <a:xfrm>
            <a:off x="92427" y="2121453"/>
            <a:ext cx="2743536" cy="211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97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58985" y="116632"/>
            <a:ext cx="8317471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800" dirty="0" smtClean="0"/>
              <a:t>Расходы в рамках муниципальных программ (млн руб.)</a:t>
            </a:r>
            <a:endParaRPr lang="ru-RU" sz="28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99914" y="2488323"/>
            <a:ext cx="6476342" cy="333876"/>
          </a:xfrm>
          <a:prstGeom prst="roundRect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000" dirty="0" smtClean="0">
                <a:solidFill>
                  <a:schemeClr val="tx1"/>
                </a:solidFill>
              </a:rPr>
              <a:t>Образование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10882" y="1261940"/>
            <a:ext cx="6465374" cy="108693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Расходы на социальную сферу,</a:t>
            </a:r>
            <a:r>
              <a:rPr lang="ru-RU" sz="2800" b="1" i="1" dirty="0">
                <a:solidFill>
                  <a:schemeClr val="tx1"/>
                </a:solidFill>
              </a:rPr>
              <a:t> </a:t>
            </a:r>
            <a:endParaRPr lang="ru-RU" sz="2800" b="1" i="1" dirty="0" smtClean="0">
              <a:solidFill>
                <a:schemeClr val="tx1"/>
              </a:solidFill>
            </a:endParaRPr>
          </a:p>
          <a:p>
            <a:r>
              <a:rPr lang="ru-RU" sz="2000" b="1" i="1" dirty="0" smtClean="0">
                <a:solidFill>
                  <a:schemeClr val="tx1"/>
                </a:solidFill>
              </a:rPr>
              <a:t>(27 % </a:t>
            </a:r>
            <a:r>
              <a:rPr lang="ru-RU" sz="2000" b="1" i="1" dirty="0">
                <a:solidFill>
                  <a:schemeClr val="tx1"/>
                </a:solidFill>
              </a:rPr>
              <a:t>от общих расходов бюджета в рамках МП)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в том числе:</a:t>
            </a:r>
            <a:endParaRPr lang="ru-RU" b="1" i="1" dirty="0" smtClean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4549" y="4438867"/>
            <a:ext cx="6531706" cy="500066"/>
          </a:xfrm>
          <a:prstGeom prst="roundRect">
            <a:avLst/>
          </a:prstGeom>
          <a:solidFill>
            <a:srgbClr val="7287EE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000" dirty="0">
                <a:solidFill>
                  <a:schemeClr val="tx1"/>
                </a:solidFill>
              </a:rPr>
              <a:t>Социальная политика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3217" y="5360195"/>
            <a:ext cx="6548474" cy="437127"/>
          </a:xfrm>
          <a:prstGeom prst="roundRect">
            <a:avLst/>
          </a:prstGeom>
          <a:solidFill>
            <a:srgbClr val="F16BA4"/>
          </a:solidFill>
          <a:ln>
            <a:solidFill>
              <a:srgbClr val="F16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000" dirty="0">
                <a:solidFill>
                  <a:schemeClr val="tx1"/>
                </a:solidFill>
              </a:rPr>
              <a:t>Молодежная политика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6244" y="2996952"/>
            <a:ext cx="6520011" cy="428057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000" dirty="0" smtClean="0">
                <a:solidFill>
                  <a:schemeClr val="tx1"/>
                </a:solidFill>
              </a:rPr>
              <a:t>Культура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27782" y="3641995"/>
            <a:ext cx="6548474" cy="43204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000" dirty="0" smtClean="0">
                <a:solidFill>
                  <a:schemeClr val="tx1"/>
                </a:solidFill>
              </a:rPr>
              <a:t>Физическая культура и спорт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51520" y="6165304"/>
            <a:ext cx="6624735" cy="432048"/>
          </a:xfrm>
          <a:prstGeom prst="roundRect">
            <a:avLst/>
          </a:prstGeom>
          <a:solidFill>
            <a:srgbClr val="DE96D5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sz="2000" dirty="0">
                <a:solidFill>
                  <a:schemeClr val="tx1"/>
                </a:solidFill>
              </a:rPr>
              <a:t>Здравоохранение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092548" y="3635546"/>
            <a:ext cx="1491695" cy="43849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419,8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102537" y="2996953"/>
            <a:ext cx="1496643" cy="428056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743,7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075061" y="6165304"/>
            <a:ext cx="1491695" cy="432048"/>
          </a:xfrm>
          <a:prstGeom prst="roundRect">
            <a:avLst/>
          </a:prstGeom>
          <a:solidFill>
            <a:srgbClr val="DE96D5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41,3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102537" y="5422549"/>
            <a:ext cx="1492410" cy="432587"/>
          </a:xfrm>
          <a:prstGeom prst="roundRect">
            <a:avLst/>
          </a:prstGeom>
          <a:solidFill>
            <a:srgbClr val="F16BA4"/>
          </a:solidFill>
          <a:ln>
            <a:solidFill>
              <a:srgbClr val="F16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43,3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075061" y="4467045"/>
            <a:ext cx="1487461" cy="500066"/>
          </a:xfrm>
          <a:prstGeom prst="roundRect">
            <a:avLst/>
          </a:prstGeom>
          <a:solidFill>
            <a:srgbClr val="7287EE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251,8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092548" y="2517483"/>
            <a:ext cx="1496643" cy="356660"/>
          </a:xfrm>
          <a:prstGeom prst="roundRect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3 254,0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123831" y="1310482"/>
            <a:ext cx="1496643" cy="98985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4 753,9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57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44292" y="906384"/>
            <a:ext cx="2799516" cy="794425"/>
          </a:xfrm>
          <a:prstGeom prst="ellipse">
            <a:avLst/>
          </a:prstGeom>
          <a:solidFill>
            <a:srgbClr val="7B4141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/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Образование</a:t>
            </a:r>
          </a:p>
          <a:p>
            <a:pPr algn="ctr"/>
            <a:r>
              <a:rPr lang="ru-RU" b="1" dirty="0"/>
              <a:t>3</a:t>
            </a:r>
            <a:r>
              <a:rPr lang="ru-RU" b="1" dirty="0" smtClean="0"/>
              <a:t> 254,0 </a:t>
            </a:r>
          </a:p>
          <a:p>
            <a:pPr algn="ctr"/>
            <a:endParaRPr lang="ru-RU" sz="1600" b="1" dirty="0" smtClean="0"/>
          </a:p>
          <a:p>
            <a:pPr algn="ctr"/>
            <a:endParaRPr lang="ru-RU" sz="1200" dirty="0"/>
          </a:p>
        </p:txBody>
      </p:sp>
      <p:sp>
        <p:nvSpPr>
          <p:cNvPr id="5" name="Овал 4"/>
          <p:cNvSpPr/>
          <p:nvPr/>
        </p:nvSpPr>
        <p:spPr>
          <a:xfrm>
            <a:off x="3326711" y="895817"/>
            <a:ext cx="2325409" cy="80499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Культура</a:t>
            </a:r>
          </a:p>
          <a:p>
            <a:pPr algn="ctr"/>
            <a:r>
              <a:rPr lang="ru-RU" b="1" dirty="0" smtClean="0"/>
              <a:t>743,7  </a:t>
            </a:r>
          </a:p>
        </p:txBody>
      </p:sp>
      <p:sp>
        <p:nvSpPr>
          <p:cNvPr id="7" name="Овал 6"/>
          <p:cNvSpPr/>
          <p:nvPr/>
        </p:nvSpPr>
        <p:spPr>
          <a:xfrm>
            <a:off x="6300192" y="933372"/>
            <a:ext cx="2574032" cy="824337"/>
          </a:xfrm>
          <a:prstGeom prst="ellipse">
            <a:avLst/>
          </a:prstGeom>
          <a:solidFill>
            <a:srgbClr val="82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Спорт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419,8   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76396" y="1787120"/>
            <a:ext cx="2911428" cy="983918"/>
          </a:xfrm>
          <a:prstGeom prst="flowChartProcess">
            <a:avLst/>
          </a:prstGeom>
          <a:solidFill>
            <a:srgbClr val="7B4141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/>
          </a:p>
          <a:p>
            <a:pPr algn="ctr"/>
            <a:endParaRPr lang="ru-RU" sz="1400" dirty="0" smtClean="0"/>
          </a:p>
          <a:p>
            <a:pPr algn="ctr"/>
            <a:r>
              <a:rPr lang="ru-RU" sz="1600" dirty="0" smtClean="0"/>
              <a:t>из них:</a:t>
            </a:r>
          </a:p>
          <a:p>
            <a:pPr algn="ctr"/>
            <a:r>
              <a:rPr lang="ru-RU" sz="1600" dirty="0" smtClean="0"/>
              <a:t>содержание  учреждений – </a:t>
            </a:r>
          </a:p>
          <a:p>
            <a:pPr algn="ctr"/>
            <a:r>
              <a:rPr lang="ru-RU" sz="1600" dirty="0" smtClean="0"/>
              <a:t>2 341,5</a:t>
            </a:r>
          </a:p>
          <a:p>
            <a:pPr algn="ctr"/>
            <a:r>
              <a:rPr lang="ru-RU" sz="1400" dirty="0" smtClean="0"/>
              <a:t> </a:t>
            </a:r>
          </a:p>
          <a:p>
            <a:pPr algn="ctr"/>
            <a:endParaRPr lang="ru-RU" sz="1400" dirty="0" smtClean="0"/>
          </a:p>
        </p:txBody>
      </p:sp>
      <p:sp>
        <p:nvSpPr>
          <p:cNvPr id="35" name="Блок-схема: процесс 34"/>
          <p:cNvSpPr/>
          <p:nvPr/>
        </p:nvSpPr>
        <p:spPr>
          <a:xfrm>
            <a:off x="76396" y="2892667"/>
            <a:ext cx="2911428" cy="838734"/>
          </a:xfrm>
          <a:prstGeom prst="flowChartProcess">
            <a:avLst/>
          </a:prstGeom>
          <a:solidFill>
            <a:srgbClr val="7B4141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/>
          </a:p>
          <a:p>
            <a:pPr algn="ctr"/>
            <a:r>
              <a:rPr lang="ru-RU" sz="1600" dirty="0" smtClean="0"/>
              <a:t>организация школьного питания – 180,3  </a:t>
            </a:r>
          </a:p>
          <a:p>
            <a:pPr algn="ctr"/>
            <a:endParaRPr lang="ru-RU" sz="1400" dirty="0"/>
          </a:p>
        </p:txBody>
      </p:sp>
      <p:sp>
        <p:nvSpPr>
          <p:cNvPr id="36" name="Блок-схема: процесс 35"/>
          <p:cNvSpPr/>
          <p:nvPr/>
        </p:nvSpPr>
        <p:spPr>
          <a:xfrm>
            <a:off x="76396" y="3864977"/>
            <a:ext cx="2911428" cy="1419797"/>
          </a:xfrm>
          <a:prstGeom prst="flowChartProcess">
            <a:avLst/>
          </a:prstGeom>
          <a:solidFill>
            <a:srgbClr val="7B4141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с</a:t>
            </a:r>
            <a:r>
              <a:rPr lang="ru-RU" sz="1600" dirty="0" smtClean="0"/>
              <a:t>троительство детского сада по ул. Калараша </a:t>
            </a:r>
            <a:r>
              <a:rPr lang="ru-RU" sz="1600" dirty="0" err="1" smtClean="0"/>
              <a:t>г.Туапсе</a:t>
            </a:r>
            <a:r>
              <a:rPr lang="ru-RU" sz="1600" dirty="0" smtClean="0"/>
              <a:t>  </a:t>
            </a:r>
            <a:r>
              <a:rPr lang="ru-RU" sz="1600" dirty="0"/>
              <a:t>-</a:t>
            </a:r>
            <a:r>
              <a:rPr lang="ru-RU" sz="1600" dirty="0" smtClean="0"/>
              <a:t> 282,8</a:t>
            </a:r>
            <a:endParaRPr lang="ru-RU" sz="1600" dirty="0"/>
          </a:p>
        </p:txBody>
      </p:sp>
      <p:sp>
        <p:nvSpPr>
          <p:cNvPr id="37" name="Блок-схема: процесс 36"/>
          <p:cNvSpPr/>
          <p:nvPr/>
        </p:nvSpPr>
        <p:spPr>
          <a:xfrm>
            <a:off x="55034" y="6228793"/>
            <a:ext cx="2932790" cy="593639"/>
          </a:xfrm>
          <a:prstGeom prst="flowChartProcess">
            <a:avLst/>
          </a:prstGeom>
          <a:solidFill>
            <a:srgbClr val="7B4141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err="1" smtClean="0"/>
              <a:t>найм</a:t>
            </a:r>
            <a:r>
              <a:rPr lang="ru-RU" sz="1600" dirty="0" smtClean="0"/>
              <a:t> жилья – 2,9  </a:t>
            </a:r>
          </a:p>
          <a:p>
            <a:pPr algn="ctr"/>
            <a:r>
              <a:rPr lang="ru-RU" sz="1400" dirty="0" smtClean="0"/>
              <a:t>  </a:t>
            </a:r>
            <a:endParaRPr lang="ru-RU" sz="1400" dirty="0"/>
          </a:p>
        </p:txBody>
      </p:sp>
      <p:sp>
        <p:nvSpPr>
          <p:cNvPr id="41" name="Блок-схема: процесс 40"/>
          <p:cNvSpPr/>
          <p:nvPr/>
        </p:nvSpPr>
        <p:spPr>
          <a:xfrm>
            <a:off x="3199131" y="1787120"/>
            <a:ext cx="2681023" cy="743437"/>
          </a:xfrm>
          <a:prstGeom prst="flowChartProcess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/>
          </a:p>
          <a:p>
            <a:pPr algn="ctr"/>
            <a:r>
              <a:rPr lang="ru-RU" sz="1600" dirty="0" smtClean="0"/>
              <a:t>из них:</a:t>
            </a:r>
          </a:p>
          <a:p>
            <a:pPr algn="ctr"/>
            <a:r>
              <a:rPr lang="ru-RU" sz="1600" dirty="0" smtClean="0"/>
              <a:t>содержание  учреждений  679,2 </a:t>
            </a:r>
          </a:p>
          <a:p>
            <a:pPr algn="ctr"/>
            <a:endParaRPr lang="ru-RU" sz="1400" dirty="0" smtClean="0"/>
          </a:p>
        </p:txBody>
      </p:sp>
      <p:sp>
        <p:nvSpPr>
          <p:cNvPr id="42" name="Блок-схема: процесс 41"/>
          <p:cNvSpPr/>
          <p:nvPr/>
        </p:nvSpPr>
        <p:spPr>
          <a:xfrm>
            <a:off x="3183201" y="5413015"/>
            <a:ext cx="2684943" cy="725585"/>
          </a:xfrm>
          <a:prstGeom prst="flowChartProcess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/>
          </a:p>
          <a:p>
            <a:pPr algn="ctr"/>
            <a:r>
              <a:rPr lang="ru-RU" sz="1600" dirty="0" smtClean="0"/>
              <a:t>благоустройство воинского захоронения – 1,9</a:t>
            </a:r>
            <a:r>
              <a:rPr lang="ru-RU" sz="1400" dirty="0" smtClean="0"/>
              <a:t>  </a:t>
            </a:r>
          </a:p>
          <a:p>
            <a:pPr algn="ctr"/>
            <a:endParaRPr lang="ru-RU" sz="1400" dirty="0"/>
          </a:p>
        </p:txBody>
      </p:sp>
      <p:sp>
        <p:nvSpPr>
          <p:cNvPr id="44" name="Блок-схема: процесс 43"/>
          <p:cNvSpPr/>
          <p:nvPr/>
        </p:nvSpPr>
        <p:spPr>
          <a:xfrm>
            <a:off x="3195213" y="3979014"/>
            <a:ext cx="2664296" cy="796220"/>
          </a:xfrm>
          <a:prstGeom prst="flowChartProcess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о</a:t>
            </a:r>
            <a:r>
              <a:rPr lang="ru-RU" sz="1600" dirty="0" smtClean="0"/>
              <a:t>беспечение доступности для маломобильных групп населения – 1,2   </a:t>
            </a:r>
            <a:endParaRPr lang="ru-RU" sz="1600" dirty="0"/>
          </a:p>
        </p:txBody>
      </p:sp>
      <p:sp>
        <p:nvSpPr>
          <p:cNvPr id="56" name="Блок-схема: процесс 55"/>
          <p:cNvSpPr/>
          <p:nvPr/>
        </p:nvSpPr>
        <p:spPr>
          <a:xfrm flipH="1">
            <a:off x="6156174" y="1852269"/>
            <a:ext cx="2808311" cy="918769"/>
          </a:xfrm>
          <a:prstGeom prst="flowChartProcess">
            <a:avLst/>
          </a:prstGeom>
          <a:solidFill>
            <a:srgbClr val="82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chemeClr val="bg1"/>
              </a:solidFill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из них: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содержание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учреждений – 247,1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 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58" name="Блок-схема: процесс 57"/>
          <p:cNvSpPr/>
          <p:nvPr/>
        </p:nvSpPr>
        <p:spPr>
          <a:xfrm>
            <a:off x="6156177" y="5608265"/>
            <a:ext cx="2808309" cy="568313"/>
          </a:xfrm>
          <a:prstGeom prst="flowChartProcess">
            <a:avLst/>
          </a:prstGeom>
          <a:solidFill>
            <a:srgbClr val="82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chemeClr val="bg1"/>
              </a:solidFill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оплата труда инструкторов  2,1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04448" y="188640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" y="188640"/>
            <a:ext cx="9144000" cy="648072"/>
          </a:xfrm>
          <a:prstGeom prst="roundRect">
            <a:avLst/>
          </a:prstGeom>
          <a:solidFill>
            <a:srgbClr val="3C4E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ЗАПЛАНИРОВАННЫЕ МЕРОПРИЯТИЯ В РАМКАХ МУНИЦИПАЛЬНЫХ ПРОГРАММ НА СОЦИАЛЬНУЮ СФЕРУ (МЛН РУБ.)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5" name="Блок-схема: процесс 24"/>
          <p:cNvSpPr/>
          <p:nvPr/>
        </p:nvSpPr>
        <p:spPr>
          <a:xfrm>
            <a:off x="55034" y="5413015"/>
            <a:ext cx="2932790" cy="741952"/>
          </a:xfrm>
          <a:prstGeom prst="flowChartProcess">
            <a:avLst/>
          </a:prstGeom>
          <a:solidFill>
            <a:srgbClr val="7B4141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/>
          </a:p>
          <a:p>
            <a:pPr algn="ctr"/>
            <a:r>
              <a:rPr lang="ru-RU" sz="1600" dirty="0" smtClean="0"/>
              <a:t>охрана учреждений – 37,4</a:t>
            </a:r>
          </a:p>
          <a:p>
            <a:pPr algn="ctr"/>
            <a:r>
              <a:rPr lang="ru-RU" sz="1400" dirty="0" smtClean="0"/>
              <a:t> </a:t>
            </a:r>
          </a:p>
          <a:p>
            <a:pPr algn="ctr"/>
            <a:endParaRPr lang="ru-RU" sz="1400" dirty="0"/>
          </a:p>
        </p:txBody>
      </p:sp>
      <p:sp>
        <p:nvSpPr>
          <p:cNvPr id="26" name="Блок-схема: процесс 25"/>
          <p:cNvSpPr/>
          <p:nvPr/>
        </p:nvSpPr>
        <p:spPr>
          <a:xfrm>
            <a:off x="6156177" y="5050529"/>
            <a:ext cx="2808310" cy="468490"/>
          </a:xfrm>
          <a:prstGeom prst="flowChartProcess">
            <a:avLst/>
          </a:prstGeom>
          <a:solidFill>
            <a:srgbClr val="82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chemeClr val="bg1"/>
              </a:solidFill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охрана учреждений – 8,5</a:t>
            </a:r>
            <a:r>
              <a:rPr lang="ru-RU" sz="1400" dirty="0" smtClean="0">
                <a:solidFill>
                  <a:schemeClr val="bg1"/>
                </a:solidFill>
              </a:rPr>
              <a:t>  </a:t>
            </a:r>
          </a:p>
          <a:p>
            <a:pPr algn="ctr"/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7" name="Блок-схема: процесс 26"/>
          <p:cNvSpPr/>
          <p:nvPr/>
        </p:nvSpPr>
        <p:spPr>
          <a:xfrm>
            <a:off x="3183201" y="2579767"/>
            <a:ext cx="2696954" cy="457865"/>
          </a:xfrm>
          <a:prstGeom prst="flowChartProcess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охрана учреждений – 7,1</a:t>
            </a:r>
            <a:r>
              <a:rPr lang="ru-RU" sz="1400" dirty="0" smtClean="0"/>
              <a:t> </a:t>
            </a:r>
          </a:p>
        </p:txBody>
      </p:sp>
      <p:sp>
        <p:nvSpPr>
          <p:cNvPr id="29" name="Блок-схема: процесс 28"/>
          <p:cNvSpPr/>
          <p:nvPr/>
        </p:nvSpPr>
        <p:spPr>
          <a:xfrm>
            <a:off x="6156177" y="6309319"/>
            <a:ext cx="2808310" cy="513113"/>
          </a:xfrm>
          <a:prstGeom prst="flowChartProcess">
            <a:avLst/>
          </a:prstGeom>
          <a:solidFill>
            <a:srgbClr val="82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chemeClr val="bg1"/>
              </a:solidFill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стипендия спортсменам – 1,0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30" name="Блок-схема: процесс 29"/>
          <p:cNvSpPr/>
          <p:nvPr/>
        </p:nvSpPr>
        <p:spPr>
          <a:xfrm>
            <a:off x="3203848" y="4871712"/>
            <a:ext cx="2664295" cy="477049"/>
          </a:xfrm>
          <a:prstGeom prst="flowChartProcess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/>
          </a:p>
          <a:p>
            <a:pPr algn="ctr"/>
            <a:r>
              <a:rPr lang="ru-RU" sz="1600" dirty="0" err="1" smtClean="0"/>
              <a:t>найм</a:t>
            </a:r>
            <a:r>
              <a:rPr lang="ru-RU" sz="1600" dirty="0" smtClean="0"/>
              <a:t> жилья – 0,7</a:t>
            </a:r>
            <a:r>
              <a:rPr lang="ru-RU" sz="1400" dirty="0" smtClean="0"/>
              <a:t>   </a:t>
            </a:r>
          </a:p>
          <a:p>
            <a:pPr algn="ctr"/>
            <a:endParaRPr lang="ru-RU" sz="1400" dirty="0"/>
          </a:p>
        </p:txBody>
      </p:sp>
      <p:sp>
        <p:nvSpPr>
          <p:cNvPr id="33" name="Блок-схема: процесс 32"/>
          <p:cNvSpPr/>
          <p:nvPr/>
        </p:nvSpPr>
        <p:spPr>
          <a:xfrm>
            <a:off x="6156176" y="2892667"/>
            <a:ext cx="2808311" cy="972310"/>
          </a:xfrm>
          <a:prstGeom prst="flowChartProcess">
            <a:avLst/>
          </a:prstGeom>
          <a:solidFill>
            <a:srgbClr val="82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chemeClr val="bg1"/>
              </a:solidFill>
            </a:endParaRPr>
          </a:p>
          <a:p>
            <a:pPr algn="ctr"/>
            <a:endParaRPr lang="ru-RU" sz="1400" dirty="0" smtClean="0">
              <a:solidFill>
                <a:schemeClr val="bg1"/>
              </a:solidFill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Центр единоборств </a:t>
            </a:r>
            <a:r>
              <a:rPr lang="ru-RU" sz="1600" dirty="0" err="1" smtClean="0">
                <a:solidFill>
                  <a:schemeClr val="bg1"/>
                </a:solidFill>
              </a:rPr>
              <a:t>с.Агой</a:t>
            </a:r>
            <a:r>
              <a:rPr lang="ru-RU" sz="1600" dirty="0" smtClean="0">
                <a:solidFill>
                  <a:schemeClr val="bg1"/>
                </a:solidFill>
              </a:rPr>
              <a:t> (строительство) – 145,3</a:t>
            </a:r>
          </a:p>
          <a:p>
            <a:pPr algn="ctr"/>
            <a:endParaRPr lang="ru-RU" sz="1400" dirty="0" smtClean="0">
              <a:solidFill>
                <a:schemeClr val="bg1"/>
              </a:solidFill>
            </a:endParaRPr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  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34" name="Блок-схема: процесс 33"/>
          <p:cNvSpPr/>
          <p:nvPr/>
        </p:nvSpPr>
        <p:spPr>
          <a:xfrm>
            <a:off x="3199132" y="3114085"/>
            <a:ext cx="2664296" cy="776482"/>
          </a:xfrm>
          <a:prstGeom prst="flowChartProcess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у</a:t>
            </a:r>
            <a:r>
              <a:rPr lang="ru-RU" sz="1600" dirty="0" smtClean="0"/>
              <a:t>крепление материально-технической базы учреждений – 7,2 </a:t>
            </a:r>
          </a:p>
        </p:txBody>
      </p:sp>
      <p:sp>
        <p:nvSpPr>
          <p:cNvPr id="38" name="Блок-схема: процесс 37"/>
          <p:cNvSpPr/>
          <p:nvPr/>
        </p:nvSpPr>
        <p:spPr>
          <a:xfrm>
            <a:off x="6156176" y="3966234"/>
            <a:ext cx="2808311" cy="969689"/>
          </a:xfrm>
          <a:prstGeom prst="flowChartProcess">
            <a:avLst/>
          </a:prstGeom>
          <a:solidFill>
            <a:srgbClr val="82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chemeClr val="bg1"/>
              </a:solidFill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многофункциональная спортивно-игровая площадка </a:t>
            </a:r>
            <a:r>
              <a:rPr lang="ru-RU" sz="1600" dirty="0" err="1" smtClean="0">
                <a:solidFill>
                  <a:schemeClr val="bg1"/>
                </a:solidFill>
              </a:rPr>
              <a:t>с.Шепси</a:t>
            </a:r>
            <a:r>
              <a:rPr lang="ru-RU" sz="1600" dirty="0" smtClean="0">
                <a:solidFill>
                  <a:schemeClr val="bg1"/>
                </a:solidFill>
              </a:rPr>
              <a:t> – 9,5 </a:t>
            </a:r>
          </a:p>
          <a:p>
            <a:pPr algn="ctr"/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4" name="Блок-схема: процесс 23"/>
          <p:cNvSpPr/>
          <p:nvPr/>
        </p:nvSpPr>
        <p:spPr>
          <a:xfrm>
            <a:off x="3195213" y="6228793"/>
            <a:ext cx="2664296" cy="593639"/>
          </a:xfrm>
          <a:prstGeom prst="flowChartProcess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/>
          </a:p>
          <a:p>
            <a:pPr algn="ctr"/>
            <a:r>
              <a:rPr lang="ru-RU" sz="1600" dirty="0" smtClean="0"/>
              <a:t>капитальный ремонт камерного оркестра – 6,1</a:t>
            </a:r>
            <a:r>
              <a:rPr lang="ru-RU" sz="1400" dirty="0" smtClean="0"/>
              <a:t>  </a:t>
            </a:r>
          </a:p>
          <a:p>
            <a:pPr algn="ctr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52497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199381" y="4725144"/>
            <a:ext cx="3940571" cy="774954"/>
          </a:xfrm>
          <a:prstGeom prst="ellipse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Молодежная политика – 43,3    </a:t>
            </a:r>
          </a:p>
        </p:txBody>
      </p:sp>
      <p:sp>
        <p:nvSpPr>
          <p:cNvPr id="9" name="Овал 8"/>
          <p:cNvSpPr/>
          <p:nvPr/>
        </p:nvSpPr>
        <p:spPr>
          <a:xfrm>
            <a:off x="2591780" y="836712"/>
            <a:ext cx="4140460" cy="808863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Социальная политика </a:t>
            </a:r>
          </a:p>
          <a:p>
            <a:pPr algn="ctr"/>
            <a:r>
              <a:rPr lang="ru-RU" b="1" dirty="0" smtClean="0"/>
              <a:t>251,8                       </a:t>
            </a:r>
            <a:endParaRPr lang="ru-RU" b="1" dirty="0"/>
          </a:p>
        </p:txBody>
      </p:sp>
      <p:sp>
        <p:nvSpPr>
          <p:cNvPr id="62" name="Блок-схема: процесс 61"/>
          <p:cNvSpPr/>
          <p:nvPr/>
        </p:nvSpPr>
        <p:spPr>
          <a:xfrm>
            <a:off x="199381" y="5564490"/>
            <a:ext cx="4012580" cy="501389"/>
          </a:xfrm>
          <a:prstGeom prst="flowChartProcess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/>
          </a:p>
          <a:p>
            <a:pPr algn="ctr"/>
            <a:r>
              <a:rPr lang="ru-RU" sz="1600" dirty="0" smtClean="0"/>
              <a:t>содержание учреждений – 40,2  </a:t>
            </a:r>
          </a:p>
          <a:p>
            <a:pPr algn="ctr"/>
            <a:endParaRPr lang="ru-RU" sz="1400" dirty="0"/>
          </a:p>
        </p:txBody>
      </p:sp>
      <p:sp>
        <p:nvSpPr>
          <p:cNvPr id="66" name="Блок-схема: процесс 65"/>
          <p:cNvSpPr/>
          <p:nvPr/>
        </p:nvSpPr>
        <p:spPr>
          <a:xfrm>
            <a:off x="153567" y="3284984"/>
            <a:ext cx="4032198" cy="432048"/>
          </a:xfrm>
          <a:prstGeom prst="flowChartProcess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/>
          </a:p>
          <a:p>
            <a:pPr algn="ctr"/>
            <a:r>
              <a:rPr lang="ru-RU" sz="1600" b="1" dirty="0" smtClean="0"/>
              <a:t>доплаты к пенсии – 18,8</a:t>
            </a:r>
            <a:r>
              <a:rPr lang="ru-RU" sz="1400" b="1" dirty="0" smtClean="0"/>
              <a:t>  </a:t>
            </a:r>
          </a:p>
          <a:p>
            <a:pPr algn="ctr"/>
            <a:endParaRPr lang="ru-RU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8604448" y="188640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" y="116632"/>
            <a:ext cx="9144000" cy="648072"/>
          </a:xfrm>
          <a:prstGeom prst="roundRect">
            <a:avLst/>
          </a:prstGeom>
          <a:solidFill>
            <a:srgbClr val="3C4E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ЗАПЛАНИРОВАННЫЕ МЕРОПРИЯТИЯ В РАМКАХ МУНИЦИПАЛЬНЫХ ПРОГРАММ НА СОЦИАЛЬНУЮ СФЕРУ (МЛН  РУБ.)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3" name="Блок-схема: процесс 22"/>
          <p:cNvSpPr/>
          <p:nvPr/>
        </p:nvSpPr>
        <p:spPr>
          <a:xfrm>
            <a:off x="199381" y="6215291"/>
            <a:ext cx="4012579" cy="526077"/>
          </a:xfrm>
          <a:prstGeom prst="flowChartProcess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проведение мероприятий – 3,1   </a:t>
            </a:r>
            <a:endParaRPr lang="ru-RU" sz="1600" dirty="0"/>
          </a:p>
        </p:txBody>
      </p:sp>
      <p:sp>
        <p:nvSpPr>
          <p:cNvPr id="24" name="Блок-схема: процесс 23"/>
          <p:cNvSpPr/>
          <p:nvPr/>
        </p:nvSpPr>
        <p:spPr>
          <a:xfrm>
            <a:off x="4903818" y="3818044"/>
            <a:ext cx="4132678" cy="778268"/>
          </a:xfrm>
          <a:prstGeom prst="flowChartProcess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/>
          </a:p>
          <a:p>
            <a:pPr algn="ctr"/>
            <a:r>
              <a:rPr lang="ru-RU" sz="1600" b="1" dirty="0" smtClean="0"/>
              <a:t>оказание помощи гражданам – 1,5 </a:t>
            </a:r>
          </a:p>
          <a:p>
            <a:pPr algn="ctr"/>
            <a:r>
              <a:rPr lang="ru-RU" sz="1400" b="1" dirty="0" smtClean="0"/>
              <a:t>  </a:t>
            </a:r>
            <a:endParaRPr lang="ru-RU" sz="1400" b="1" dirty="0"/>
          </a:p>
        </p:txBody>
      </p:sp>
      <p:sp>
        <p:nvSpPr>
          <p:cNvPr id="28" name="Блок-схема: процесс 27"/>
          <p:cNvSpPr/>
          <p:nvPr/>
        </p:nvSpPr>
        <p:spPr>
          <a:xfrm>
            <a:off x="168005" y="2343820"/>
            <a:ext cx="4012580" cy="334888"/>
          </a:xfrm>
          <a:prstGeom prst="flowChartProcess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/>
          </a:p>
          <a:p>
            <a:pPr algn="ctr"/>
            <a:r>
              <a:rPr lang="ru-RU" sz="1600" b="1" dirty="0" smtClean="0"/>
              <a:t>опека и попечительство – 60,7</a:t>
            </a:r>
          </a:p>
          <a:p>
            <a:pPr algn="ctr"/>
            <a:r>
              <a:rPr lang="ru-RU" sz="1400" b="1" dirty="0" smtClean="0"/>
              <a:t> </a:t>
            </a:r>
            <a:endParaRPr lang="ru-RU" sz="1400" b="1" dirty="0"/>
          </a:p>
        </p:txBody>
      </p:sp>
      <p:sp>
        <p:nvSpPr>
          <p:cNvPr id="31" name="Блок-схема: процесс 30"/>
          <p:cNvSpPr/>
          <p:nvPr/>
        </p:nvSpPr>
        <p:spPr>
          <a:xfrm>
            <a:off x="168005" y="1695013"/>
            <a:ext cx="4012580" cy="513153"/>
          </a:xfrm>
          <a:prstGeom prst="flowChartProcess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/>
          </a:p>
          <a:p>
            <a:pPr algn="ctr"/>
            <a:r>
              <a:rPr lang="ru-RU" sz="1600" b="1" dirty="0" smtClean="0"/>
              <a:t>жилье детям-сиротам – 115,2  </a:t>
            </a:r>
          </a:p>
          <a:p>
            <a:pPr algn="ctr"/>
            <a:endParaRPr lang="ru-RU" sz="1400" b="1" dirty="0"/>
          </a:p>
        </p:txBody>
      </p:sp>
      <p:sp>
        <p:nvSpPr>
          <p:cNvPr id="32" name="Блок-схема: процесс 31"/>
          <p:cNvSpPr/>
          <p:nvPr/>
        </p:nvSpPr>
        <p:spPr>
          <a:xfrm>
            <a:off x="168005" y="2776455"/>
            <a:ext cx="4012581" cy="369164"/>
          </a:xfrm>
          <a:prstGeom prst="flowChartProcess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ж</a:t>
            </a:r>
            <a:r>
              <a:rPr lang="ru-RU" sz="1600" b="1" dirty="0" smtClean="0"/>
              <a:t>илье молодым семьям – 33,6 </a:t>
            </a:r>
          </a:p>
        </p:txBody>
      </p:sp>
      <p:sp>
        <p:nvSpPr>
          <p:cNvPr id="39" name="Блок-схема: процесс 38"/>
          <p:cNvSpPr/>
          <p:nvPr/>
        </p:nvSpPr>
        <p:spPr>
          <a:xfrm>
            <a:off x="136924" y="3818044"/>
            <a:ext cx="4036614" cy="778268"/>
          </a:xfrm>
          <a:prstGeom prst="flowChartProcess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/>
          </a:p>
          <a:p>
            <a:pPr algn="ctr"/>
            <a:r>
              <a:rPr lang="ru-RU" sz="1600" b="1" dirty="0"/>
              <a:t>к</a:t>
            </a:r>
            <a:r>
              <a:rPr lang="ru-RU" sz="1600" b="1" dirty="0" smtClean="0"/>
              <a:t>омпенсация части расходов, связанных с переводом МКД на природный газ – 14,9 </a:t>
            </a:r>
          </a:p>
          <a:p>
            <a:pPr algn="ctr"/>
            <a:r>
              <a:rPr lang="ru-RU" sz="1400" b="1" dirty="0" smtClean="0"/>
              <a:t>  </a:t>
            </a:r>
            <a:endParaRPr lang="ru-RU" sz="1400" b="1" dirty="0"/>
          </a:p>
        </p:txBody>
      </p:sp>
      <p:sp>
        <p:nvSpPr>
          <p:cNvPr id="40" name="Блок-схема: процесс 39"/>
          <p:cNvSpPr/>
          <p:nvPr/>
        </p:nvSpPr>
        <p:spPr>
          <a:xfrm>
            <a:off x="4903818" y="2678708"/>
            <a:ext cx="4132678" cy="1038324"/>
          </a:xfrm>
          <a:prstGeom prst="flowChartProcess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доплаты приглашенным специалистам в учреждения здравоохранения – 2,0 </a:t>
            </a:r>
          </a:p>
        </p:txBody>
      </p:sp>
      <p:sp>
        <p:nvSpPr>
          <p:cNvPr id="43" name="Блок-схема: процесс 42"/>
          <p:cNvSpPr/>
          <p:nvPr/>
        </p:nvSpPr>
        <p:spPr>
          <a:xfrm>
            <a:off x="4887050" y="1707564"/>
            <a:ext cx="4149446" cy="864096"/>
          </a:xfrm>
          <a:prstGeom prst="flowChartProcess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/>
          </a:p>
          <a:p>
            <a:pPr algn="ctr"/>
            <a:r>
              <a:rPr lang="ru-RU" sz="1600" b="1" dirty="0" smtClean="0"/>
              <a:t>гос. полномочия </a:t>
            </a:r>
            <a:r>
              <a:rPr lang="ru-RU" sz="1600" b="1" dirty="0"/>
              <a:t>по созданию и организации деятельности комиссий по делам несовершеннолетних– </a:t>
            </a:r>
            <a:r>
              <a:rPr lang="ru-RU" sz="1600" b="1" dirty="0" smtClean="0"/>
              <a:t>5,1 </a:t>
            </a:r>
          </a:p>
          <a:p>
            <a:pPr algn="ctr"/>
            <a:r>
              <a:rPr lang="ru-RU" sz="1400" b="1" dirty="0" smtClean="0"/>
              <a:t>  </a:t>
            </a:r>
            <a:endParaRPr lang="ru-RU" sz="1400" b="1" dirty="0"/>
          </a:p>
        </p:txBody>
      </p:sp>
      <p:sp>
        <p:nvSpPr>
          <p:cNvPr id="45" name="Овал 44"/>
          <p:cNvSpPr/>
          <p:nvPr/>
        </p:nvSpPr>
        <p:spPr>
          <a:xfrm>
            <a:off x="5034433" y="4725144"/>
            <a:ext cx="4099223" cy="2132856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Здравоохранение – строительство трех </a:t>
            </a:r>
            <a:r>
              <a:rPr lang="ru-RU" dirty="0" err="1" smtClean="0"/>
              <a:t>ФАПов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41,3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489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6470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800" b="1" i="1" dirty="0">
                <a:ln w="17780" cmpd="sng">
                  <a:noFill/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МУНИЦИПАЛЬНЫЕ </a:t>
            </a:r>
            <a:r>
              <a:rPr lang="ru-RU" sz="2800" b="1" i="1" dirty="0" smtClean="0">
                <a:ln w="17780" cmpd="sng">
                  <a:noFill/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ПРОГРАММЫ</a:t>
            </a:r>
            <a:r>
              <a:rPr lang="ru-RU" sz="2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       </a:t>
            </a:r>
            <a:endParaRPr lang="ru-RU" sz="2800" b="1" dirty="0">
              <a:ln w="17780" cmpd="sng">
                <a:noFill/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0215259"/>
              </p:ext>
            </p:extLst>
          </p:nvPr>
        </p:nvGraphicFramePr>
        <p:xfrm>
          <a:off x="35371" y="726809"/>
          <a:ext cx="8964489" cy="6014559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5544741"/>
                <a:gridCol w="1241508"/>
                <a:gridCol w="1048825"/>
                <a:gridCol w="1129415"/>
              </a:tblGrid>
              <a:tr h="38809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u="none" strike="noStrike" dirty="0" smtClean="0">
                          <a:effectLst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0" marR="4420" marT="4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</a:rPr>
                        <a:t>2025 год</a:t>
                      </a:r>
                    </a:p>
                  </a:txBody>
                  <a:tcPr marL="4420" marR="4420" marT="4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</a:rPr>
                        <a:t>2026 год</a:t>
                      </a:r>
                    </a:p>
                  </a:txBody>
                  <a:tcPr marL="4420" marR="4420" marT="4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</a:rPr>
                        <a:t>2027 год</a:t>
                      </a:r>
                    </a:p>
                  </a:txBody>
                  <a:tcPr marL="4420" marR="4420" marT="4420" marB="0" anchor="ctr"/>
                </a:tc>
              </a:tr>
              <a:tr h="225811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u="none" strike="noStrike" dirty="0" smtClean="0">
                          <a:effectLst/>
                        </a:rPr>
                        <a:t> ВСЕГО</a:t>
                      </a:r>
                      <a:r>
                        <a:rPr lang="ru-RU" sz="1600" b="1" u="none" strike="noStrike" dirty="0">
                          <a:effectLst/>
                        </a:rPr>
                        <a:t>: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20" marR="4420" marT="442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/>
                          <a:ea typeface="Times New Roman"/>
                        </a:rPr>
                        <a:t>17 692 840,9</a:t>
                      </a:r>
                      <a:endParaRPr lang="ru-RU" sz="15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/>
                          <a:ea typeface="Times New Roman"/>
                        </a:rPr>
                        <a:t>5 320 208,2</a:t>
                      </a:r>
                      <a:endParaRPr lang="ru-RU" sz="15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/>
                          <a:ea typeface="Times New Roman"/>
                        </a:rPr>
                        <a:t>6 268 799,1</a:t>
                      </a:r>
                      <a:endParaRPr lang="ru-RU" sz="15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</a:tr>
              <a:tr h="39215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</a:rPr>
                        <a:t> Муниципальная </a:t>
                      </a:r>
                      <a:r>
                        <a:rPr lang="ru-RU" sz="1400" u="none" strike="noStrike" dirty="0">
                          <a:effectLst/>
                        </a:rPr>
                        <a:t>программа </a:t>
                      </a:r>
                      <a:r>
                        <a:rPr lang="ru-RU" sz="1400" u="none" strike="noStrike" dirty="0" smtClean="0">
                          <a:effectLst/>
                        </a:rPr>
                        <a:t>«Развитие образования»</a:t>
                      </a:r>
                    </a:p>
                    <a:p>
                      <a:pPr algn="l" fontAlgn="t"/>
                      <a:endParaRPr lang="ru-RU" sz="1400" u="none" strike="noStrike" dirty="0" smtClean="0">
                        <a:effectLst/>
                      </a:endParaRPr>
                    </a:p>
                  </a:txBody>
                  <a:tcPr marL="4420" marR="4420" marT="442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2 754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812,0</a:t>
                      </a:r>
                      <a:endParaRPr lang="ru-RU" sz="1400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2 848 840,1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2 902 452,6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</a:tr>
              <a:tr h="586221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Муниципальная программа </a:t>
                      </a:r>
                      <a:r>
                        <a:rPr lang="ru-RU" sz="1400" u="none" strike="noStrike" dirty="0" smtClean="0">
                          <a:effectLst/>
                        </a:rPr>
                        <a:t>«Территория </a:t>
                      </a:r>
                      <a:r>
                        <a:rPr lang="ru-RU" sz="1400" u="none" strike="noStrike" dirty="0">
                          <a:effectLst/>
                        </a:rPr>
                        <a:t>комфортного </a:t>
                      </a:r>
                      <a:r>
                        <a:rPr lang="ru-RU" sz="1400" u="none" strike="noStrike" dirty="0" smtClean="0">
                          <a:effectLst/>
                        </a:rPr>
                        <a:t>проживания»</a:t>
                      </a:r>
                    </a:p>
                    <a:p>
                      <a:pPr algn="l" fontAlgn="t"/>
                      <a:endParaRPr lang="ru-RU" sz="1400" u="none" strike="noStrike" dirty="0" smtClean="0">
                        <a:effectLst/>
                      </a:endParaRPr>
                    </a:p>
                  </a:txBody>
                  <a:tcPr marL="4420" marR="4420" marT="442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12 195 705,6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69 609,7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832 877,0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</a:tr>
              <a:tr h="586221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Муниципальная программа </a:t>
                      </a:r>
                      <a:r>
                        <a:rPr lang="ru-RU" sz="1400" u="none" strike="noStrike" dirty="0" smtClean="0">
                          <a:effectLst/>
                        </a:rPr>
                        <a:t>«Развитие</a:t>
                      </a:r>
                      <a:r>
                        <a:rPr lang="ru-RU" sz="1400" u="none" strike="noStrike" baseline="0" dirty="0" smtClean="0">
                          <a:effectLst/>
                        </a:rPr>
                        <a:t> архитектуры и градостроительства»</a:t>
                      </a:r>
                    </a:p>
                    <a:p>
                      <a:pPr algn="l" fontAlgn="t"/>
                      <a:endParaRPr lang="ru-RU" sz="1400" u="none" strike="noStrike" dirty="0" smtClean="0">
                        <a:effectLst/>
                      </a:endParaRPr>
                    </a:p>
                  </a:txBody>
                  <a:tcPr marL="4420" marR="4420" marT="442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60 748,9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24 266,0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24 266,0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</a:tr>
              <a:tr h="39215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Муниципальная программа </a:t>
                      </a:r>
                      <a:r>
                        <a:rPr lang="ru-RU" sz="1400" u="none" strike="noStrike" dirty="0" smtClean="0">
                          <a:effectLst/>
                        </a:rPr>
                        <a:t>«Развитие</a:t>
                      </a:r>
                      <a:r>
                        <a:rPr lang="ru-RU" sz="1400" u="none" strike="noStrike" baseline="0" dirty="0" smtClean="0">
                          <a:effectLst/>
                        </a:rPr>
                        <a:t> к</a:t>
                      </a:r>
                      <a:r>
                        <a:rPr lang="ru-RU" sz="1400" u="none" strike="noStrike" dirty="0" smtClean="0">
                          <a:effectLst/>
                        </a:rPr>
                        <a:t>ультуры»</a:t>
                      </a:r>
                    </a:p>
                    <a:p>
                      <a:pPr algn="l" fontAlgn="t"/>
                      <a:endParaRPr lang="ru-RU" sz="1400" u="none" strike="noStrike" dirty="0" smtClean="0">
                        <a:effectLst/>
                      </a:endParaRPr>
                    </a:p>
                  </a:txBody>
                  <a:tcPr marL="4420" marR="4420" marT="442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897 680,1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842 521,6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850 561,6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</a:tr>
              <a:tr h="524729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Муниципальная программа </a:t>
                      </a:r>
                      <a:r>
                        <a:rPr lang="ru-RU" sz="1400" u="none" strike="noStrike" dirty="0" smtClean="0">
                          <a:effectLst/>
                        </a:rPr>
                        <a:t>«Развитие </a:t>
                      </a:r>
                      <a:r>
                        <a:rPr lang="ru-RU" sz="1400" u="none" strike="noStrike" dirty="0">
                          <a:effectLst/>
                        </a:rPr>
                        <a:t>физической культуры и </a:t>
                      </a:r>
                      <a:r>
                        <a:rPr lang="ru-RU" sz="1400" u="none" strike="noStrike" dirty="0" smtClean="0">
                          <a:effectLst/>
                        </a:rPr>
                        <a:t>спорта»</a:t>
                      </a:r>
                    </a:p>
                    <a:p>
                      <a:pPr algn="l" fontAlgn="t"/>
                      <a:endParaRPr lang="ru-RU" sz="1400" u="none" strike="noStrike" dirty="0" smtClean="0">
                        <a:effectLst/>
                      </a:endParaRPr>
                    </a:p>
                  </a:txBody>
                  <a:tcPr marL="4420" marR="4420" marT="442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254 989,7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252 008,4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251 979,3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</a:tr>
              <a:tr h="45629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Муниципальная программа </a:t>
                      </a:r>
                      <a:r>
                        <a:rPr lang="ru-RU" sz="1400" u="none" strike="noStrike" dirty="0" smtClean="0">
                          <a:effectLst/>
                        </a:rPr>
                        <a:t>«Развитие </a:t>
                      </a:r>
                      <a:r>
                        <a:rPr lang="ru-RU" sz="1400" u="none" strike="noStrike" dirty="0">
                          <a:effectLst/>
                        </a:rPr>
                        <a:t>жилищно-коммунального </a:t>
                      </a:r>
                      <a:r>
                        <a:rPr lang="ru-RU" sz="1400" u="none" strike="noStrike" dirty="0" smtClean="0">
                          <a:effectLst/>
                        </a:rPr>
                        <a:t>хозяйства»</a:t>
                      </a:r>
                    </a:p>
                    <a:p>
                      <a:pPr algn="l" fontAlgn="t"/>
                      <a:endParaRPr lang="ru-RU" sz="1400" u="none" strike="noStrike" dirty="0" smtClean="0">
                        <a:effectLst/>
                      </a:endParaRPr>
                    </a:p>
                  </a:txBody>
                  <a:tcPr marL="4420" marR="4420" marT="442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457 942,4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141 195,0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143 974,7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</a:tr>
              <a:tr h="586221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Муниципальная программа </a:t>
                      </a:r>
                      <a:r>
                        <a:rPr lang="ru-RU" sz="1400" u="none" strike="noStrike" dirty="0" smtClean="0">
                          <a:effectLst/>
                        </a:rPr>
                        <a:t>«Функционирование </a:t>
                      </a:r>
                      <a:r>
                        <a:rPr lang="ru-RU" sz="1400" u="none" strike="noStrike" dirty="0">
                          <a:effectLst/>
                        </a:rPr>
                        <a:t>органов местного </a:t>
                      </a:r>
                      <a:r>
                        <a:rPr lang="ru-RU" sz="1400" u="none" strike="noStrike" dirty="0" smtClean="0">
                          <a:effectLst/>
                        </a:rPr>
                        <a:t>самоуправления»</a:t>
                      </a:r>
                    </a:p>
                    <a:p>
                      <a:pPr algn="l" fontAlgn="t"/>
                      <a:endParaRPr lang="ru-RU" sz="1400" u="none" strike="noStrike" dirty="0" smtClean="0">
                        <a:effectLst/>
                      </a:endParaRPr>
                    </a:p>
                  </a:txBody>
                  <a:tcPr marL="4420" marR="4420" marT="442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301 527,1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303 451,1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300 446,5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</a:tr>
              <a:tr h="39215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Муниципальная программа </a:t>
                      </a:r>
                      <a:r>
                        <a:rPr lang="ru-RU" sz="1400" u="none" strike="noStrike" dirty="0" smtClean="0">
                          <a:effectLst/>
                        </a:rPr>
                        <a:t>«Молодежь»</a:t>
                      </a:r>
                    </a:p>
                    <a:p>
                      <a:pPr algn="l" fontAlgn="t"/>
                      <a:endParaRPr lang="ru-RU" sz="1400" u="none" strike="noStrike" dirty="0" smtClean="0">
                        <a:effectLst/>
                      </a:endParaRPr>
                    </a:p>
                  </a:txBody>
                  <a:tcPr marL="4420" marR="4420" marT="442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40 804,3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42 083,0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42 655,9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</a:tr>
              <a:tr h="511201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</a:rPr>
                        <a:t>Муниципальная </a:t>
                      </a:r>
                      <a:r>
                        <a:rPr lang="ru-RU" sz="1400" u="none" strike="noStrike" dirty="0">
                          <a:effectLst/>
                        </a:rPr>
                        <a:t>программа </a:t>
                      </a:r>
                      <a:r>
                        <a:rPr lang="ru-RU" sz="1400" u="none" strike="noStrike" dirty="0" smtClean="0">
                          <a:effectLst/>
                        </a:rPr>
                        <a:t>«Социальная поддержка детей-сирот и детей, оставшихся без попечения родителей»</a:t>
                      </a:r>
                    </a:p>
                    <a:p>
                      <a:pPr algn="l" fontAlgn="t"/>
                      <a:endParaRPr lang="ru-RU" sz="1400" u="none" strike="noStrike" dirty="0" smtClean="0">
                        <a:effectLst/>
                      </a:endParaRPr>
                    </a:p>
                  </a:txBody>
                  <a:tcPr marL="4420" marR="4420" marT="442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60 908,8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63 694,0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64 358,8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</a:tr>
              <a:tr h="15473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Муниципальная программа «Развитие транспортной системы</a:t>
                      </a:r>
                      <a:r>
                        <a:rPr lang="ru-RU" sz="14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endParaRPr lang="ru-RU" sz="1400" u="none" strike="noStrike" dirty="0" smtClean="0">
                        <a:effectLst/>
                      </a:endParaRPr>
                    </a:p>
                  </a:txBody>
                  <a:tcPr marL="4420" marR="4420" marT="442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134 764,8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286 366,4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306 874,8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244408" y="381186"/>
            <a:ext cx="1043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тыс. руб</a:t>
            </a:r>
            <a:r>
              <a:rPr lang="ru-RU" sz="1400" dirty="0" smtClean="0"/>
              <a:t>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86838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8551677"/>
              </p:ext>
            </p:extLst>
          </p:nvPr>
        </p:nvGraphicFramePr>
        <p:xfrm>
          <a:off x="35496" y="823273"/>
          <a:ext cx="9073008" cy="577859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5573848"/>
                <a:gridCol w="1383126"/>
                <a:gridCol w="1075764"/>
                <a:gridCol w="1040270"/>
              </a:tblGrid>
              <a:tr h="73015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u="none" strike="noStrike" kern="1200" dirty="0">
                          <a:effectLst/>
                        </a:rPr>
                        <a:t>Наименование</a:t>
                      </a:r>
                      <a:endParaRPr lang="ru-RU" sz="18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20" marR="4420" marT="4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</a:rPr>
                        <a:t>2025 год</a:t>
                      </a:r>
                    </a:p>
                  </a:txBody>
                  <a:tcPr marL="4420" marR="4420" marT="4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</a:rPr>
                        <a:t>2026 год</a:t>
                      </a:r>
                    </a:p>
                  </a:txBody>
                  <a:tcPr marL="4420" marR="4420" marT="4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</a:rPr>
                        <a:t>2027 год</a:t>
                      </a:r>
                    </a:p>
                  </a:txBody>
                  <a:tcPr marL="4420" marR="4420" marT="4420" marB="0" anchor="ctr"/>
                </a:tc>
              </a:tr>
              <a:tr h="363405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kern="1200" dirty="0" smtClean="0">
                          <a:effectLst/>
                        </a:rPr>
                        <a:t>Муниципальная программа «Содействие развитию гражданского общества и гармонизации межнациональных отношений</a:t>
                      </a:r>
                      <a:r>
                        <a:rPr lang="ru-RU" sz="14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u="none" strike="noStrike" dirty="0" smtClean="0">
                        <a:effectLst/>
                      </a:endParaRPr>
                    </a:p>
                  </a:txBody>
                  <a:tcPr marL="4420" marR="4420" marT="442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27 080,3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0,0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28 673,2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</a:tr>
              <a:tr h="363405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effectLst/>
                        </a:rPr>
                        <a:t>Муниципальная программа  «Защита населения и территории от чрезвычайных ситуаций, обеспечение пожарной безопасности»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u="none" strike="noStrike" dirty="0" smtClean="0">
                        <a:effectLst/>
                      </a:endParaRPr>
                    </a:p>
                  </a:txBody>
                  <a:tcPr marL="4420" marR="4420" marT="442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180 961,9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169 141,1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157 753,5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</a:tr>
              <a:tr h="363405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effectLst/>
                        </a:rPr>
                        <a:t>Муниципальная программа «Управление муниципальной собственностью»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u="none" strike="noStrike" dirty="0" smtClean="0">
                        <a:effectLst/>
                      </a:endParaRPr>
                    </a:p>
                  </a:txBody>
                  <a:tcPr marL="4420" marR="4420" marT="442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200 489,9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139 377,7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133 609,6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</a:tr>
              <a:tr h="363405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400" u="none" strike="noStrike" kern="1200" dirty="0" smtClean="0">
                          <a:effectLst/>
                        </a:rPr>
                        <a:t>Муниципальная программа «Экономическое развитие»</a:t>
                      </a:r>
                    </a:p>
                    <a:p>
                      <a:pPr marL="0" algn="l" defTabSz="914400" rtl="0" eaLnBrk="1" fontAlgn="t" latinLnBrk="0" hangingPunct="1"/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20" marR="4420" marT="442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53 337,8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15 604,1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16 693,0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</a:tr>
              <a:tr h="36004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400" u="none" strike="noStrike" kern="1200" dirty="0" smtClean="0">
                          <a:effectLst/>
                        </a:rPr>
                        <a:t>Муниципальная программа «Доступная среда» </a:t>
                      </a:r>
                    </a:p>
                    <a:p>
                      <a:pPr marL="0" algn="l" defTabSz="914400" rtl="0" eaLnBrk="1" fontAlgn="t" latinLnBrk="0" hangingPunct="1"/>
                      <a:endParaRPr lang="ru-RU" sz="1400" u="none" strike="noStrike" kern="1200" dirty="0" smtClean="0">
                        <a:effectLst/>
                      </a:endParaRPr>
                    </a:p>
                  </a:txBody>
                  <a:tcPr marL="4420" marR="4420" marT="442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1 591,1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0,0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0,0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</a:tr>
              <a:tr h="504056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400" u="none" strike="noStrike" kern="1200" dirty="0" smtClean="0">
                          <a:effectLst/>
                        </a:rPr>
                        <a:t>Муниципальная программа «Обеспечение безопасности населения»</a:t>
                      </a:r>
                    </a:p>
                    <a:p>
                      <a:pPr marL="0" algn="l" defTabSz="914400" rtl="0" eaLnBrk="1" fontAlgn="t" latinLnBrk="0" hangingPunct="1"/>
                      <a:endParaRPr lang="ru-RU" sz="1400" u="none" strike="noStrike" kern="1200" dirty="0" smtClean="0">
                        <a:effectLst/>
                      </a:endParaRPr>
                    </a:p>
                  </a:txBody>
                  <a:tcPr marL="4420" marR="4420" marT="442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7 805,0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0,0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60,0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</a:tr>
              <a:tr h="734333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400" u="none" strike="noStrike" kern="1200" dirty="0" smtClean="0">
                          <a:effectLst/>
                        </a:rPr>
                        <a:t>Муниципальная программа «Социальная поддержка отдельных категорий граждан»</a:t>
                      </a:r>
                    </a:p>
                  </a:txBody>
                  <a:tcPr marL="4420" marR="4420" marT="442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37 206,9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18 771,9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18 771,9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</a:tr>
              <a:tr h="873826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400" u="none" strike="noStrike" kern="1200" dirty="0" smtClean="0">
                          <a:effectLst/>
                        </a:rPr>
                        <a:t>Муниципальная программа «Развитие санаторно-курортного и туристского комплекса»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20" marR="4420" marT="442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24 484,3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20 605,7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20 239,6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/>
                </a:tc>
              </a:tr>
            </a:tbl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8246150" cy="83671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800" b="1" i="1" dirty="0">
                <a:ln w="17780" cmpd="sng">
                  <a:noFill/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МУНИЦИПАЛЬНЫЕ </a:t>
            </a:r>
            <a:r>
              <a:rPr lang="ru-RU" sz="2800" b="1" i="1" dirty="0" smtClean="0">
                <a:ln w="17780" cmpd="sng">
                  <a:noFill/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ПРОГРАММЫ</a:t>
            </a:r>
            <a:endParaRPr lang="ru-RU" sz="2800" b="1" i="1" dirty="0">
              <a:ln w="17780" cmpd="sng">
                <a:noFill/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51121" y="512499"/>
            <a:ext cx="1043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тыс. руб</a:t>
            </a:r>
            <a:r>
              <a:rPr lang="ru-RU" sz="1400" dirty="0" smtClean="0"/>
              <a:t>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38482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"/>
            <a:ext cx="8985970" cy="220486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500" b="1" u="sng" dirty="0" smtClean="0"/>
              <a:t/>
            </a:r>
            <a:br>
              <a:rPr lang="ru-RU" sz="1500" b="1" u="sng" dirty="0" smtClean="0"/>
            </a:br>
            <a:r>
              <a:rPr lang="ru-RU" sz="1500" b="1" u="sng" dirty="0" smtClean="0"/>
              <a:t/>
            </a:r>
            <a:br>
              <a:rPr lang="ru-RU" sz="1500" b="1" u="sng" dirty="0" smtClean="0"/>
            </a:br>
            <a:r>
              <a:rPr lang="ru-RU" sz="1500" b="1" u="sng" dirty="0" smtClean="0"/>
              <a:t/>
            </a:r>
            <a:br>
              <a:rPr lang="ru-RU" sz="1500" b="1" u="sng" dirty="0" smtClean="0"/>
            </a:br>
            <a:r>
              <a:rPr lang="ru-RU" sz="1500" b="1" u="sng" dirty="0" smtClean="0"/>
              <a:t/>
            </a:r>
            <a:br>
              <a:rPr lang="ru-RU" sz="1500" b="1" u="sng" dirty="0" smtClean="0"/>
            </a:br>
            <a:r>
              <a:rPr lang="ru-RU" sz="1500" b="1" u="sng" dirty="0" smtClean="0"/>
              <a:t/>
            </a:r>
            <a:br>
              <a:rPr lang="ru-RU" sz="1500" b="1" u="sng" dirty="0" smtClean="0"/>
            </a:br>
            <a:r>
              <a:rPr lang="ru-RU" sz="1500" b="1" u="sng" dirty="0" smtClean="0"/>
              <a:t/>
            </a:r>
            <a:br>
              <a:rPr lang="ru-RU" sz="1500" b="1" u="sng" dirty="0" smtClean="0"/>
            </a:br>
            <a:r>
              <a:rPr lang="ru-RU" sz="1500" b="1" u="sng" dirty="0" smtClean="0"/>
              <a:t/>
            </a:r>
            <a:br>
              <a:rPr lang="ru-RU" sz="1500" b="1" u="sng" dirty="0" smtClean="0"/>
            </a:br>
            <a:r>
              <a:rPr lang="ru-RU" sz="1500" b="1" u="sng" dirty="0" smtClean="0"/>
              <a:t/>
            </a:r>
            <a:br>
              <a:rPr lang="ru-RU" sz="1500" b="1" u="sng" dirty="0" smtClean="0"/>
            </a:br>
            <a:r>
              <a:rPr lang="ru-RU" sz="1500" b="1" u="sng" dirty="0"/>
              <a:t/>
            </a:r>
            <a:br>
              <a:rPr lang="ru-RU" sz="1500" b="1" u="sng" dirty="0"/>
            </a:br>
            <a:r>
              <a:rPr lang="ru-RU" sz="1500" b="1" u="sng" dirty="0" smtClean="0"/>
              <a:t/>
            </a:r>
            <a:br>
              <a:rPr lang="ru-RU" sz="1500" b="1" u="sng" dirty="0" smtClean="0"/>
            </a:br>
            <a:r>
              <a:rPr lang="ru-RU" sz="1500" b="1" u="sng" dirty="0"/>
              <a:t/>
            </a:r>
            <a:br>
              <a:rPr lang="ru-RU" sz="1500" b="1" u="sng" dirty="0"/>
            </a:br>
            <a:r>
              <a:rPr lang="ru-RU" sz="2000" b="1" u="sng" dirty="0" smtClean="0"/>
              <a:t>МУНИЦИПАЛЬНАЯ ПРОГРАММА</a:t>
            </a:r>
            <a:br>
              <a:rPr lang="ru-RU" sz="2000" b="1" u="sng" dirty="0" smtClean="0"/>
            </a:br>
            <a:r>
              <a:rPr lang="ru-RU" sz="2000" b="1" u="sng" dirty="0" smtClean="0"/>
              <a:t> </a:t>
            </a:r>
            <a:r>
              <a:rPr lang="ru-RU" sz="2000" b="1" u="sng" dirty="0"/>
              <a:t>«РАЗВИТИЕ </a:t>
            </a:r>
            <a:r>
              <a:rPr lang="ru-RU" sz="2000" b="1" u="sng" dirty="0" smtClean="0"/>
              <a:t>ОБРАЗОВАНИЯ »</a:t>
            </a:r>
            <a:r>
              <a:rPr lang="ru-RU" sz="2000" b="1" u="sng" dirty="0"/>
              <a:t/>
            </a:r>
            <a:br>
              <a:rPr lang="ru-RU" sz="2000" b="1" u="sng" dirty="0"/>
            </a:br>
            <a:r>
              <a:rPr lang="ru-RU" sz="2000" b="1" u="sng" dirty="0"/>
              <a:t>РАСХОДЫ НА </a:t>
            </a:r>
            <a:r>
              <a:rPr lang="ru-RU" sz="2000" b="1" u="sng" dirty="0" smtClean="0"/>
              <a:t>2025 </a:t>
            </a:r>
            <a:r>
              <a:rPr lang="ru-RU" sz="2000" b="1" u="sng" dirty="0"/>
              <a:t>ГОД – </a:t>
            </a:r>
            <a:r>
              <a:rPr lang="ru-RU" sz="2000" b="1" u="sng" dirty="0" smtClean="0"/>
              <a:t>2 754 812,0 </a:t>
            </a:r>
            <a:r>
              <a:rPr lang="ru-RU" sz="2000" b="1" u="sng" dirty="0"/>
              <a:t>тыс. </a:t>
            </a:r>
            <a:r>
              <a:rPr lang="ru-RU" sz="2000" b="1" u="sng" dirty="0" smtClean="0"/>
              <a:t>рублей</a:t>
            </a:r>
            <a:br>
              <a:rPr lang="ru-RU" sz="2000" b="1" u="sng" dirty="0" smtClean="0"/>
            </a:br>
            <a:r>
              <a:rPr lang="ru-RU" sz="2000" b="1" u="sng" dirty="0" smtClean="0"/>
              <a:t/>
            </a:r>
            <a:br>
              <a:rPr lang="ru-RU" sz="2000" b="1" u="sng" dirty="0" smtClean="0"/>
            </a:br>
            <a:r>
              <a:rPr lang="ru-RU" sz="2000" b="1" u="sng" dirty="0" smtClean="0">
                <a:solidFill>
                  <a:srgbClr val="FF0000"/>
                </a:solidFill>
              </a:rPr>
              <a:t> </a:t>
            </a:r>
            <a:r>
              <a:rPr lang="ru-RU" sz="2000" b="1" u="sng" dirty="0">
                <a:solidFill>
                  <a:srgbClr val="FF0000"/>
                </a:solidFill>
              </a:rPr>
              <a:t>Формирование системы оценки качества образования и образовательных </a:t>
            </a:r>
            <a:r>
              <a:rPr lang="ru-RU" sz="2000" b="1" u="sng" dirty="0" smtClean="0">
                <a:solidFill>
                  <a:srgbClr val="FF0000"/>
                </a:solidFill>
              </a:rPr>
              <a:t>результатов – 5 194,0 </a:t>
            </a:r>
            <a:r>
              <a:rPr lang="ru-RU" sz="2000" b="1" u="sng" dirty="0">
                <a:solidFill>
                  <a:srgbClr val="FF0000"/>
                </a:solidFill>
              </a:rPr>
              <a:t>тыс. руб</a:t>
            </a:r>
            <a:r>
              <a:rPr lang="ru-RU" sz="2000" b="1" u="sng" dirty="0" smtClean="0">
                <a:solidFill>
                  <a:srgbClr val="FF0000"/>
                </a:solidFill>
              </a:rPr>
              <a:t>.</a:t>
            </a:r>
            <a:br>
              <a:rPr lang="ru-RU" sz="2000" b="1" u="sng" dirty="0" smtClean="0">
                <a:solidFill>
                  <a:srgbClr val="FF0000"/>
                </a:solidFill>
              </a:rPr>
            </a:br>
            <a:endParaRPr lang="ru-RU" sz="2000" b="1" u="sng" dirty="0">
              <a:solidFill>
                <a:srgbClr val="FF0000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0"/>
            <a:ext cx="9144000" cy="12687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sng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u="sng" dirty="0" smtClean="0">
              <a:solidFill>
                <a:schemeClr val="tx2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sng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u="sng" dirty="0" smtClean="0">
              <a:solidFill>
                <a:schemeClr val="tx2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6" y="3501008"/>
            <a:ext cx="5053458" cy="3316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94606" y="1974379"/>
            <a:ext cx="5053458" cy="13849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осуществление </a:t>
            </a:r>
            <a:r>
              <a:rPr lang="ru-RU" sz="1600" dirty="0">
                <a:solidFill>
                  <a:schemeClr val="tx1"/>
                </a:solidFill>
              </a:rPr>
              <a:t>государственных полномочий по </a:t>
            </a:r>
            <a:r>
              <a:rPr lang="ru-RU" sz="1600" dirty="0" smtClean="0">
                <a:solidFill>
                  <a:schemeClr val="tx1"/>
                </a:solidFill>
              </a:rPr>
              <a:t>материально- техническому </a:t>
            </a:r>
            <a:r>
              <a:rPr lang="ru-RU" sz="1600" dirty="0">
                <a:solidFill>
                  <a:schemeClr val="tx1"/>
                </a:solidFill>
              </a:rPr>
              <a:t>обеспечению </a:t>
            </a:r>
            <a:endParaRPr lang="ru-RU" sz="1600" dirty="0" smtClean="0">
              <a:solidFill>
                <a:schemeClr val="tx1"/>
              </a:solidFill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пунктов </a:t>
            </a:r>
            <a:r>
              <a:rPr lang="ru-RU" sz="1600" dirty="0">
                <a:solidFill>
                  <a:schemeClr val="tx1"/>
                </a:solidFill>
              </a:rPr>
              <a:t>проведения экзаменов </a:t>
            </a:r>
            <a:endParaRPr lang="ru-RU" sz="1600" dirty="0" smtClean="0">
              <a:solidFill>
                <a:schemeClr val="tx1"/>
              </a:solidFill>
            </a:endParaRPr>
          </a:p>
          <a:p>
            <a:pPr algn="ctr"/>
            <a:r>
              <a:rPr lang="ru-RU" sz="1600" dirty="0">
                <a:solidFill>
                  <a:schemeClr val="tx1"/>
                </a:solidFill>
              </a:rPr>
              <a:t>д</a:t>
            </a:r>
            <a:r>
              <a:rPr lang="ru-RU" sz="1600" dirty="0" smtClean="0">
                <a:solidFill>
                  <a:schemeClr val="tx1"/>
                </a:solidFill>
              </a:rPr>
              <a:t>ля государственной итоговой аттестации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4 984,0 тыс. руб.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364088" y="1983160"/>
            <a:ext cx="3600400" cy="13849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проведение независимой оценки качества условий осуществления образовательной деятельности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210,0 </a:t>
            </a:r>
            <a:r>
              <a:rPr lang="ru-RU" b="1" dirty="0">
                <a:solidFill>
                  <a:schemeClr val="tx1"/>
                </a:solidFill>
              </a:rPr>
              <a:t>тыс. руб.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 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C:\Users\KarmryanAR\Desktop\nez_otsenka_kachestva_obr_deyatelnosti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501008"/>
            <a:ext cx="3600400" cy="331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90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82" y="332656"/>
            <a:ext cx="9144000" cy="108012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500" b="1" u="sng" dirty="0" smtClean="0"/>
              <a:t/>
            </a:r>
            <a:br>
              <a:rPr lang="ru-RU" sz="1500" b="1" u="sng" dirty="0" smtClean="0"/>
            </a:br>
            <a:r>
              <a:rPr lang="ru-RU" sz="1500" b="1" u="sng" dirty="0" smtClean="0"/>
              <a:t/>
            </a:r>
            <a:br>
              <a:rPr lang="ru-RU" sz="1500" b="1" u="sng" dirty="0" smtClean="0"/>
            </a:br>
            <a:r>
              <a:rPr lang="ru-RU" sz="1500" b="1" u="sng" dirty="0" smtClean="0"/>
              <a:t/>
            </a:r>
            <a:br>
              <a:rPr lang="ru-RU" sz="1500" b="1" u="sng" dirty="0" smtClean="0"/>
            </a:br>
            <a:r>
              <a:rPr lang="ru-RU" sz="1500" b="1" u="sng" dirty="0" smtClean="0"/>
              <a:t/>
            </a:r>
            <a:br>
              <a:rPr lang="ru-RU" sz="1500" b="1" u="sng" dirty="0" smtClean="0"/>
            </a:br>
            <a:r>
              <a:rPr lang="ru-RU" sz="1500" b="1" u="sng" dirty="0" smtClean="0"/>
              <a:t/>
            </a:r>
            <a:br>
              <a:rPr lang="ru-RU" sz="1500" b="1" u="sng" dirty="0" smtClean="0"/>
            </a:br>
            <a:r>
              <a:rPr lang="ru-RU" sz="1600" b="1" u="sng" dirty="0" smtClean="0"/>
              <a:t/>
            </a:r>
            <a:br>
              <a:rPr lang="ru-RU" sz="1600" b="1" u="sng" dirty="0" smtClean="0"/>
            </a:br>
            <a:r>
              <a:rPr lang="ru-RU" sz="2000" b="1" u="sng" dirty="0" smtClean="0">
                <a:solidFill>
                  <a:srgbClr val="FF0000"/>
                </a:solidFill>
                <a:effectLst/>
              </a:rPr>
              <a:t>Реализация </a:t>
            </a:r>
            <a:r>
              <a:rPr lang="ru-RU" sz="2000" b="1" u="sng" dirty="0">
                <a:solidFill>
                  <a:srgbClr val="FF0000"/>
                </a:solidFill>
                <a:effectLst/>
              </a:rPr>
              <a:t>мер популяризации среди детей и молодежи </a:t>
            </a:r>
            <a:r>
              <a:rPr lang="ru-RU" sz="2000" b="1" u="sng" dirty="0" err="1">
                <a:solidFill>
                  <a:srgbClr val="FF0000"/>
                </a:solidFill>
                <a:effectLst/>
              </a:rPr>
              <a:t>научнообразовательной</a:t>
            </a:r>
            <a:r>
              <a:rPr lang="ru-RU" sz="2000" b="1" u="sng" dirty="0">
                <a:solidFill>
                  <a:srgbClr val="FF0000"/>
                </a:solidFill>
                <a:effectLst/>
              </a:rPr>
              <a:t> и творческой деятельности, выявление талантливой </a:t>
            </a:r>
            <a:r>
              <a:rPr lang="ru-RU" sz="2000" b="1" u="sng" dirty="0" smtClean="0">
                <a:solidFill>
                  <a:srgbClr val="FF0000"/>
                </a:solidFill>
                <a:effectLst/>
              </a:rPr>
              <a:t>молодежи – 2 339,1 </a:t>
            </a:r>
            <a:r>
              <a:rPr lang="ru-RU" sz="2000" b="1" u="sng" dirty="0">
                <a:solidFill>
                  <a:srgbClr val="FF0000"/>
                </a:solidFill>
                <a:effectLst/>
              </a:rPr>
              <a:t>тыс. руб</a:t>
            </a:r>
            <a:r>
              <a:rPr lang="ru-RU" sz="2000" b="1" u="sng" dirty="0" smtClean="0">
                <a:solidFill>
                  <a:srgbClr val="FF0000"/>
                </a:solidFill>
                <a:effectLst/>
              </a:rPr>
              <a:t>.</a:t>
            </a:r>
            <a:endParaRPr lang="ru-RU" sz="2000" b="1" u="sng" dirty="0">
              <a:solidFill>
                <a:srgbClr val="FF0000"/>
              </a:soli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5575" y="1558533"/>
            <a:ext cx="4272409" cy="1107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организация </a:t>
            </a:r>
            <a:r>
              <a:rPr lang="ru-RU" sz="1600" dirty="0">
                <a:solidFill>
                  <a:schemeClr val="tx1"/>
                </a:solidFill>
              </a:rPr>
              <a:t>и проведение олимпиад и иных интеллектуальных и творческих конкурсов</a:t>
            </a:r>
            <a:r>
              <a:rPr lang="ru-RU" sz="1600" dirty="0" smtClean="0">
                <a:solidFill>
                  <a:schemeClr val="tx1"/>
                </a:solidFill>
              </a:rPr>
              <a:t>, физкультурных </a:t>
            </a:r>
            <a:r>
              <a:rPr lang="ru-RU" sz="1600" dirty="0">
                <a:solidFill>
                  <a:schemeClr val="tx1"/>
                </a:solidFill>
              </a:rPr>
              <a:t>и спортивных </a:t>
            </a:r>
            <a:r>
              <a:rPr lang="ru-RU" sz="1600" dirty="0" smtClean="0">
                <a:solidFill>
                  <a:schemeClr val="tx1"/>
                </a:solidFill>
              </a:rPr>
              <a:t>мероприятий – </a:t>
            </a:r>
            <a:r>
              <a:rPr lang="ru-RU" b="1" dirty="0" smtClean="0">
                <a:solidFill>
                  <a:schemeClr val="tx1"/>
                </a:solidFill>
              </a:rPr>
              <a:t>1 199,8 тыс. руб.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0"/>
            <a:ext cx="9144000" cy="12687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sng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u="sng" dirty="0" smtClean="0">
              <a:solidFill>
                <a:schemeClr val="tx2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sng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u="sng" dirty="0" smtClean="0">
              <a:solidFill>
                <a:schemeClr val="tx2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1558880"/>
            <a:ext cx="4423842" cy="1107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повышение профессиональной квалификации, семинары,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краткосрочные курсы – </a:t>
            </a:r>
            <a:r>
              <a:rPr lang="ru-RU" b="1" dirty="0" smtClean="0">
                <a:solidFill>
                  <a:schemeClr val="tx1"/>
                </a:solidFill>
              </a:rPr>
              <a:t>1 139,3 тыс. руб.</a:t>
            </a:r>
          </a:p>
          <a:p>
            <a:pPr algn="ctr"/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3" name="AutoShape 2" descr="https://top-fon.com/uploads/posts/2023-02/1675220064_top-fon-com-p-fon-dlya-prezentatsii-yunarmiya-13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top-fon.com/uploads/posts/2023-02/1675220064_top-fon-com-p-fon-dlya-prezentatsii-yunarmiya-13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2" name="Picture 6" descr="C:\Users\KarmryanAR\Desktop\image_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939506"/>
            <a:ext cx="4304159" cy="365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KarmryanAR\Desktop\Курсы_повышения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25306"/>
            <a:ext cx="4423842" cy="531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43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FF0000"/>
                </a:solidFill>
              </a:rPr>
              <a:t>Обеспечение системы образования Краснодарского края высококвалифицированными кадрами, </a:t>
            </a:r>
            <a:r>
              <a:rPr lang="ru-RU" sz="2000" b="1" dirty="0" smtClean="0">
                <a:solidFill>
                  <a:srgbClr val="FF0000"/>
                </a:solidFill>
              </a:rPr>
              <a:t>создание </a:t>
            </a:r>
            <a:r>
              <a:rPr lang="ru-RU" sz="2000" b="1" dirty="0">
                <a:solidFill>
                  <a:srgbClr val="FF0000"/>
                </a:solidFill>
              </a:rPr>
              <a:t>механизмов мотивации педагогов к повышению качества работы </a:t>
            </a:r>
            <a:r>
              <a:rPr lang="ru-RU" sz="2000" b="1" dirty="0" smtClean="0">
                <a:solidFill>
                  <a:srgbClr val="FF0000"/>
                </a:solidFill>
              </a:rPr>
              <a:t/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и </a:t>
            </a:r>
            <a:r>
              <a:rPr lang="ru-RU" sz="2000" b="1" dirty="0">
                <a:solidFill>
                  <a:srgbClr val="FF0000"/>
                </a:solidFill>
              </a:rPr>
              <a:t>непрерывному профессиональному развитию </a:t>
            </a:r>
            <a:r>
              <a:rPr lang="ru-RU" sz="2000" b="1" dirty="0" smtClean="0">
                <a:solidFill>
                  <a:srgbClr val="FF0000"/>
                </a:solidFill>
              </a:rPr>
              <a:t>– 4 793,5 </a:t>
            </a:r>
            <a:r>
              <a:rPr lang="ru-RU" sz="2000" b="1" dirty="0">
                <a:solidFill>
                  <a:srgbClr val="FF0000"/>
                </a:solidFill>
              </a:rPr>
              <a:t>тыс. руб.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066638"/>
              </p:ext>
            </p:extLst>
          </p:nvPr>
        </p:nvGraphicFramePr>
        <p:xfrm>
          <a:off x="107504" y="1268760"/>
          <a:ext cx="8928992" cy="5006754"/>
        </p:xfrm>
        <a:graphic>
          <a:graphicData uri="http://schemas.openxmlformats.org/drawingml/2006/table">
            <a:tbl>
              <a:tblPr>
                <a:tableStyleId>{18603FDC-E32A-4AB5-989C-0864C3EAD2B8}</a:tableStyleId>
              </a:tblPr>
              <a:tblGrid>
                <a:gridCol w="5574561"/>
                <a:gridCol w="3354431"/>
              </a:tblGrid>
              <a:tr h="1248333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>
                          <a:effectLst/>
                        </a:rPr>
                        <a:t>                                                   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marL="0" algn="ctr" defTabSz="914400" rtl="0" eaLnBrk="1" fontAlgn="t" latinLnBrk="0" hangingPunct="1">
                        <a:buFont typeface="Arial" charset="0"/>
                        <a:buNone/>
                      </a:pPr>
                      <a:r>
                        <a:rPr lang="ru-RU" sz="1600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осуществление отдельных государственных полномочий по предоставлению мер социальной поддержки в виде компенсации расходов на оплату жилых помещений, отопления и освещения педагогическим работникам МОО, проживающим и работающим в сельских населенных пунктах, рабочих поселках (поселках городского типа) на территории Краснодарского края – </a:t>
                      </a:r>
                    </a:p>
                    <a:p>
                      <a:pPr marL="0" algn="ctr" defTabSz="914400" rtl="0" eaLnBrk="1" fontAlgn="t" latinLnBrk="0" hangingPunct="1">
                        <a:buFont typeface="Arial" charset="0"/>
                        <a:buNone/>
                      </a:pPr>
                      <a:r>
                        <a:rPr lang="ru-RU" sz="1600" b="1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1 889,5 тыс. руб.</a:t>
                      </a:r>
                      <a:endParaRPr lang="ru-RU" sz="1600" b="1" u="none" strike="noStrike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>
                          <a:effectLst/>
                        </a:rPr>
                        <a:t> </a:t>
                      </a:r>
                    </a:p>
                    <a:p>
                      <a:pPr algn="ctr" fontAlgn="t"/>
                      <a:r>
                        <a:rPr lang="ru-RU" sz="160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социальная </a:t>
                      </a:r>
                      <a:r>
                        <a:rPr lang="ru-RU" sz="16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выплата компенсационного характера, связанная с оплатой жилого помещения по договору </a:t>
                      </a:r>
                      <a:endParaRPr lang="ru-RU" sz="1600" u="none" strike="noStrike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ctr" fontAlgn="t"/>
                      <a:r>
                        <a:rPr lang="ru-RU" sz="160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найма </a:t>
                      </a:r>
                      <a:r>
                        <a:rPr lang="ru-RU" sz="16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(поднайма) - </a:t>
                      </a:r>
                      <a:r>
                        <a:rPr lang="ru-RU" sz="160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</a:p>
                    <a:p>
                      <a:pPr algn="ctr" fontAlgn="t"/>
                      <a:r>
                        <a:rPr lang="ru-RU" sz="1600" b="1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2 904,0 </a:t>
                      </a:r>
                      <a:r>
                        <a:rPr lang="ru-RU" sz="16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тыс. руб.</a:t>
                      </a:r>
                      <a:endParaRPr lang="ru-RU" sz="16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299874">
                <a:tc vMerge="1">
                  <a:txBody>
                    <a:bodyPr/>
                    <a:lstStyle/>
                    <a:p>
                      <a:pPr algn="ctr" fontAlgn="t">
                        <a:buFont typeface="Arial" charset="0"/>
                        <a:buNone/>
                      </a:pP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Font typeface="Arial" charset="0"/>
                        <a:buNone/>
                      </a:pP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242" name="Picture 2" descr="C:\Users\KarmryanAR\Desktop\f3-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573016"/>
            <a:ext cx="3600400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KarmryanAR\Desktop\unnam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73016"/>
            <a:ext cx="5220072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49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1520" y="0"/>
            <a:ext cx="8646977" cy="12687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900" b="1" dirty="0">
                <a:solidFill>
                  <a:srgbClr val="FF0000"/>
                </a:solidFill>
                <a:effectLst/>
              </a:rPr>
              <a:t>Развитие современных механизмов, содержания и технологий дошкольного, общего и дополнительного образования. Формирование востребованной системы оценки качества образования и образовательных результатов </a:t>
            </a:r>
            <a:r>
              <a:rPr lang="ru-RU" sz="1900" b="1" dirty="0" smtClean="0">
                <a:solidFill>
                  <a:srgbClr val="FF0000"/>
                </a:solidFill>
                <a:effectLst/>
              </a:rPr>
              <a:t>– 2 550 376,0 тыс</a:t>
            </a:r>
            <a:r>
              <a:rPr lang="ru-RU" sz="1900" b="1" dirty="0">
                <a:solidFill>
                  <a:srgbClr val="FF0000"/>
                </a:solidFill>
                <a:effectLst/>
              </a:rPr>
              <a:t>. руб.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503199"/>
              </p:ext>
            </p:extLst>
          </p:nvPr>
        </p:nvGraphicFramePr>
        <p:xfrm>
          <a:off x="179511" y="1268760"/>
          <a:ext cx="8712969" cy="4017248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3964011"/>
                <a:gridCol w="4748958"/>
              </a:tblGrid>
              <a:tr h="1152128">
                <a:tc>
                  <a:txBody>
                    <a:bodyPr/>
                    <a:lstStyle/>
                    <a:p>
                      <a:pPr algn="ctr" fontAlgn="t">
                        <a:buFont typeface="Arial" charset="0"/>
                        <a:buNone/>
                      </a:pPr>
                      <a:endParaRPr lang="ru-RU" sz="1400" b="1" u="none" strike="noStrike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ctr" fontAlgn="t">
                        <a:buFont typeface="Arial" charset="0"/>
                        <a:buNone/>
                      </a:pPr>
                      <a:r>
                        <a:rPr lang="ru-RU" sz="1400" b="1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* </a:t>
                      </a:r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обеспечение </a:t>
                      </a:r>
                      <a:r>
                        <a:rPr lang="ru-RU" sz="14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деятельности муниципальных казенных </a:t>
                      </a:r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и бюджетных учреждений  –</a:t>
                      </a:r>
                    </a:p>
                    <a:p>
                      <a:pPr algn="ctr" fontAlgn="t">
                        <a:buFont typeface="Arial" charset="0"/>
                        <a:buNone/>
                      </a:pPr>
                      <a:r>
                        <a:rPr lang="ru-RU" sz="1800" b="1" u="sng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744 884,2  тыс. руб.</a:t>
                      </a:r>
                      <a:endParaRPr lang="ru-RU" sz="1800" b="1" i="0" u="sng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Font typeface="Arial" charset="0"/>
                        <a:buChar char="•"/>
                      </a:pPr>
                      <a:endParaRPr lang="ru-RU" sz="1400" u="none" strike="noStrike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marL="0" indent="0" algn="ctr" fontAlgn="t">
                        <a:buFont typeface="Arial" charset="0"/>
                        <a:buNone/>
                      </a:pPr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* обеспечение </a:t>
                      </a:r>
                      <a:r>
                        <a:rPr lang="ru-RU" sz="14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деятельности муниципальных бюджетных учреждений </a:t>
                      </a:r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дополнительного</a:t>
                      </a:r>
                    </a:p>
                    <a:p>
                      <a:pPr marL="0" indent="0" algn="ctr" fontAlgn="t">
                        <a:buFont typeface="Arial" charset="0"/>
                        <a:buNone/>
                      </a:pPr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4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образования детей  - </a:t>
                      </a:r>
                      <a:r>
                        <a:rPr lang="ru-RU" sz="1800" b="1" u="sng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30 222,9 тыс</a:t>
                      </a:r>
                      <a:r>
                        <a:rPr lang="ru-RU" sz="1800" b="1" u="sng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. руб.</a:t>
                      </a:r>
                      <a:endParaRPr lang="ru-RU" sz="1800" b="1" i="0" u="sng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98493">
                <a:tc>
                  <a:txBody>
                    <a:bodyPr/>
                    <a:lstStyle/>
                    <a:p>
                      <a:pPr algn="ctr" fontAlgn="t">
                        <a:buFont typeface="Arial" charset="0"/>
                        <a:buNone/>
                      </a:pPr>
                      <a:endParaRPr lang="ru-RU" sz="1400" b="1" u="none" strike="noStrike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ctr" fontAlgn="t">
                        <a:buFont typeface="Arial" charset="0"/>
                        <a:buNone/>
                      </a:pPr>
                      <a:endParaRPr lang="ru-RU" sz="1400" b="1" u="none" strike="noStrike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ctr" fontAlgn="t">
                        <a:buFont typeface="Arial" charset="0"/>
                        <a:buNone/>
                      </a:pPr>
                      <a:r>
                        <a:rPr lang="ru-RU" sz="1400" b="1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* </a:t>
                      </a:r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осуществление </a:t>
                      </a:r>
                      <a:r>
                        <a:rPr lang="ru-RU" sz="14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отдельных полномочий Краснодарского края по обеспечению выплаты компенсации части родительской платы, присмотр и уход за детьми, посещающими организации, реализующие общеобразовательную программу дошкольного образования </a:t>
                      </a:r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– </a:t>
                      </a:r>
                    </a:p>
                    <a:p>
                      <a:pPr algn="ctr" fontAlgn="t">
                        <a:buFont typeface="Arial" charset="0"/>
                        <a:buNone/>
                      </a:pPr>
                      <a:r>
                        <a:rPr lang="ru-RU" sz="1800" b="1" u="sng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15 346,0 тыс</a:t>
                      </a:r>
                      <a:r>
                        <a:rPr lang="ru-RU" sz="1800" b="1" u="sng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. руб</a:t>
                      </a:r>
                      <a:r>
                        <a:rPr lang="ru-RU" sz="1800" b="1" u="sng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.</a:t>
                      </a:r>
                    </a:p>
                    <a:p>
                      <a:pPr algn="ctr" fontAlgn="t">
                        <a:buFont typeface="Arial" charset="0"/>
                        <a:buNone/>
                      </a:pPr>
                      <a:endParaRPr lang="ru-RU" sz="1400" b="1" u="none" strike="noStrike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ctr" fontAlgn="t">
                        <a:buFont typeface="Arial" charset="0"/>
                        <a:buNone/>
                      </a:pPr>
                      <a:endParaRPr lang="ru-RU" sz="1400" b="1" i="0" u="none" strike="noStrike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Font typeface="Arial" charset="0"/>
                        <a:buNone/>
                      </a:pPr>
                      <a:r>
                        <a:rPr lang="ru-RU" sz="1400" b="1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* </a:t>
                      </a:r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осуществление </a:t>
                      </a:r>
                      <a:r>
                        <a:rPr lang="ru-RU" sz="14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государственных полномочий по обеспечению государственных гарантий реализации прав на получение общедоступного и бесплатного образования </a:t>
                      </a:r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– </a:t>
                      </a:r>
                      <a:r>
                        <a:rPr lang="ru-RU" sz="1800" b="1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800" b="1" u="sng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1 649 811,5 тыс</a:t>
                      </a:r>
                      <a:r>
                        <a:rPr lang="ru-RU" sz="1800" b="1" u="sng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. руб</a:t>
                      </a:r>
                      <a:r>
                        <a:rPr lang="ru-RU" sz="1800" b="1" u="sng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.</a:t>
                      </a:r>
                    </a:p>
                    <a:p>
                      <a:pPr algn="ctr" fontAlgn="t">
                        <a:buFont typeface="Arial" charset="0"/>
                        <a:buChar char="•"/>
                      </a:pPr>
                      <a:endParaRPr lang="ru-RU" sz="1400" b="1" i="0" u="none" strike="noStrike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ru-RU" sz="1400" b="1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* </a:t>
                      </a:r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обеспечение деятельности управления образования –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ru-RU" sz="1800" b="1" u="sng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8 649,1 тыс. руб.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lang="ru-RU" sz="1800" b="1" u="none" strike="noStrike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ru-RU" sz="1400" b="1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* </a:t>
                      </a:r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обеспечение выплаты денежного вознаграждения за классное руководство –  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ru-RU" sz="1800" b="1" u="sng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101 462,3</a:t>
                      </a:r>
                      <a:r>
                        <a:rPr lang="ru-RU" sz="1800" b="1" u="sng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u="sng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тыс. руб.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lang="ru-RU" sz="1800" b="1" u="none" strike="noStrike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9" name="Рисунок 8" descr="\\Server38\53\БЮДЖЕТ 2015\БЮДЖЕТ ДЛЯ ГРАЖДАН\КАРТИНКИ для БЮДЖЕТА ДЛЯ ГРАЖДАН\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5301208"/>
            <a:ext cx="3744416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8" name="Picture 2" descr="https://xn----7sbhblcmfacdnd4bb7bwitd4y.xn--p1ai/images/2020/10/60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301208"/>
            <a:ext cx="4320480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44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5575" y="0"/>
            <a:ext cx="8880920" cy="6175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/>
            </a:r>
            <a:b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</a:b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/>
            </a:r>
            <a:b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</a:br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/>
            </a:r>
            <a:b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</a:b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/>
            </a:r>
            <a:b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</a:br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/>
            </a:r>
            <a:b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</a:b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/>
            </a:r>
            <a:b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</a:br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/>
            </a:r>
            <a:b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</a:b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/>
            </a:r>
            <a:b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</a:br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/>
            </a:r>
            <a:b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</a:b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/>
            </a:r>
            <a:b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</a:br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/>
            </a:r>
            <a:b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</a:b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/>
            </a:r>
            <a:b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</a:b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Проектом бюджета предусмотрены расходы </a:t>
            </a:r>
            <a:b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организацию питания в школах </a:t>
            </a: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180 млн 253,4 тыс. руб.: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6004" y="3670285"/>
            <a:ext cx="38379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</p:txBody>
      </p:sp>
      <p:sp>
        <p:nvSpPr>
          <p:cNvPr id="13" name="Прямоугольник 12"/>
          <p:cNvSpPr/>
          <p:nvPr/>
        </p:nvSpPr>
        <p:spPr>
          <a:xfrm>
            <a:off x="446004" y="4800215"/>
            <a:ext cx="32435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/>
            <a:r>
              <a:rPr lang="ru-RU" sz="1400" dirty="0" smtClean="0">
                <a:solidFill>
                  <a:srgbClr val="7030A0"/>
                </a:solidFill>
              </a:rPr>
              <a:t>     </a:t>
            </a:r>
            <a:endParaRPr lang="ru-RU" sz="2000" b="1" dirty="0" smtClean="0">
              <a:solidFill>
                <a:srgbClr val="00206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9631" y="692695"/>
            <a:ext cx="2712169" cy="2376266"/>
          </a:xfrm>
          <a:prstGeom prst="roundRect">
            <a:avLst>
              <a:gd name="adj" fmla="val 25525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r>
              <a:rPr lang="ru-RU" sz="1600" dirty="0" smtClean="0">
                <a:solidFill>
                  <a:schemeClr val="tx1"/>
                </a:solidFill>
              </a:rPr>
              <a:t> Частичная компенсация </a:t>
            </a:r>
            <a:r>
              <a:rPr lang="ru-RU" sz="1600" dirty="0">
                <a:solidFill>
                  <a:schemeClr val="tx1"/>
                </a:solidFill>
              </a:rPr>
              <a:t>удорожания стоимости питания </a:t>
            </a:r>
            <a:r>
              <a:rPr lang="ru-RU" sz="1600" dirty="0" smtClean="0">
                <a:solidFill>
                  <a:schemeClr val="tx1"/>
                </a:solidFill>
              </a:rPr>
              <a:t>учащихся дневных образовательных организаций </a:t>
            </a:r>
          </a:p>
          <a:p>
            <a:pPr algn="ctr" fontAlgn="t"/>
            <a:r>
              <a:rPr lang="ru-RU" sz="1600" dirty="0" smtClean="0">
                <a:solidFill>
                  <a:schemeClr val="tx1"/>
                </a:solidFill>
              </a:rPr>
              <a:t>(8 руб. 50 коп.) – </a:t>
            </a:r>
          </a:p>
          <a:p>
            <a:pPr algn="ctr" fontAlgn="t"/>
            <a:r>
              <a:rPr lang="ru-RU" sz="1600" b="1" dirty="0" smtClean="0">
                <a:solidFill>
                  <a:schemeClr val="tx1"/>
                </a:solidFill>
              </a:rPr>
              <a:t>  </a:t>
            </a:r>
            <a:r>
              <a:rPr lang="ru-RU" sz="1600" b="1" dirty="0" smtClean="0">
                <a:solidFill>
                  <a:srgbClr val="990033"/>
                </a:solidFill>
              </a:rPr>
              <a:t>1 млн 878,5 тыс. </a:t>
            </a:r>
            <a:r>
              <a:rPr lang="ru-RU" sz="1600" b="1" dirty="0">
                <a:solidFill>
                  <a:srgbClr val="990033"/>
                </a:solidFill>
              </a:rPr>
              <a:t>руб.</a:t>
            </a:r>
            <a:endParaRPr lang="ru-RU" sz="1600" b="1" dirty="0">
              <a:solidFill>
                <a:srgbClr val="990033"/>
              </a:solidFill>
              <a:latin typeface="Calibri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998740" y="3429000"/>
            <a:ext cx="3229444" cy="105957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r>
              <a:rPr lang="ru-RU" sz="1600" dirty="0">
                <a:solidFill>
                  <a:schemeClr val="tx1"/>
                </a:solidFill>
              </a:rPr>
              <a:t>Организация и обеспечение питания детей ОВЗ и </a:t>
            </a:r>
          </a:p>
          <a:p>
            <a:pPr algn="ctr" fontAlgn="t"/>
            <a:r>
              <a:rPr lang="ru-RU" sz="1600" dirty="0">
                <a:solidFill>
                  <a:schemeClr val="tx1"/>
                </a:solidFill>
              </a:rPr>
              <a:t>детей-инвалидов – </a:t>
            </a:r>
          </a:p>
          <a:p>
            <a:pPr algn="ctr" fontAlgn="t"/>
            <a:r>
              <a:rPr lang="ru-RU" sz="1600" b="1" dirty="0">
                <a:solidFill>
                  <a:srgbClr val="990033"/>
                </a:solidFill>
              </a:rPr>
              <a:t>16 млн 604,1 тыс. руб.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372200" y="692695"/>
            <a:ext cx="2687906" cy="118813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r>
              <a:rPr lang="ru-RU" sz="1600" dirty="0">
                <a:solidFill>
                  <a:schemeClr val="tx1"/>
                </a:solidFill>
              </a:rPr>
              <a:t>Обеспечение льготным питанием учащихся из многодетных семей – </a:t>
            </a:r>
          </a:p>
          <a:p>
            <a:pPr algn="ctr" fontAlgn="t"/>
            <a:r>
              <a:rPr lang="ru-RU" sz="1600" b="1" dirty="0" smtClean="0">
                <a:solidFill>
                  <a:srgbClr val="990033"/>
                </a:solidFill>
              </a:rPr>
              <a:t>36 </a:t>
            </a:r>
            <a:r>
              <a:rPr lang="ru-RU" sz="1600" b="1" dirty="0">
                <a:solidFill>
                  <a:srgbClr val="990033"/>
                </a:solidFill>
              </a:rPr>
              <a:t>млн </a:t>
            </a:r>
            <a:r>
              <a:rPr lang="ru-RU" sz="1600" b="1" dirty="0" smtClean="0">
                <a:solidFill>
                  <a:srgbClr val="990033"/>
                </a:solidFill>
              </a:rPr>
              <a:t>581,3 </a:t>
            </a:r>
            <a:r>
              <a:rPr lang="ru-RU" sz="1600" b="1" dirty="0">
                <a:solidFill>
                  <a:srgbClr val="990033"/>
                </a:solidFill>
              </a:rPr>
              <a:t>тыс. руб.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4529231"/>
            <a:ext cx="28438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ru-RU" sz="1600" dirty="0" smtClean="0">
                <a:solidFill>
                  <a:srgbClr val="002060"/>
                </a:solidFill>
              </a:rPr>
              <a:t>  </a:t>
            </a:r>
            <a:endParaRPr lang="ru-RU" sz="14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024628" y="5778627"/>
            <a:ext cx="3203556" cy="98907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r>
              <a:rPr lang="ru-RU" sz="1600" dirty="0">
                <a:solidFill>
                  <a:schemeClr val="tx1"/>
                </a:solidFill>
              </a:rPr>
              <a:t> Организация питания в начальных классах                             (1-4 класс) – </a:t>
            </a:r>
          </a:p>
          <a:p>
            <a:pPr algn="ctr" fontAlgn="t"/>
            <a:r>
              <a:rPr lang="ru-RU" sz="1600" b="1" dirty="0" smtClean="0">
                <a:solidFill>
                  <a:srgbClr val="990033"/>
                </a:solidFill>
              </a:rPr>
              <a:t>92 </a:t>
            </a:r>
            <a:r>
              <a:rPr lang="ru-RU" sz="1600" b="1" dirty="0">
                <a:solidFill>
                  <a:srgbClr val="990033"/>
                </a:solidFill>
              </a:rPr>
              <a:t>млн </a:t>
            </a:r>
            <a:r>
              <a:rPr lang="ru-RU" sz="1600" b="1" dirty="0" smtClean="0">
                <a:solidFill>
                  <a:srgbClr val="990033"/>
                </a:solidFill>
              </a:rPr>
              <a:t>457,0 </a:t>
            </a:r>
            <a:r>
              <a:rPr lang="ru-RU" sz="1600" b="1" dirty="0">
                <a:solidFill>
                  <a:srgbClr val="990033"/>
                </a:solidFill>
              </a:rPr>
              <a:t>тыс. руб. 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3742231"/>
            <a:ext cx="2808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/>
            <a:r>
              <a:rPr lang="ru-RU" sz="1600" dirty="0">
                <a:solidFill>
                  <a:srgbClr val="7030A0"/>
                </a:solidFill>
              </a:rPr>
              <a:t> </a:t>
            </a:r>
            <a:endParaRPr lang="ru-RU" b="1" dirty="0"/>
          </a:p>
        </p:txBody>
      </p:sp>
      <p:sp>
        <p:nvSpPr>
          <p:cNvPr id="2" name="AutoShape 2" descr="https://u.9111s.ru/uploads/202002/27/a070adaf22093bed34a91fcd428e073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u.9111s.ru/uploads/202002/27/a070adaf22093bed34a91fcd428e073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r05.fssp.gov.ru/files/05/predostavlenie_zhil_ya_2020314131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https://magadanpravda.ru/images/2021/may_2021/13.05.2021/original_65_vfuflfy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998740" y="4581128"/>
            <a:ext cx="3229444" cy="108012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endParaRPr lang="ru-RU" sz="1600" dirty="0">
              <a:solidFill>
                <a:schemeClr val="tx1"/>
              </a:solidFill>
            </a:endParaRPr>
          </a:p>
          <a:p>
            <a:pPr algn="ctr" fontAlgn="t"/>
            <a:r>
              <a:rPr lang="ru-RU" sz="1600" dirty="0">
                <a:solidFill>
                  <a:schemeClr val="tx1"/>
                </a:solidFill>
              </a:rPr>
              <a:t>Организация </a:t>
            </a:r>
          </a:p>
          <a:p>
            <a:pPr algn="ctr" fontAlgn="t"/>
            <a:r>
              <a:rPr lang="ru-RU" sz="1600" dirty="0">
                <a:solidFill>
                  <a:schemeClr val="tx1"/>
                </a:solidFill>
              </a:rPr>
              <a:t>бесплатного питания </a:t>
            </a:r>
          </a:p>
          <a:p>
            <a:pPr algn="ctr" fontAlgn="t"/>
            <a:r>
              <a:rPr lang="ru-RU" sz="1600" dirty="0">
                <a:solidFill>
                  <a:schemeClr val="tx1"/>
                </a:solidFill>
              </a:rPr>
              <a:t>детей мобилизованных граждан–</a:t>
            </a:r>
            <a:r>
              <a:rPr lang="ru-RU" sz="1600" b="1" dirty="0">
                <a:solidFill>
                  <a:srgbClr val="990033"/>
                </a:solidFill>
              </a:rPr>
              <a:t>1 млн 737,8 тыс. руб.</a:t>
            </a:r>
          </a:p>
          <a:p>
            <a:pPr algn="ctr" fontAlgn="t"/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998740" y="2492896"/>
            <a:ext cx="3229444" cy="86409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r>
              <a:rPr lang="ru-RU" sz="1600" dirty="0">
                <a:solidFill>
                  <a:schemeClr val="tx1"/>
                </a:solidFill>
              </a:rPr>
              <a:t>Расходы </a:t>
            </a:r>
          </a:p>
          <a:p>
            <a:pPr algn="ctr" fontAlgn="t"/>
            <a:r>
              <a:rPr lang="ru-RU" sz="1600" dirty="0">
                <a:solidFill>
                  <a:schemeClr val="tx1"/>
                </a:solidFill>
              </a:rPr>
              <a:t>на приготовление пищи –           </a:t>
            </a:r>
            <a:r>
              <a:rPr lang="ru-RU" sz="1600" b="1" dirty="0">
                <a:solidFill>
                  <a:srgbClr val="990033"/>
                </a:solidFill>
              </a:rPr>
              <a:t>11 млн 420,3 тыс. руб.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372200" y="1974513"/>
            <a:ext cx="2687906" cy="698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r>
              <a:rPr lang="ru-RU" sz="1600" dirty="0">
                <a:solidFill>
                  <a:schemeClr val="tx1"/>
                </a:solidFill>
              </a:rPr>
              <a:t>Организация подвоза –              </a:t>
            </a:r>
            <a:r>
              <a:rPr lang="ru-RU" sz="1600" b="1" dirty="0">
                <a:solidFill>
                  <a:srgbClr val="990033"/>
                </a:solidFill>
              </a:rPr>
              <a:t>338,6 тыс. руб.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372200" y="2774280"/>
            <a:ext cx="2687906" cy="11372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r>
              <a:rPr lang="ru-RU" sz="1600" dirty="0">
                <a:solidFill>
                  <a:schemeClr val="tx1"/>
                </a:solidFill>
              </a:rPr>
              <a:t>Организация бесплатного горячего питания (услуга) –   </a:t>
            </a:r>
          </a:p>
          <a:p>
            <a:pPr algn="ctr" fontAlgn="t"/>
            <a:r>
              <a:rPr lang="ru-RU" sz="1600" dirty="0">
                <a:solidFill>
                  <a:schemeClr val="tx1"/>
                </a:solidFill>
              </a:rPr>
              <a:t>      </a:t>
            </a:r>
            <a:r>
              <a:rPr lang="ru-RU" sz="1600" b="1" dirty="0">
                <a:solidFill>
                  <a:srgbClr val="990033"/>
                </a:solidFill>
              </a:rPr>
              <a:t>17 млн 161,5 </a:t>
            </a:r>
            <a:r>
              <a:rPr lang="ru-RU" sz="1600" b="1" dirty="0" err="1">
                <a:solidFill>
                  <a:srgbClr val="990033"/>
                </a:solidFill>
              </a:rPr>
              <a:t>тыс.руб</a:t>
            </a:r>
            <a:r>
              <a:rPr lang="ru-RU" sz="1600" b="1" dirty="0" smtClean="0">
                <a:solidFill>
                  <a:srgbClr val="990033"/>
                </a:solidFill>
              </a:rPr>
              <a:t>.</a:t>
            </a:r>
            <a:endParaRPr lang="ru-RU" sz="1600" b="1" dirty="0">
              <a:solidFill>
                <a:srgbClr val="990033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5007" y="5903606"/>
            <a:ext cx="2706794" cy="89420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r>
              <a:rPr lang="ru-RU" sz="1600" dirty="0">
                <a:solidFill>
                  <a:schemeClr val="tx1"/>
                </a:solidFill>
              </a:rPr>
              <a:t>Обеспечение питанием детей-инвалидов – </a:t>
            </a:r>
          </a:p>
          <a:p>
            <a:pPr algn="ctr" fontAlgn="t"/>
            <a:r>
              <a:rPr lang="ru-RU" sz="1600" b="1" dirty="0">
                <a:solidFill>
                  <a:srgbClr val="990033"/>
                </a:solidFill>
              </a:rPr>
              <a:t>2 млн 074,3 тыс. руб.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7" y="3212976"/>
            <a:ext cx="2697243" cy="2573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628" y="692694"/>
            <a:ext cx="3089920" cy="1728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029898"/>
            <a:ext cx="2687906" cy="2737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128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0159" y="178493"/>
            <a:ext cx="4001801" cy="35394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Туапсинский </a:t>
            </a:r>
            <a:r>
              <a:rPr lang="ru-RU" sz="2400" b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муниципальный округ </a:t>
            </a:r>
            <a:r>
              <a:rPr lang="ru-RU" sz="2000" dirty="0">
                <a:latin typeface="Palatino Linotype" panose="02040502050505030304" pitchFamily="18" charset="0"/>
              </a:rPr>
              <a:t>– </a:t>
            </a:r>
            <a:r>
              <a:rPr lang="ru-RU" sz="2200" i="1" dirty="0">
                <a:solidFill>
                  <a:srgbClr val="000099"/>
                </a:solidFill>
                <a:latin typeface="Palatino Linotype" panose="02040502050505030304" pitchFamily="18" charset="0"/>
              </a:rPr>
              <a:t>точка соединения промышленности </a:t>
            </a:r>
            <a:endParaRPr lang="ru-RU" sz="2200" i="1" dirty="0" smtClean="0">
              <a:solidFill>
                <a:srgbClr val="000099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ru-RU" sz="2200" i="1" dirty="0" smtClean="0">
                <a:solidFill>
                  <a:srgbClr val="000099"/>
                </a:solidFill>
                <a:latin typeface="Palatino Linotype" panose="02040502050505030304" pitchFamily="18" charset="0"/>
              </a:rPr>
              <a:t>и </a:t>
            </a:r>
            <a:r>
              <a:rPr lang="ru-RU" sz="2200" i="1" dirty="0">
                <a:solidFill>
                  <a:srgbClr val="000099"/>
                </a:solidFill>
                <a:latin typeface="Palatino Linotype" panose="02040502050505030304" pitchFamily="18" charset="0"/>
              </a:rPr>
              <a:t>туристско-рекреационной отраслей, что обеспечивает стабильное и всестороннее развитие не только инфраструктуры, но и </a:t>
            </a:r>
            <a:endParaRPr lang="ru-RU" sz="2200" i="1" dirty="0" smtClean="0">
              <a:solidFill>
                <a:srgbClr val="000099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ru-RU" sz="2200" i="1" dirty="0" smtClean="0">
                <a:solidFill>
                  <a:srgbClr val="000099"/>
                </a:solidFill>
                <a:latin typeface="Palatino Linotype" panose="02040502050505030304" pitchFamily="18" charset="0"/>
              </a:rPr>
              <a:t>социально-культурной </a:t>
            </a:r>
            <a:r>
              <a:rPr lang="ru-RU" sz="2200" i="1" dirty="0">
                <a:solidFill>
                  <a:srgbClr val="000099"/>
                </a:solidFill>
                <a:latin typeface="Palatino Linotype" panose="02040502050505030304" pitchFamily="18" charset="0"/>
              </a:rPr>
              <a:t>сферы.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74123" y="2375421"/>
            <a:ext cx="4662374" cy="44012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rgbClr val="000099"/>
                </a:solidFill>
                <a:latin typeface="Palatino Linotype" panose="02040502050505030304" pitchFamily="18" charset="0"/>
                <a:ea typeface="Calibri"/>
                <a:cs typeface="Times New Roman"/>
              </a:rPr>
              <a:t>В Туапсинском </a:t>
            </a:r>
            <a:r>
              <a:rPr lang="ru-RU" sz="2000" i="1" dirty="0" smtClean="0">
                <a:solidFill>
                  <a:srgbClr val="000099"/>
                </a:solidFill>
                <a:latin typeface="Palatino Linotype" panose="02040502050505030304" pitchFamily="18" charset="0"/>
                <a:ea typeface="Calibri"/>
                <a:cs typeface="Times New Roman"/>
              </a:rPr>
              <a:t>муниципальном округе, </a:t>
            </a:r>
            <a:r>
              <a:rPr lang="ru-RU" sz="2000" i="1" dirty="0">
                <a:solidFill>
                  <a:srgbClr val="000099"/>
                </a:solidFill>
                <a:latin typeface="Palatino Linotype" panose="02040502050505030304" pitchFamily="18" charset="0"/>
                <a:ea typeface="Calibri"/>
                <a:cs typeface="Times New Roman"/>
              </a:rPr>
              <a:t>как и в России в целом приоритетными являются социальные обязательства перед населением, поэтому такие </a:t>
            </a:r>
            <a:r>
              <a:rPr lang="ru-RU" sz="2000" i="1" dirty="0" smtClean="0">
                <a:solidFill>
                  <a:srgbClr val="000099"/>
                </a:solidFill>
                <a:latin typeface="Palatino Linotype" panose="02040502050505030304" pitchFamily="18" charset="0"/>
                <a:ea typeface="Calibri"/>
                <a:cs typeface="Times New Roman"/>
              </a:rPr>
              <a:t>задачи, </a:t>
            </a:r>
            <a:r>
              <a:rPr lang="ru-RU" sz="2000" i="1" dirty="0">
                <a:solidFill>
                  <a:srgbClr val="000099"/>
                </a:solidFill>
                <a:latin typeface="Palatino Linotype" panose="02040502050505030304" pitchFamily="18" charset="0"/>
                <a:ea typeface="Calibri"/>
                <a:cs typeface="Times New Roman"/>
              </a:rPr>
              <a:t>как обеспечение достойной заработной платы, своевременная выплата пособий, льгот и выплат, а также помощь нуждающимся и незащищенным гражданам, многодетным семьям и инвалидам – это вопросы, на которых внимание заостряется в первую очередь при распределении бюджетных средств и планировании расходов. </a:t>
            </a:r>
            <a:endParaRPr lang="ru-RU" sz="2000" i="1" dirty="0">
              <a:solidFill>
                <a:srgbClr val="000099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30" name="Picture 6" descr="G:\бюджет\uvgr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22" y="3766145"/>
            <a:ext cx="4001801" cy="301048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G:\бюджет для граждан\06092016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797" y="178493"/>
            <a:ext cx="4511683" cy="209837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5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 flipV="1">
            <a:off x="4211959" y="-315416"/>
            <a:ext cx="2520281" cy="31541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900" b="1" dirty="0" smtClean="0">
                <a:solidFill>
                  <a:srgbClr val="FF0000"/>
                </a:solidFill>
                <a:effectLst/>
              </a:rPr>
              <a:t/>
            </a:r>
            <a:br>
              <a:rPr lang="ru-RU" sz="1900" b="1" dirty="0" smtClean="0">
                <a:solidFill>
                  <a:srgbClr val="FF0000"/>
                </a:solidFill>
                <a:effectLst/>
              </a:rPr>
            </a:br>
            <a:endParaRPr lang="ru-RU" sz="1900" b="1" dirty="0">
              <a:solidFill>
                <a:srgbClr val="FF0000"/>
              </a:solidFill>
              <a:effectLst/>
            </a:endParaRPr>
          </a:p>
        </p:txBody>
      </p:sp>
      <p:pic>
        <p:nvPicPr>
          <p:cNvPr id="10" name="Picture 8" descr="https://imgp24.ru/i/u_pages/4e374e3499dca8809a4fa3144a235e1-1280x8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068960"/>
            <a:ext cx="4747543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476672"/>
            <a:ext cx="8779992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7030A0"/>
                </a:solidFill>
              </a:rPr>
              <a:t>Организация подвоза   детей </a:t>
            </a:r>
            <a:endParaRPr lang="ru-RU" sz="2800" b="1" i="1" dirty="0" smtClean="0">
              <a:solidFill>
                <a:srgbClr val="7030A0"/>
              </a:solidFill>
            </a:endParaRPr>
          </a:p>
          <a:p>
            <a:pPr algn="ctr"/>
            <a:r>
              <a:rPr lang="ru-RU" sz="2800" b="1" i="1" dirty="0" smtClean="0">
                <a:solidFill>
                  <a:srgbClr val="7030A0"/>
                </a:solidFill>
              </a:rPr>
              <a:t>из </a:t>
            </a:r>
            <a:r>
              <a:rPr lang="ru-RU" sz="2800" b="1" i="1" dirty="0">
                <a:solidFill>
                  <a:srgbClr val="7030A0"/>
                </a:solidFill>
              </a:rPr>
              <a:t>с. </a:t>
            </a:r>
            <a:r>
              <a:rPr lang="ru-RU" sz="2800" b="1" i="1" dirty="0" err="1" smtClean="0">
                <a:solidFill>
                  <a:srgbClr val="7030A0"/>
                </a:solidFill>
              </a:rPr>
              <a:t>Навагинское</a:t>
            </a:r>
            <a:r>
              <a:rPr lang="ru-RU" sz="2800" b="1" i="1" dirty="0" smtClean="0">
                <a:solidFill>
                  <a:srgbClr val="7030A0"/>
                </a:solidFill>
              </a:rPr>
              <a:t> и </a:t>
            </a:r>
            <a:r>
              <a:rPr lang="ru-RU" sz="2800" b="1" i="1" dirty="0" err="1" smtClean="0">
                <a:solidFill>
                  <a:srgbClr val="7030A0"/>
                </a:solidFill>
              </a:rPr>
              <a:t>х.Шубинка</a:t>
            </a:r>
            <a:r>
              <a:rPr lang="ru-RU" sz="2800" b="1" i="1" dirty="0" smtClean="0">
                <a:solidFill>
                  <a:srgbClr val="7030A0"/>
                </a:solidFill>
              </a:rPr>
              <a:t> </a:t>
            </a:r>
          </a:p>
          <a:p>
            <a:pPr algn="ctr"/>
            <a:r>
              <a:rPr lang="ru-RU" sz="2800" b="1" i="1" dirty="0" smtClean="0">
                <a:solidFill>
                  <a:srgbClr val="7030A0"/>
                </a:solidFill>
              </a:rPr>
              <a:t>Туапсинского муниципального округа </a:t>
            </a:r>
          </a:p>
          <a:p>
            <a:pPr algn="ctr"/>
            <a:r>
              <a:rPr lang="ru-RU" sz="2800" b="1" i="1" dirty="0" smtClean="0">
                <a:solidFill>
                  <a:srgbClr val="7030A0"/>
                </a:solidFill>
              </a:rPr>
              <a:t>в </a:t>
            </a:r>
            <a:r>
              <a:rPr lang="ru-RU" sz="2800" b="1" i="1" dirty="0">
                <a:solidFill>
                  <a:srgbClr val="7030A0"/>
                </a:solidFill>
              </a:rPr>
              <a:t>школу </a:t>
            </a:r>
            <a:r>
              <a:rPr lang="ru-RU" sz="2800" b="1" i="1" dirty="0" smtClean="0">
                <a:solidFill>
                  <a:srgbClr val="7030A0"/>
                </a:solidFill>
              </a:rPr>
              <a:t>в </a:t>
            </a:r>
            <a:r>
              <a:rPr lang="ru-RU" sz="2800" b="1" i="1" dirty="0">
                <a:solidFill>
                  <a:srgbClr val="7030A0"/>
                </a:solidFill>
              </a:rPr>
              <a:t>ст. </a:t>
            </a:r>
            <a:r>
              <a:rPr lang="ru-RU" sz="2800" b="1" i="1" dirty="0" err="1" smtClean="0">
                <a:solidFill>
                  <a:srgbClr val="7030A0"/>
                </a:solidFill>
              </a:rPr>
              <a:t>Куринская</a:t>
            </a:r>
            <a:r>
              <a:rPr lang="ru-RU" sz="2800" b="1" i="1" dirty="0" smtClean="0">
                <a:solidFill>
                  <a:srgbClr val="7030A0"/>
                </a:solidFill>
              </a:rPr>
              <a:t> Апшеронского </a:t>
            </a:r>
            <a:r>
              <a:rPr lang="ru-RU" sz="2800" b="1" i="1" dirty="0">
                <a:solidFill>
                  <a:srgbClr val="7030A0"/>
                </a:solidFill>
              </a:rPr>
              <a:t>района </a:t>
            </a:r>
            <a:r>
              <a:rPr lang="ru-RU" sz="2800" b="1" i="1" dirty="0" smtClean="0">
                <a:solidFill>
                  <a:srgbClr val="7030A0"/>
                </a:solidFill>
              </a:rPr>
              <a:t>(</a:t>
            </a:r>
            <a:r>
              <a:rPr lang="ru-RU" sz="2800" b="1" i="1" dirty="0">
                <a:solidFill>
                  <a:srgbClr val="7030A0"/>
                </a:solidFill>
              </a:rPr>
              <a:t>горизонтальные субсидии</a:t>
            </a:r>
            <a:r>
              <a:rPr lang="ru-RU" sz="2800" b="1" i="1" dirty="0" smtClean="0">
                <a:solidFill>
                  <a:srgbClr val="7030A0"/>
                </a:solidFill>
              </a:rPr>
              <a:t>)</a:t>
            </a:r>
            <a:endParaRPr lang="ru-RU" sz="2800" b="1" i="1" dirty="0">
              <a:solidFill>
                <a:srgbClr val="7030A0"/>
              </a:solidFill>
            </a:endParaRPr>
          </a:p>
          <a:p>
            <a:pPr algn="ctr"/>
            <a:r>
              <a:rPr lang="ru-RU" sz="3200" b="1" i="1" dirty="0">
                <a:solidFill>
                  <a:srgbClr val="7030A0"/>
                </a:solidFill>
              </a:rPr>
              <a:t> </a:t>
            </a:r>
            <a:r>
              <a:rPr lang="ru-RU" sz="3200" b="1" i="1" dirty="0"/>
              <a:t>518,6 </a:t>
            </a:r>
            <a:r>
              <a:rPr lang="ru-RU" sz="3200" b="1" dirty="0"/>
              <a:t>тыс. руб</a:t>
            </a:r>
            <a:r>
              <a:rPr lang="ru-RU" sz="3200" b="1" dirty="0" smtClean="0"/>
              <a:t>.</a:t>
            </a:r>
          </a:p>
          <a:p>
            <a:pPr algn="ctr"/>
            <a:endParaRPr lang="ru-RU" sz="3200" b="1" dirty="0" smtClean="0"/>
          </a:p>
          <a:p>
            <a:pPr algn="ctr"/>
            <a:endParaRPr lang="ru-RU" sz="3200" b="1" dirty="0" smtClean="0"/>
          </a:p>
          <a:p>
            <a:pPr algn="ctr"/>
            <a:endParaRPr lang="ru-RU" sz="3200" dirty="0"/>
          </a:p>
        </p:txBody>
      </p:sp>
      <p:pic>
        <p:nvPicPr>
          <p:cNvPr id="11" name="Picture 6" descr="http://images.myshared.ru/4/266988/slide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0" b="10833"/>
          <a:stretch/>
        </p:blipFill>
        <p:spPr bwMode="auto">
          <a:xfrm>
            <a:off x="251519" y="3068960"/>
            <a:ext cx="4104457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85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5575" y="0"/>
            <a:ext cx="8880920" cy="6175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/>
            </a:r>
            <a:b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</a:b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/>
            </a:r>
            <a:b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</a:br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/>
            </a:r>
            <a:b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</a:b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/>
            </a:r>
            <a:b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</a:br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/>
            </a:r>
            <a:b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</a:b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/>
            </a:r>
            <a:b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</a:br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/>
            </a:r>
            <a:b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</a:b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/>
            </a:r>
            <a:b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</a:br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/>
            </a:r>
            <a:b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</a:b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/>
            </a:r>
            <a:b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</a:br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/>
            </a:r>
            <a:b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</a:b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/>
            </a:r>
            <a:b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</a:b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6004" y="3670285"/>
            <a:ext cx="38379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</p:txBody>
      </p:sp>
      <p:sp>
        <p:nvSpPr>
          <p:cNvPr id="13" name="Прямоугольник 12"/>
          <p:cNvSpPr/>
          <p:nvPr/>
        </p:nvSpPr>
        <p:spPr>
          <a:xfrm>
            <a:off x="446004" y="4800215"/>
            <a:ext cx="32435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/>
            <a:r>
              <a:rPr lang="ru-RU" sz="1400" dirty="0" smtClean="0">
                <a:solidFill>
                  <a:srgbClr val="7030A0"/>
                </a:solidFill>
              </a:rPr>
              <a:t>     </a:t>
            </a:r>
            <a:endParaRPr lang="ru-RU" sz="2000" b="1" dirty="0" smtClean="0">
              <a:solidFill>
                <a:srgbClr val="00206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55575" y="160339"/>
            <a:ext cx="4128393" cy="1684486"/>
          </a:xfrm>
          <a:prstGeom prst="roundRect">
            <a:avLst>
              <a:gd name="adj" fmla="val 25525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2000" b="1" dirty="0">
                <a:solidFill>
                  <a:schemeClr val="tx1"/>
                </a:solidFill>
              </a:rPr>
              <a:t>Развитие и поддержка одаренных детей  – </a:t>
            </a:r>
          </a:p>
          <a:p>
            <a:pPr algn="ctr" fontAlgn="t"/>
            <a:r>
              <a:rPr lang="ru-RU" sz="2000" b="1" dirty="0">
                <a:solidFill>
                  <a:schemeClr val="tx1"/>
                </a:solidFill>
              </a:rPr>
              <a:t>  </a:t>
            </a:r>
            <a:r>
              <a:rPr lang="ru-RU" sz="2000" b="1" dirty="0">
                <a:solidFill>
                  <a:srgbClr val="990033"/>
                </a:solidFill>
              </a:rPr>
              <a:t>7 млн 018,5 тыс. руб.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4529231"/>
            <a:ext cx="28438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ru-RU" sz="1600" dirty="0" smtClean="0">
                <a:solidFill>
                  <a:srgbClr val="002060"/>
                </a:solidFill>
              </a:rPr>
              <a:t>  </a:t>
            </a:r>
            <a:endParaRPr lang="ru-RU" sz="14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55575" y="4867785"/>
            <a:ext cx="4128393" cy="177810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2000" b="1" dirty="0">
                <a:solidFill>
                  <a:schemeClr val="tx1"/>
                </a:solidFill>
              </a:rPr>
              <a:t>Проведение </a:t>
            </a:r>
          </a:p>
          <a:p>
            <a:pPr algn="ctr" fontAlgn="t"/>
            <a:r>
              <a:rPr lang="ru-RU" sz="2000" b="1" dirty="0">
                <a:solidFill>
                  <a:schemeClr val="tx1"/>
                </a:solidFill>
              </a:rPr>
              <a:t>туристско-краеведческих мероприятий с детьми – </a:t>
            </a:r>
          </a:p>
          <a:p>
            <a:pPr algn="ctr" fontAlgn="t"/>
            <a:r>
              <a:rPr lang="ru-RU" sz="2000" b="1" dirty="0">
                <a:solidFill>
                  <a:srgbClr val="990033"/>
                </a:solidFill>
              </a:rPr>
              <a:t>589,6 тыс. руб.  </a:t>
            </a:r>
          </a:p>
        </p:txBody>
      </p:sp>
      <p:sp>
        <p:nvSpPr>
          <p:cNvPr id="2" name="AutoShape 2" descr="https://u.9111s.ru/uploads/202002/27/a070adaf22093bed34a91fcd428e073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u.9111s.ru/uploads/202002/27/a070adaf22093bed34a91fcd428e073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r05.fssp.gov.ru/files/05/predostavlenie_zhil_ya_2020314131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https://magadanpravda.ru/images/2021/may_2021/13.05.2021/original_65_vfuflfy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55575" y="2060848"/>
            <a:ext cx="4128393" cy="259228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endParaRPr lang="ru-RU" sz="1600" dirty="0">
              <a:solidFill>
                <a:schemeClr val="tx1"/>
              </a:solidFill>
            </a:endParaRPr>
          </a:p>
          <a:p>
            <a:pPr algn="ctr" fontAlgn="t"/>
            <a:r>
              <a:rPr lang="ru-RU" sz="2000" b="1" dirty="0" smtClean="0">
                <a:solidFill>
                  <a:schemeClr val="tx1"/>
                </a:solidFill>
              </a:rPr>
              <a:t>Осуществление </a:t>
            </a:r>
            <a:r>
              <a:rPr lang="ru-RU" sz="2000" b="1" dirty="0">
                <a:solidFill>
                  <a:schemeClr val="tx1"/>
                </a:solidFill>
              </a:rPr>
              <a:t>отдельных </a:t>
            </a:r>
            <a:r>
              <a:rPr lang="ru-RU" sz="2000" b="1" dirty="0" err="1">
                <a:solidFill>
                  <a:schemeClr val="tx1"/>
                </a:solidFill>
              </a:rPr>
              <a:t>гос.полномочий</a:t>
            </a:r>
            <a:r>
              <a:rPr lang="ru-RU" sz="2000" b="1" dirty="0">
                <a:solidFill>
                  <a:schemeClr val="tx1"/>
                </a:solidFill>
              </a:rPr>
              <a:t> по обеспечению отдыха детей в каникулярное время в профильных лагерях – </a:t>
            </a:r>
            <a:endParaRPr lang="ru-RU" sz="2000" b="1" dirty="0" smtClean="0">
              <a:solidFill>
                <a:schemeClr val="tx1"/>
              </a:solidFill>
            </a:endParaRPr>
          </a:p>
          <a:p>
            <a:pPr algn="ctr" fontAlgn="t"/>
            <a:r>
              <a:rPr lang="ru-RU" sz="2000" b="1" dirty="0" smtClean="0">
                <a:solidFill>
                  <a:srgbClr val="990033"/>
                </a:solidFill>
              </a:rPr>
              <a:t>4 </a:t>
            </a:r>
            <a:r>
              <a:rPr lang="ru-RU" sz="2000" b="1" dirty="0">
                <a:solidFill>
                  <a:srgbClr val="990033"/>
                </a:solidFill>
              </a:rPr>
              <a:t>млн 161,6 тыс. руб.</a:t>
            </a:r>
          </a:p>
          <a:p>
            <a:pPr algn="ctr" fontAlgn="t"/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5" name="Picture 2" descr="C:\Users\KarmryanAR\Desktop\deti_budusche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30174"/>
            <a:ext cx="4608512" cy="250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KarmryanAR\Desktop\fbdea6af2ae66f6e6bc383456025ef6b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852936"/>
            <a:ext cx="4536504" cy="385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18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000" b="1" u="sng" dirty="0">
                <a:solidFill>
                  <a:schemeClr val="accent3"/>
                </a:solidFill>
              </a:rPr>
              <a:t>МУНИЦИПАЛЬНАЯ </a:t>
            </a:r>
            <a:r>
              <a:rPr lang="ru-RU" sz="2000" b="1" u="sng" dirty="0" smtClean="0">
                <a:solidFill>
                  <a:schemeClr val="accent3"/>
                </a:solidFill>
              </a:rPr>
              <a:t>ПРОГРАММА</a:t>
            </a:r>
            <a:r>
              <a:rPr lang="ru-RU" sz="2000" b="1" u="sng" dirty="0">
                <a:solidFill>
                  <a:schemeClr val="accent3"/>
                </a:solidFill>
              </a:rPr>
              <a:t/>
            </a:r>
            <a:br>
              <a:rPr lang="ru-RU" sz="2000" b="1" u="sng" dirty="0">
                <a:solidFill>
                  <a:schemeClr val="accent3"/>
                </a:solidFill>
              </a:rPr>
            </a:br>
            <a:r>
              <a:rPr lang="ru-RU" sz="2000" b="1" u="sng" dirty="0" smtClean="0">
                <a:solidFill>
                  <a:schemeClr val="accent3"/>
                </a:solidFill>
              </a:rPr>
              <a:t>«ТЕРРИТОРИЯ </a:t>
            </a:r>
            <a:r>
              <a:rPr lang="ru-RU" sz="2000" b="1" u="sng" dirty="0">
                <a:solidFill>
                  <a:schemeClr val="accent3"/>
                </a:solidFill>
              </a:rPr>
              <a:t>КОМФОРТНОГО </a:t>
            </a:r>
            <a:r>
              <a:rPr lang="ru-RU" sz="2000" b="1" u="sng" dirty="0" smtClean="0">
                <a:solidFill>
                  <a:schemeClr val="accent3"/>
                </a:solidFill>
              </a:rPr>
              <a:t>ПРОЖИВАНИЯ»</a:t>
            </a:r>
            <a:endParaRPr lang="ru-RU" sz="2000" b="1" dirty="0">
              <a:solidFill>
                <a:schemeClr val="accent3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857232"/>
            <a:ext cx="8136904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99663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/>
              <a:t>РАСХОДЫ НА </a:t>
            </a:r>
            <a:r>
              <a:rPr lang="ru-RU" sz="2000" b="1" dirty="0" smtClean="0"/>
              <a:t>2025 </a:t>
            </a:r>
            <a:r>
              <a:rPr lang="ru-RU" sz="2000" b="1" dirty="0"/>
              <a:t>год </a:t>
            </a:r>
            <a:r>
              <a:rPr lang="ru-RU" sz="2000" b="1" dirty="0" smtClean="0"/>
              <a:t>–  12 млрд 195 млн 705,6 тыс</a:t>
            </a:r>
            <a:r>
              <a:rPr lang="ru-RU" sz="2000" b="1" dirty="0"/>
              <a:t>. </a:t>
            </a:r>
            <a:r>
              <a:rPr lang="ru-RU" sz="2000" b="1" dirty="0" smtClean="0"/>
              <a:t>руб. </a:t>
            </a:r>
            <a:endParaRPr lang="ru-RU" sz="2000" dirty="0"/>
          </a:p>
        </p:txBody>
      </p:sp>
      <p:sp>
        <p:nvSpPr>
          <p:cNvPr id="8" name="Овал 7"/>
          <p:cNvSpPr/>
          <p:nvPr/>
        </p:nvSpPr>
        <p:spPr>
          <a:xfrm>
            <a:off x="13395" y="1973327"/>
            <a:ext cx="4608511" cy="410445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Обеспечение деятельности муниципальных казенных учреждений -  </a:t>
            </a:r>
          </a:p>
          <a:p>
            <a:pPr algn="ctr" fontAlgn="t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22 480,8 тыс. руб.</a:t>
            </a:r>
            <a:endParaRPr lang="ru-RU" sz="2000" b="1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85984" y="1643050"/>
            <a:ext cx="4572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>
              <a:defRPr/>
            </a:pPr>
            <a:r>
              <a:rPr lang="ru-RU" dirty="0" smtClean="0"/>
              <a:t> </a:t>
            </a:r>
            <a:endParaRPr lang="ru-RU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Овал 14"/>
          <p:cNvSpPr/>
          <p:nvPr/>
        </p:nvSpPr>
        <p:spPr>
          <a:xfrm flipH="1">
            <a:off x="4788023" y="2132856"/>
            <a:ext cx="4327773" cy="381642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Обеспечение деятельности управления капитального строительства администрации муниципального образования Туапсинский муниципальный округ Краснодарского края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–</a:t>
            </a:r>
          </a:p>
          <a:p>
            <a:pPr algn="ctr" fontAlgn="t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8 414,2 тыс. руб.</a:t>
            </a:r>
            <a:endParaRPr lang="ru-RU" b="1" dirty="0">
              <a:solidFill>
                <a:schemeClr val="tx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022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46004" y="3670285"/>
            <a:ext cx="38379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4800214"/>
            <a:ext cx="8136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rgbClr val="FF0066"/>
              </a:solidFill>
            </a:endParaRPr>
          </a:p>
          <a:p>
            <a:pPr algn="ctr"/>
            <a:endParaRPr lang="ru-RU" sz="1400" b="1" dirty="0" smtClean="0">
              <a:solidFill>
                <a:srgbClr val="FF0066"/>
              </a:solidFill>
            </a:endParaRPr>
          </a:p>
          <a:p>
            <a:pPr algn="ctr"/>
            <a:endParaRPr lang="ru-RU" sz="1400" b="1" dirty="0">
              <a:solidFill>
                <a:srgbClr val="FF0066"/>
              </a:solidFill>
            </a:endParaRPr>
          </a:p>
          <a:p>
            <a:pPr algn="ctr"/>
            <a:endParaRPr lang="ru-RU" sz="1400" b="1" dirty="0" smtClean="0">
              <a:solidFill>
                <a:srgbClr val="FF0066"/>
              </a:solidFill>
            </a:endParaRPr>
          </a:p>
          <a:p>
            <a:pPr algn="ctr"/>
            <a:endParaRPr lang="ru-RU" sz="1400" b="1" dirty="0">
              <a:solidFill>
                <a:srgbClr val="FF0066"/>
              </a:solidFill>
            </a:endParaRPr>
          </a:p>
          <a:p>
            <a:pPr algn="ctr"/>
            <a:endParaRPr lang="ru-RU" sz="1400" dirty="0">
              <a:solidFill>
                <a:srgbClr val="FF0066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4529231"/>
            <a:ext cx="28438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ru-RU" sz="1600" dirty="0" smtClean="0">
                <a:solidFill>
                  <a:srgbClr val="002060"/>
                </a:solidFill>
              </a:rPr>
              <a:t>  </a:t>
            </a:r>
            <a:endParaRPr lang="ru-RU" sz="14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3501008"/>
            <a:ext cx="2808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/>
            <a:r>
              <a:rPr lang="ru-RU" sz="1600" dirty="0">
                <a:solidFill>
                  <a:srgbClr val="7030A0"/>
                </a:solidFill>
              </a:rPr>
              <a:t> </a:t>
            </a:r>
            <a:endParaRPr lang="ru-RU" b="1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05523" y="1349275"/>
            <a:ext cx="8824623" cy="86457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строительство </a:t>
            </a:r>
            <a:r>
              <a:rPr lang="ru-RU" sz="2400" b="1" dirty="0" smtClean="0">
                <a:solidFill>
                  <a:schemeClr val="tx1"/>
                </a:solidFill>
              </a:rPr>
              <a:t>Центра единоборств в с. Агой</a:t>
            </a:r>
            <a:r>
              <a:rPr lang="ru-RU" sz="2000" b="1" dirty="0" smtClean="0">
                <a:solidFill>
                  <a:schemeClr val="tx1"/>
                </a:solidFill>
              </a:rPr>
              <a:t> 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145 млн 297,9 </a:t>
            </a:r>
            <a:r>
              <a:rPr lang="ru-RU" sz="2400" b="1" dirty="0">
                <a:solidFill>
                  <a:srgbClr val="FF0000"/>
                </a:solidFill>
              </a:rPr>
              <a:t>тыс. </a:t>
            </a:r>
            <a:r>
              <a:rPr lang="ru-RU" sz="2400" b="1" dirty="0" smtClean="0">
                <a:solidFill>
                  <a:srgbClr val="FF0000"/>
                </a:solidFill>
              </a:rPr>
              <a:t>руб.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9866" y="0"/>
            <a:ext cx="9004133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Строительство и проведение капитальных ремонтов </a:t>
            </a:r>
          </a:p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учреждений социальной сферы</a:t>
            </a:r>
            <a:endParaRPr lang="ru-RU" sz="2800" b="1" dirty="0" smtClean="0">
              <a:solidFill>
                <a:schemeClr val="tx2"/>
              </a:solidFill>
            </a:endParaRPr>
          </a:p>
          <a:p>
            <a:pPr algn="ctr"/>
            <a:r>
              <a:rPr lang="ru-RU" sz="3500" b="1" dirty="0" smtClean="0">
                <a:solidFill>
                  <a:srgbClr val="002060"/>
                </a:solidFill>
              </a:rPr>
              <a:t>484 млн 348,6 тыс. руб.:</a:t>
            </a:r>
          </a:p>
          <a:p>
            <a:pPr algn="ctr"/>
            <a:endParaRPr lang="ru-RU" sz="3500" b="1" dirty="0" smtClean="0">
              <a:solidFill>
                <a:srgbClr val="002060"/>
              </a:solidFill>
            </a:endParaRPr>
          </a:p>
        </p:txBody>
      </p:sp>
      <p:sp>
        <p:nvSpPr>
          <p:cNvPr id="4" name="AutoShape 2" descr="https://56stroyka.ru/wp-content/uploads/photo-gallery/4854634634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56stroyka.ru/wp-content/uploads/photo-gallery/48546346346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56stroyka.ru/wp-content/uploads/photo-gallery/48546346346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https://56stroyka.ru/wp-content/uploads/photo-gallery/48546346346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https://56stroyka.ru/wp-content/uploads/photo-gallery/48546346346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2" descr="https://56stroyka.ru/wp-content/uploads/photo-gallery/48546346346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4" descr="https://56stroyka.ru/wp-content/uploads/photo-gallery/48546346346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4" name="Picture 2" descr="\\ServerPril\53\БЮДЖЕТ 2025\НАШ ПРОЕКТ\БЮДЖЕТ ДЛЯ ГРАЖДАН\ФОТО\Ц.Е. с. Агой\Ц.Е. с. Агой\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653136"/>
            <a:ext cx="3904009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\\ServerPril\53\БЮДЖЕТ 2025\НАШ ПРОЕКТ\БЮДЖЕТ ДЛЯ ГРАЖДАН\ФОТО\Ц.Е. с. Агой\Ц.Е. с. Агой\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319545"/>
            <a:ext cx="3888432" cy="220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KarmryanAR\Desktop\493b57be-7103-4124-b914-dafd51dfb121.jfif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23" y="2300140"/>
            <a:ext cx="4792175" cy="449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6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46004" y="3670285"/>
            <a:ext cx="38379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4800214"/>
            <a:ext cx="8136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rgbClr val="FF0066"/>
              </a:solidFill>
            </a:endParaRPr>
          </a:p>
          <a:p>
            <a:pPr algn="ctr"/>
            <a:endParaRPr lang="ru-RU" sz="1400" b="1" dirty="0" smtClean="0">
              <a:solidFill>
                <a:srgbClr val="FF0066"/>
              </a:solidFill>
            </a:endParaRPr>
          </a:p>
          <a:p>
            <a:pPr algn="ctr"/>
            <a:endParaRPr lang="ru-RU" sz="1400" b="1" dirty="0">
              <a:solidFill>
                <a:srgbClr val="FF0066"/>
              </a:solidFill>
            </a:endParaRPr>
          </a:p>
          <a:p>
            <a:pPr algn="ctr"/>
            <a:endParaRPr lang="ru-RU" sz="1400" b="1" dirty="0" smtClean="0">
              <a:solidFill>
                <a:srgbClr val="FF0066"/>
              </a:solidFill>
            </a:endParaRPr>
          </a:p>
          <a:p>
            <a:pPr algn="ctr"/>
            <a:endParaRPr lang="ru-RU" sz="1400" b="1" dirty="0">
              <a:solidFill>
                <a:srgbClr val="FF0066"/>
              </a:solidFill>
            </a:endParaRPr>
          </a:p>
          <a:p>
            <a:pPr algn="ctr"/>
            <a:endParaRPr lang="ru-RU" sz="1400" dirty="0">
              <a:solidFill>
                <a:srgbClr val="FF0066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4529231"/>
            <a:ext cx="28438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ru-RU" sz="1600" dirty="0" smtClean="0">
                <a:solidFill>
                  <a:srgbClr val="002060"/>
                </a:solidFill>
              </a:rPr>
              <a:t>  </a:t>
            </a:r>
            <a:endParaRPr lang="ru-RU" sz="14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3501008"/>
            <a:ext cx="2808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/>
            <a:r>
              <a:rPr lang="ru-RU" sz="1600" dirty="0">
                <a:solidFill>
                  <a:srgbClr val="7030A0"/>
                </a:solidFill>
              </a:rPr>
              <a:t> </a:t>
            </a:r>
            <a:endParaRPr lang="ru-RU" b="1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5495" y="316839"/>
            <a:ext cx="9001001" cy="217605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строительство </a:t>
            </a:r>
            <a:r>
              <a:rPr lang="ru-RU" sz="3200" b="1" dirty="0" smtClean="0">
                <a:solidFill>
                  <a:schemeClr val="tx1"/>
                </a:solidFill>
              </a:rPr>
              <a:t>детского </a:t>
            </a:r>
            <a:r>
              <a:rPr lang="ru-RU" sz="3200" b="1" dirty="0">
                <a:solidFill>
                  <a:schemeClr val="tx1"/>
                </a:solidFill>
              </a:rPr>
              <a:t>сада </a:t>
            </a:r>
            <a:endParaRPr lang="ru-RU" sz="32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на </a:t>
            </a:r>
            <a:r>
              <a:rPr lang="ru-RU" sz="3200" b="1" dirty="0">
                <a:solidFill>
                  <a:schemeClr val="tx1"/>
                </a:solidFill>
              </a:rPr>
              <a:t>150  мест </a:t>
            </a:r>
            <a:r>
              <a:rPr lang="ru-RU" sz="3200" b="1" dirty="0" smtClean="0">
                <a:solidFill>
                  <a:schemeClr val="tx1"/>
                </a:solidFill>
              </a:rPr>
              <a:t>по </a:t>
            </a:r>
            <a:r>
              <a:rPr lang="ru-RU" sz="3200" b="1" dirty="0">
                <a:solidFill>
                  <a:schemeClr val="tx1"/>
                </a:solidFill>
              </a:rPr>
              <a:t>ул. Калараша г</a:t>
            </a:r>
            <a:r>
              <a:rPr lang="ru-RU" sz="3200" b="1" dirty="0" smtClean="0">
                <a:solidFill>
                  <a:schemeClr val="tx1"/>
                </a:solidFill>
              </a:rPr>
              <a:t>. Туапсе 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282 млн 785,2 </a:t>
            </a:r>
            <a:r>
              <a:rPr lang="ru-RU" sz="3200" b="1" dirty="0">
                <a:solidFill>
                  <a:srgbClr val="FF0000"/>
                </a:solidFill>
              </a:rPr>
              <a:t>тыс. </a:t>
            </a:r>
            <a:r>
              <a:rPr lang="ru-RU" sz="3200" b="1" dirty="0" smtClean="0">
                <a:solidFill>
                  <a:srgbClr val="FF0000"/>
                </a:solidFill>
              </a:rPr>
              <a:t>руб.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2271893" y="386705"/>
            <a:ext cx="90041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 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4" name="AutoShape 2" descr="https://56stroyka.ru/wp-content/uploads/photo-gallery/4854634634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56stroyka.ru/wp-content/uploads/photo-gallery/48546346346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56stroyka.ru/wp-content/uploads/photo-gallery/48546346346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https://56stroyka.ru/wp-content/uploads/photo-gallery/48546346346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https://56stroyka.ru/wp-content/uploads/photo-gallery/48546346346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2" descr="https://56stroyka.ru/wp-content/uploads/photo-gallery/48546346346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4" descr="https://56stroyka.ru/wp-content/uploads/photo-gallery/48546346346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2" name="Picture 2" descr="\\ServerPril\53\БЮДЖЕТ 2025\НАШ ПРОЕКТ\БЮДЖЕТ ДЛЯ ГРАЖДАН\ФОТО\ДС 150 мест\ДС 150 мест\WhatsApp Image 2024-11-12 at 11.09.45 (1)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9" y="2780928"/>
            <a:ext cx="4488433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\\ServerPril\53\БЮДЖЕТ 2025\НАШ ПРОЕКТ\БЮДЖЕТ ДЛЯ ГРАЖДАН\ФОТО\ДС 150 мест\ДС 150 мест\WhatsApp Image 2024-11-19 at 09.24.27 (1)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80928"/>
            <a:ext cx="4248473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46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ServerPril\53\БЮДЖЕТ 2025\НАШ ПРОЕКТ\БЮДЖЕТ ДЛЯ ГРАЖДАН\ФОТО\ФАП\Pamyatnik-Ya-lyublyu-Dederkoy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7" y="836712"/>
            <a:ext cx="4644008" cy="295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ServerPril\53\БЮДЖЕТ 2025\НАШ ПРОЕКТ\БЮДЖЕТ ДЛЯ ГРАЖДАН\ФОТО\ФАП\Псебе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237" y="836712"/>
            <a:ext cx="449999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-26962" y="3244415"/>
            <a:ext cx="4644008" cy="133671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200" b="1" dirty="0" smtClean="0">
                <a:solidFill>
                  <a:prstClr val="black"/>
                </a:solidFill>
              </a:rPr>
              <a:t> </a:t>
            </a:r>
            <a:r>
              <a:rPr lang="ru-RU" sz="2000" b="1" dirty="0">
                <a:solidFill>
                  <a:prstClr val="black"/>
                </a:solidFill>
              </a:rPr>
              <a:t>с. </a:t>
            </a:r>
            <a:r>
              <a:rPr lang="ru-RU" sz="2000" b="1" dirty="0" err="1">
                <a:solidFill>
                  <a:prstClr val="black"/>
                </a:solidFill>
              </a:rPr>
              <a:t>Дедеркой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</a:p>
          <a:p>
            <a:pPr lvl="0" algn="ctr"/>
            <a:r>
              <a:rPr lang="ru-RU" sz="2000" b="1" dirty="0">
                <a:solidFill>
                  <a:srgbClr val="FF0000"/>
                </a:solidFill>
              </a:rPr>
              <a:t>14 млн 250 тыс. руб.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численность населения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737 человек</a:t>
            </a:r>
            <a:endParaRPr lang="ru-RU" sz="20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71688" y="3244415"/>
            <a:ext cx="4484863" cy="133671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>
                <a:solidFill>
                  <a:prstClr val="black"/>
                </a:solidFill>
              </a:rPr>
              <a:t>а. </a:t>
            </a:r>
            <a:r>
              <a:rPr lang="ru-RU" sz="2000" b="1" dirty="0" err="1">
                <a:solidFill>
                  <a:prstClr val="black"/>
                </a:solidFill>
              </a:rPr>
              <a:t>Псебе</a:t>
            </a:r>
            <a:r>
              <a:rPr lang="ru-RU" sz="2000" b="1" dirty="0">
                <a:solidFill>
                  <a:prstClr val="black"/>
                </a:solidFill>
              </a:rPr>
              <a:t>      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</a:rPr>
              <a:t>14 млн руб.</a:t>
            </a:r>
          </a:p>
          <a:p>
            <a:pPr algn="ctr"/>
            <a:r>
              <a:rPr lang="ru-RU" sz="2000" b="1" dirty="0">
                <a:solidFill>
                  <a:prstClr val="black"/>
                </a:solidFill>
              </a:rPr>
              <a:t>численность населения </a:t>
            </a:r>
          </a:p>
          <a:p>
            <a:pPr algn="ctr"/>
            <a:r>
              <a:rPr lang="ru-RU" sz="2000" b="1" dirty="0">
                <a:solidFill>
                  <a:prstClr val="black"/>
                </a:solidFill>
              </a:rPr>
              <a:t>548 человек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8679"/>
            <a:ext cx="9144000" cy="8180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Строительство зданий </a:t>
            </a: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ФАП</a:t>
            </a:r>
            <a:endParaRPr lang="ru-RU" sz="3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581128"/>
            <a:ext cx="4572001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4617046" y="4653136"/>
            <a:ext cx="4558555" cy="218184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>
                <a:solidFill>
                  <a:prstClr val="black"/>
                </a:solidFill>
              </a:rPr>
              <a:t>с</a:t>
            </a:r>
            <a:r>
              <a:rPr lang="ru-RU" sz="2000" b="1" dirty="0" smtClean="0">
                <a:solidFill>
                  <a:prstClr val="black"/>
                </a:solidFill>
              </a:rPr>
              <a:t>. Красное      </a:t>
            </a:r>
            <a:endParaRPr lang="ru-RU" sz="2000" b="1" dirty="0">
              <a:solidFill>
                <a:prstClr val="black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13 </a:t>
            </a:r>
            <a:r>
              <a:rPr lang="ru-RU" sz="2000" b="1" dirty="0">
                <a:solidFill>
                  <a:srgbClr val="FF0000"/>
                </a:solidFill>
              </a:rPr>
              <a:t>млн руб.</a:t>
            </a:r>
          </a:p>
          <a:p>
            <a:pPr algn="ctr"/>
            <a:r>
              <a:rPr lang="ru-RU" sz="2000" b="1" dirty="0">
                <a:solidFill>
                  <a:prstClr val="black"/>
                </a:solidFill>
              </a:rPr>
              <a:t>численность населения </a:t>
            </a:r>
          </a:p>
          <a:p>
            <a:pPr algn="ctr"/>
            <a:r>
              <a:rPr lang="ru-RU" sz="2000" b="1" dirty="0" smtClean="0">
                <a:solidFill>
                  <a:prstClr val="black"/>
                </a:solidFill>
              </a:rPr>
              <a:t>532 человека</a:t>
            </a:r>
            <a:endParaRPr lang="ru-RU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16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46004" y="3670285"/>
            <a:ext cx="38379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4800214"/>
            <a:ext cx="8136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rgbClr val="FF0066"/>
              </a:solidFill>
            </a:endParaRPr>
          </a:p>
          <a:p>
            <a:pPr algn="ctr"/>
            <a:endParaRPr lang="ru-RU" sz="1400" b="1" dirty="0" smtClean="0">
              <a:solidFill>
                <a:srgbClr val="FF0066"/>
              </a:solidFill>
            </a:endParaRPr>
          </a:p>
          <a:p>
            <a:pPr algn="ctr"/>
            <a:endParaRPr lang="ru-RU" sz="1400" b="1" dirty="0">
              <a:solidFill>
                <a:srgbClr val="FF0066"/>
              </a:solidFill>
            </a:endParaRPr>
          </a:p>
          <a:p>
            <a:pPr algn="ctr"/>
            <a:endParaRPr lang="ru-RU" sz="1400" b="1" dirty="0" smtClean="0">
              <a:solidFill>
                <a:srgbClr val="FF0066"/>
              </a:solidFill>
            </a:endParaRPr>
          </a:p>
          <a:p>
            <a:pPr algn="ctr"/>
            <a:endParaRPr lang="ru-RU" sz="1400" b="1" dirty="0">
              <a:solidFill>
                <a:srgbClr val="FF0066"/>
              </a:solidFill>
            </a:endParaRPr>
          </a:p>
          <a:p>
            <a:pPr algn="ctr"/>
            <a:endParaRPr lang="ru-RU" sz="1400" dirty="0">
              <a:solidFill>
                <a:srgbClr val="FF0066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4529231"/>
            <a:ext cx="28438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ru-RU" sz="1600" dirty="0" smtClean="0">
                <a:solidFill>
                  <a:srgbClr val="002060"/>
                </a:solidFill>
              </a:rPr>
              <a:t>  </a:t>
            </a:r>
            <a:endParaRPr lang="ru-RU" sz="14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3501008"/>
            <a:ext cx="2808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/>
            <a:r>
              <a:rPr lang="ru-RU" sz="1600" dirty="0">
                <a:solidFill>
                  <a:srgbClr val="7030A0"/>
                </a:solidFill>
              </a:rPr>
              <a:t> </a:t>
            </a:r>
            <a:endParaRPr lang="ru-RU" b="1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07975" y="160338"/>
            <a:ext cx="8607217" cy="10668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создание </a:t>
            </a:r>
            <a:r>
              <a:rPr lang="ru-RU" sz="2400" b="1" dirty="0" smtClean="0">
                <a:solidFill>
                  <a:schemeClr val="tx1"/>
                </a:solidFill>
              </a:rPr>
              <a:t>многофункциональной </a:t>
            </a:r>
            <a:endParaRPr lang="ru-RU" sz="2400" b="1" dirty="0">
              <a:solidFill>
                <a:schemeClr val="tx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спортивно-игровой  площадки в </a:t>
            </a:r>
            <a:r>
              <a:rPr lang="ru-RU" sz="2400" b="1" dirty="0" err="1" smtClean="0">
                <a:solidFill>
                  <a:schemeClr val="tx1"/>
                </a:solidFill>
              </a:rPr>
              <a:t>с.Шепси</a:t>
            </a:r>
            <a:endParaRPr lang="ru-RU" sz="2400" b="1" dirty="0">
              <a:solidFill>
                <a:schemeClr val="tx1"/>
              </a:solidFill>
            </a:endParaRPr>
          </a:p>
          <a:p>
            <a:pPr algn="ctr"/>
            <a:r>
              <a:rPr lang="ru-RU" sz="2400" b="1" dirty="0">
                <a:solidFill>
                  <a:srgbClr val="FF0000"/>
                </a:solidFill>
              </a:rPr>
              <a:t>9 млн </a:t>
            </a:r>
            <a:r>
              <a:rPr lang="ru-RU" sz="2400" b="1" dirty="0" smtClean="0">
                <a:solidFill>
                  <a:srgbClr val="FF0000"/>
                </a:solidFill>
              </a:rPr>
              <a:t>465,5 </a:t>
            </a:r>
            <a:r>
              <a:rPr lang="ru-RU" sz="2400" b="1" dirty="0">
                <a:solidFill>
                  <a:srgbClr val="FF0000"/>
                </a:solidFill>
              </a:rPr>
              <a:t>тыс. руб.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39866" y="-230833"/>
            <a:ext cx="90041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 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4" name="AutoShape 2" descr="https://56stroyka.ru/wp-content/uploads/photo-gallery/4854634634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56stroyka.ru/wp-content/uploads/photo-gallery/48546346346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56stroyka.ru/wp-content/uploads/photo-gallery/48546346346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https://56stroyka.ru/wp-content/uploads/photo-gallery/48546346346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https://56stroyka.ru/wp-content/uploads/photo-gallery/48546346346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2" descr="https://56stroyka.ru/wp-content/uploads/photo-gallery/48546346346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4" descr="https://56stroyka.ru/wp-content/uploads/photo-gallery/48546346346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Picture background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 descr="Picture background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379538"/>
            <a:ext cx="4192017" cy="288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79538"/>
            <a:ext cx="4267597" cy="285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14" y="4323196"/>
            <a:ext cx="4176464" cy="2431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23196"/>
            <a:ext cx="4267597" cy="2431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488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267744" y="3239397"/>
            <a:ext cx="38379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4800214"/>
            <a:ext cx="8136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rgbClr val="FF0066"/>
              </a:solidFill>
            </a:endParaRPr>
          </a:p>
          <a:p>
            <a:pPr algn="ctr"/>
            <a:endParaRPr lang="ru-RU" sz="1400" b="1" dirty="0" smtClean="0">
              <a:solidFill>
                <a:srgbClr val="FF0066"/>
              </a:solidFill>
            </a:endParaRPr>
          </a:p>
          <a:p>
            <a:pPr algn="ctr"/>
            <a:endParaRPr lang="ru-RU" sz="1400" b="1" dirty="0">
              <a:solidFill>
                <a:srgbClr val="FF0066"/>
              </a:solidFill>
            </a:endParaRPr>
          </a:p>
          <a:p>
            <a:pPr algn="ctr"/>
            <a:endParaRPr lang="ru-RU" sz="1400" b="1" dirty="0" smtClean="0">
              <a:solidFill>
                <a:srgbClr val="FF0066"/>
              </a:solidFill>
            </a:endParaRPr>
          </a:p>
          <a:p>
            <a:pPr algn="ctr"/>
            <a:endParaRPr lang="ru-RU" sz="1400" b="1" dirty="0">
              <a:solidFill>
                <a:srgbClr val="FF0066"/>
              </a:solidFill>
            </a:endParaRPr>
          </a:p>
          <a:p>
            <a:pPr algn="ctr"/>
            <a:endParaRPr lang="ru-RU" sz="1400" dirty="0">
              <a:solidFill>
                <a:srgbClr val="FF0066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4529231"/>
            <a:ext cx="28438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ru-RU" sz="1600" dirty="0" smtClean="0">
                <a:solidFill>
                  <a:srgbClr val="002060"/>
                </a:solidFill>
              </a:rPr>
              <a:t>  </a:t>
            </a:r>
            <a:endParaRPr lang="ru-RU" sz="14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3501008"/>
            <a:ext cx="2808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/>
            <a:r>
              <a:rPr lang="ru-RU" sz="1600" dirty="0">
                <a:solidFill>
                  <a:srgbClr val="7030A0"/>
                </a:solidFill>
              </a:rPr>
              <a:t> </a:t>
            </a:r>
            <a:endParaRPr lang="ru-RU" b="1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48903" y="116632"/>
            <a:ext cx="4467365" cy="201622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Реконструкция 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очистных сооружений канализации 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«Гизель -Дере», «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Шепси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», «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Лермонтово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», «Туапсе», «Тюменский», «Агой», «Ольгинка»  </a:t>
            </a:r>
            <a:r>
              <a:rPr lang="ru-RU" sz="2000" b="1" dirty="0" smtClean="0">
                <a:solidFill>
                  <a:srgbClr val="FF0000"/>
                </a:solidFill>
              </a:rPr>
              <a:t>11 млрд 109 млн 722,8 тыс. руб.</a:t>
            </a:r>
          </a:p>
          <a:p>
            <a:pPr algn="ctr"/>
            <a:endParaRPr lang="ru-RU" sz="2000" b="1" dirty="0" smtClean="0">
              <a:solidFill>
                <a:srgbClr val="FF0000"/>
              </a:solidFill>
            </a:endParaRPr>
          </a:p>
          <a:p>
            <a:pPr algn="ctr"/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762872" y="134693"/>
            <a:ext cx="4263860" cy="19981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Строительство берегоукрепительных сооружений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(инженерная защита территории по ул. Набережная </a:t>
            </a:r>
            <a:r>
              <a:rPr lang="ru-RU" b="1" i="1" dirty="0" err="1" smtClean="0">
                <a:solidFill>
                  <a:schemeClr val="accent6">
                    <a:lumMod val="50000"/>
                  </a:schemeClr>
                </a:solidFill>
              </a:rPr>
              <a:t>г.Туапсе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)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329 млн 144,9 тыс. руб.</a:t>
            </a:r>
          </a:p>
          <a:p>
            <a:pPr algn="ctr"/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11266" name="Picture 2" descr="\\ServerPril\53\Общий доступ 2024\Решения Совета о бюджете\КСП\ОТВЕТЫ НА ЗАКЛЮЧЕНИЯ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28" y="2276872"/>
            <a:ext cx="4432440" cy="439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5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7" descr="Picture background"/>
          <p:cNvSpPr>
            <a:spLocks noChangeAspect="1" noChangeArrowheads="1"/>
          </p:cNvSpPr>
          <p:nvPr/>
        </p:nvSpPr>
        <p:spPr bwMode="auto">
          <a:xfrm>
            <a:off x="171128" y="16827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 descr="\\ServerPril\53\БЮДЖЕТ 2025\НАШ ПРОЕКТ\БЮДЖЕТ ДЛЯ ГРАЖДАН\ФОТО\набережная фото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76872"/>
            <a:ext cx="4263860" cy="439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09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620688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148064" y="979636"/>
            <a:ext cx="3888432" cy="194530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400" dirty="0" smtClean="0">
              <a:solidFill>
                <a:schemeClr val="tx1"/>
              </a:solidFill>
            </a:endParaRPr>
          </a:p>
          <a:p>
            <a:pPr lvl="0" algn="ctr"/>
            <a:r>
              <a:rPr lang="ru-RU" sz="2200" dirty="0" smtClean="0">
                <a:solidFill>
                  <a:schemeClr val="tx1"/>
                </a:solidFill>
              </a:rPr>
              <a:t>содержание муниципального бюджетного учреждения  </a:t>
            </a:r>
            <a:r>
              <a:rPr lang="ru-RU" sz="2200" b="1" u="sng" dirty="0" smtClean="0">
                <a:solidFill>
                  <a:srgbClr val="FF0000"/>
                </a:solidFill>
              </a:rPr>
              <a:t>23 074,9 </a:t>
            </a:r>
            <a:r>
              <a:rPr lang="ru-RU" sz="2200" b="1" u="sng" dirty="0" err="1" smtClean="0">
                <a:solidFill>
                  <a:srgbClr val="FF0000"/>
                </a:solidFill>
              </a:rPr>
              <a:t>тыс.рублей</a:t>
            </a:r>
            <a:r>
              <a:rPr lang="ru-RU" sz="2200" b="1" u="sng" dirty="0" smtClean="0">
                <a:solidFill>
                  <a:srgbClr val="FF0000"/>
                </a:solidFill>
              </a:rPr>
              <a:t>  </a:t>
            </a:r>
          </a:p>
          <a:p>
            <a:pPr lvl="0"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47664" y="-188243"/>
            <a:ext cx="684076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u="sng" dirty="0" smtClean="0">
              <a:solidFill>
                <a:srgbClr val="A53D21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</a:endParaRPr>
          </a:p>
          <a:p>
            <a:pPr algn="ctr"/>
            <a:r>
              <a:rPr lang="ru-RU" sz="2000" b="1" u="sng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Муниципальная </a:t>
            </a:r>
            <a:r>
              <a:rPr lang="ru-RU" sz="2000" b="1" u="sng" dirty="0">
                <a:solidFill>
                  <a:schemeClr val="accent3">
                    <a:lumMod val="7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программа </a:t>
            </a:r>
            <a:endParaRPr lang="ru-RU" sz="2000" b="1" u="sng" dirty="0" smtClean="0">
              <a:solidFill>
                <a:schemeClr val="accent3">
                  <a:lumMod val="75000"/>
                </a:schemeClr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</a:endParaRPr>
          </a:p>
          <a:p>
            <a:pPr algn="ctr"/>
            <a:r>
              <a:rPr lang="ru-RU" sz="2000" b="1" u="sng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«Развитие архитектуры и градостроительства»</a:t>
            </a:r>
            <a:endParaRPr lang="ru-RU" sz="2000" b="1" u="sng" dirty="0">
              <a:solidFill>
                <a:schemeClr val="accent3">
                  <a:lumMod val="75000"/>
                </a:schemeClr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07504" y="907629"/>
            <a:ext cx="4860540" cy="1656184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 smtClean="0">
                <a:solidFill>
                  <a:schemeClr val="accent4">
                    <a:lumMod val="75000"/>
                  </a:schemeClr>
                </a:solidFill>
              </a:rPr>
              <a:t>Расходы на 2025 год – </a:t>
            </a:r>
          </a:p>
          <a:p>
            <a:pPr algn="ctr"/>
            <a:r>
              <a:rPr lang="ru-RU" sz="2500" b="1" dirty="0" smtClean="0">
                <a:solidFill>
                  <a:srgbClr val="FF0000"/>
                </a:solidFill>
              </a:rPr>
              <a:t>60 748,9 тыс. рублей</a:t>
            </a:r>
            <a:endParaRPr lang="ru-RU" sz="2500" b="1" dirty="0">
              <a:solidFill>
                <a:srgbClr val="FF000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148064" y="3068960"/>
            <a:ext cx="3888432" cy="352839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tx1"/>
                </a:solidFill>
              </a:rPr>
              <a:t>субсидии на подготовку документации по планировке территории (проекта планировки территории и проекта межевания территории) муниципальных образований Краснодарского края </a:t>
            </a:r>
            <a:endParaRPr lang="ru-RU" sz="2200" dirty="0" smtClean="0">
              <a:solidFill>
                <a:schemeClr val="tx1"/>
              </a:solidFill>
            </a:endParaRPr>
          </a:p>
          <a:p>
            <a:pPr algn="ctr"/>
            <a:r>
              <a:rPr lang="ru-RU" sz="2200" b="1" u="sng" dirty="0">
                <a:solidFill>
                  <a:srgbClr val="FF0000"/>
                </a:solidFill>
              </a:rPr>
              <a:t>37 674,0 тыс. рублей</a:t>
            </a:r>
          </a:p>
        </p:txBody>
      </p:sp>
      <p:pic>
        <p:nvPicPr>
          <p:cNvPr id="2050" name="Picture 2" descr="C:\Users\KarmryanAR\Desktop\mezhevanie-1-188672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24944"/>
            <a:ext cx="4860540" cy="367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04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52736"/>
            <a:ext cx="2339753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2008"/>
            <a:ext cx="9036496" cy="76470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300" b="1" u="sng" dirty="0" smtClean="0"/>
              <a:t/>
            </a:r>
            <a:br>
              <a:rPr lang="ru-RU" sz="2300" b="1" u="sng" dirty="0" smtClean="0"/>
            </a:br>
            <a:r>
              <a:rPr lang="ru-RU" sz="2300" b="1" u="sng" dirty="0"/>
              <a:t/>
            </a:r>
            <a:br>
              <a:rPr lang="ru-RU" sz="2300" b="1" u="sng" dirty="0"/>
            </a:br>
            <a:r>
              <a:rPr lang="ru-RU" sz="2300" b="1" u="sng" dirty="0" smtClean="0"/>
              <a:t/>
            </a:r>
            <a:br>
              <a:rPr lang="ru-RU" sz="2300" b="1" u="sng" dirty="0" smtClean="0"/>
            </a:br>
            <a:r>
              <a:rPr lang="ru-RU" sz="2300" b="1" u="sng" dirty="0"/>
              <a:t/>
            </a:r>
            <a:br>
              <a:rPr lang="ru-RU" sz="2300" b="1" u="sng" dirty="0"/>
            </a:br>
            <a:r>
              <a:rPr lang="ru-RU" sz="2300" b="1" u="sng" dirty="0" smtClean="0"/>
              <a:t/>
            </a:r>
            <a:br>
              <a:rPr lang="ru-RU" sz="2300" b="1" u="sng" dirty="0" smtClean="0"/>
            </a:br>
            <a:r>
              <a:rPr lang="ru-RU" sz="2300" b="1" u="sng" dirty="0"/>
              <a:t/>
            </a:r>
            <a:br>
              <a:rPr lang="ru-RU" sz="2300" b="1" u="sng" dirty="0"/>
            </a:br>
            <a:r>
              <a:rPr lang="ru-RU" sz="2300" b="1" u="sng" dirty="0" smtClean="0"/>
              <a:t/>
            </a:r>
            <a:br>
              <a:rPr lang="ru-RU" sz="2300" b="1" u="sng" dirty="0" smtClean="0"/>
            </a:br>
            <a:r>
              <a:rPr lang="ru-RU" sz="2300" b="1" u="sng" dirty="0"/>
              <a:t/>
            </a:r>
            <a:br>
              <a:rPr lang="ru-RU" sz="2300" b="1" u="sng" dirty="0"/>
            </a:br>
            <a:r>
              <a:rPr lang="ru-RU" sz="2300" b="1" u="sng" dirty="0" smtClean="0"/>
              <a:t/>
            </a:r>
            <a:br>
              <a:rPr lang="ru-RU" sz="2300" b="1" u="sng" dirty="0" smtClean="0"/>
            </a:br>
            <a:r>
              <a:rPr lang="ru-RU" sz="2300" b="1" u="sng" dirty="0"/>
              <a:t/>
            </a:r>
            <a:br>
              <a:rPr lang="ru-RU" sz="2300" b="1" u="sng" dirty="0"/>
            </a:br>
            <a:r>
              <a:rPr lang="ru-RU" sz="2300" b="1" u="sng" dirty="0" smtClean="0"/>
              <a:t/>
            </a:r>
            <a:br>
              <a:rPr lang="ru-RU" sz="2300" b="1" u="sng" dirty="0" smtClean="0"/>
            </a:br>
            <a:r>
              <a:rPr lang="ru-RU" sz="2300" b="1" u="sng" dirty="0"/>
              <a:t/>
            </a:r>
            <a:br>
              <a:rPr lang="ru-RU" sz="2300" b="1" u="sng" dirty="0"/>
            </a:br>
            <a:r>
              <a:rPr lang="ru-RU" sz="2300" b="1" u="sng" dirty="0" smtClean="0"/>
              <a:t/>
            </a:r>
            <a:br>
              <a:rPr lang="ru-RU" sz="2300" b="1" u="sng" dirty="0" smtClean="0"/>
            </a:br>
            <a:r>
              <a:rPr lang="ru-RU" sz="2300" b="1" u="sng" dirty="0" smtClean="0"/>
              <a:t/>
            </a:r>
            <a:br>
              <a:rPr lang="ru-RU" sz="2300" b="1" u="sng" dirty="0" smtClean="0"/>
            </a:br>
            <a:r>
              <a:rPr lang="ru-RU" sz="1800" b="1" u="sng" dirty="0" smtClean="0"/>
              <a:t>МУНИЦИПАЛЬНАЯ ПРОГРАММА</a:t>
            </a:r>
            <a:br>
              <a:rPr lang="ru-RU" sz="1800" b="1" u="sng" dirty="0" smtClean="0"/>
            </a:br>
            <a:r>
              <a:rPr lang="ru-RU" sz="1800" b="1" u="sng" dirty="0" smtClean="0"/>
              <a:t>«РАЗВИТИЕ КУЛЬТУРЫ»    </a:t>
            </a:r>
            <a:br>
              <a:rPr lang="ru-RU" sz="1800" b="1" u="sng" dirty="0" smtClean="0"/>
            </a:br>
            <a:r>
              <a:rPr lang="ru-RU" sz="1800" b="1" u="sng" dirty="0" smtClean="0"/>
              <a:t>Расходы на 2025 год - 897 680,1 </a:t>
            </a:r>
            <a:r>
              <a:rPr lang="ru-RU" sz="1800" b="1" u="sng" dirty="0" err="1" smtClean="0"/>
              <a:t>тыс.руб</a:t>
            </a:r>
            <a:r>
              <a:rPr lang="ru-RU" sz="1800" b="1" u="sng" dirty="0" smtClean="0"/>
              <a:t>.</a:t>
            </a:r>
            <a:endParaRPr lang="ru-RU" sz="1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439220" y="2385026"/>
            <a:ext cx="6574058" cy="33855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dirty="0"/>
              <a:t>обеспечение деятельности отдела культуры –</a:t>
            </a:r>
            <a:r>
              <a:rPr lang="ru-RU" sz="1600" b="1" dirty="0"/>
              <a:t>8 </a:t>
            </a:r>
            <a:r>
              <a:rPr lang="ru-RU" sz="1600" b="1" dirty="0" smtClean="0"/>
              <a:t>639,6 </a:t>
            </a:r>
            <a:r>
              <a:rPr lang="ru-RU" sz="1600" b="1" dirty="0"/>
              <a:t>тыс. руб.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439219" y="1628800"/>
            <a:ext cx="6574059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dirty="0"/>
              <a:t>обеспечение деятельности муниципальных казенных и бюджетных учреждений – </a:t>
            </a:r>
            <a:r>
              <a:rPr lang="ru-RU" sz="1600" b="1" dirty="0"/>
              <a:t>670 652,9 тыс. руб.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439220" y="936618"/>
            <a:ext cx="6597278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numCol="1">
            <a:spAutoFit/>
          </a:bodyPr>
          <a:lstStyle/>
          <a:p>
            <a:pPr algn="just"/>
            <a:r>
              <a:rPr lang="ru-RU" sz="1600" dirty="0"/>
              <a:t>о</a:t>
            </a:r>
            <a:r>
              <a:rPr lang="ru-RU" sz="1600" dirty="0" smtClean="0"/>
              <a:t>беспечение деятельности </a:t>
            </a:r>
            <a:r>
              <a:rPr lang="ru-RU" sz="1600" dirty="0"/>
              <a:t>учреждений дополнительного образования детей отрасли "Культура" </a:t>
            </a:r>
            <a:r>
              <a:rPr lang="ru-RU" sz="1600" dirty="0" smtClean="0"/>
              <a:t>– </a:t>
            </a:r>
            <a:r>
              <a:rPr lang="ru-RU" sz="1600" b="1" dirty="0" smtClean="0"/>
              <a:t>169 851,2 тыс</a:t>
            </a:r>
            <a:r>
              <a:rPr lang="ru-RU" sz="1600" b="1" dirty="0"/>
              <a:t>. руб.</a:t>
            </a:r>
          </a:p>
        </p:txBody>
      </p:sp>
      <p:sp>
        <p:nvSpPr>
          <p:cNvPr id="12" name="Объект 4"/>
          <p:cNvSpPr>
            <a:spLocks noGrp="1"/>
          </p:cNvSpPr>
          <p:nvPr>
            <p:ph idx="1"/>
          </p:nvPr>
        </p:nvSpPr>
        <p:spPr>
          <a:xfrm>
            <a:off x="4788026" y="2980712"/>
            <a:ext cx="4248472" cy="186512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sz="1600" dirty="0" smtClean="0"/>
              <a:t>осуществление </a:t>
            </a:r>
            <a:r>
              <a:rPr lang="ru-RU" sz="1600" dirty="0"/>
              <a:t>отдельных полномочий Краснодарского края по предоставлению мер социальной поддержки в виде компенсации расходов на оплату жилых помещений, отопления и освещения </a:t>
            </a:r>
            <a:r>
              <a:rPr lang="ru-RU" sz="1600" dirty="0" smtClean="0"/>
              <a:t>педагогическим работникам МОУ – </a:t>
            </a:r>
          </a:p>
          <a:p>
            <a:pPr marL="0" indent="0" algn="just">
              <a:buNone/>
            </a:pPr>
            <a:r>
              <a:rPr lang="ru-RU" sz="1600" b="1" dirty="0" smtClean="0"/>
              <a:t>78,3 тыс</a:t>
            </a:r>
            <a:r>
              <a:rPr lang="ru-RU" sz="1600" b="1" dirty="0"/>
              <a:t>. руб</a:t>
            </a:r>
            <a:r>
              <a:rPr lang="ru-RU" sz="1600" b="1" dirty="0" smtClean="0"/>
              <a:t>. </a:t>
            </a:r>
            <a:endParaRPr lang="ru-RU" sz="1600" b="1" dirty="0"/>
          </a:p>
        </p:txBody>
      </p:sp>
      <p:pic>
        <p:nvPicPr>
          <p:cNvPr id="13" name="Picture 2" descr="О мерах социальной поддержки по оплате ЖКУ.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219" y="3117647"/>
            <a:ext cx="2286053" cy="172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2817" y="3981743"/>
            <a:ext cx="2294759" cy="261610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социальная выплата компенсационного характера, связанная с оплатой жилого помещения по договору найма (поднайма) – </a:t>
            </a:r>
          </a:p>
          <a:p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</a:rPr>
              <a:t>1 144,5 тыс. руб.  </a:t>
            </a:r>
          </a:p>
          <a:p>
            <a:endParaRPr lang="ru-RU" sz="1600" b="1" dirty="0"/>
          </a:p>
          <a:p>
            <a:r>
              <a:rPr lang="ru-RU" sz="1600" b="1" dirty="0" smtClean="0"/>
              <a:t>   </a:t>
            </a:r>
            <a:endParaRPr lang="ru-RU" sz="16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477343" y="5157393"/>
            <a:ext cx="6559155" cy="584775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ru-RU" sz="1600" b="1" dirty="0" smtClean="0">
                <a:solidFill>
                  <a:schemeClr val="bg1"/>
                </a:solidFill>
              </a:rPr>
              <a:t>меры соц. поддержки детям, родители которых участвуют в СВО – </a:t>
            </a:r>
            <a:r>
              <a:rPr lang="ru-RU" sz="1600" b="1" dirty="0"/>
              <a:t>197,1 тыс. руб.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515397" y="5957515"/>
            <a:ext cx="6521101" cy="63402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ru-RU" sz="1600" b="1" dirty="0">
                <a:solidFill>
                  <a:schemeClr val="bg1"/>
                </a:solidFill>
              </a:rPr>
              <a:t>единовременная выплата молодым </a:t>
            </a:r>
            <a:r>
              <a:rPr lang="ru-RU" sz="1600" b="1" dirty="0" err="1">
                <a:solidFill>
                  <a:schemeClr val="bg1"/>
                </a:solidFill>
              </a:rPr>
              <a:t>пед.работникам</a:t>
            </a:r>
            <a:r>
              <a:rPr lang="ru-RU" sz="1600" b="1" dirty="0">
                <a:solidFill>
                  <a:schemeClr val="bg1"/>
                </a:solidFill>
              </a:rPr>
              <a:t> – </a:t>
            </a:r>
          </a:p>
          <a:p>
            <a:pPr algn="just">
              <a:spcBef>
                <a:spcPct val="20000"/>
              </a:spcBef>
            </a:pPr>
            <a:r>
              <a:rPr lang="ru-RU" sz="1600" b="1" dirty="0">
                <a:solidFill>
                  <a:schemeClr val="bg1"/>
                </a:solidFill>
              </a:rPr>
              <a:t>400,5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355127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 стрелкой 20"/>
          <p:cNvCxnSpPr/>
          <p:nvPr/>
        </p:nvCxnSpPr>
        <p:spPr>
          <a:xfrm>
            <a:off x="7452320" y="4432933"/>
            <a:ext cx="670302" cy="821347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5148064" y="4460242"/>
            <a:ext cx="520072" cy="820306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080120"/>
          </a:xfrm>
        </p:spPr>
        <p:txBody>
          <a:bodyPr>
            <a:noAutofit/>
          </a:bodyPr>
          <a:lstStyle/>
          <a:p>
            <a:pPr>
              <a:lnSpc>
                <a:spcPts val="4200"/>
              </a:lnSpc>
            </a:pPr>
            <a:r>
              <a:rPr lang="ru-RU" sz="24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Муниципальное образование </a:t>
            </a:r>
            <a:r>
              <a:rPr lang="ru-RU" sz="2400" b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Туапсинский муниципальный округ </a:t>
            </a:r>
            <a:endParaRPr lang="ru-RU" sz="2400" b="1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644007" y="1196752"/>
            <a:ext cx="4286477" cy="16597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Численность населения </a:t>
            </a:r>
          </a:p>
          <a:p>
            <a:pPr lvl="0" algn="ctr"/>
            <a:r>
              <a:rPr lang="ru-RU" sz="24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на </a:t>
            </a:r>
            <a:r>
              <a:rPr lang="ru-RU" sz="24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01.01.2024 </a:t>
            </a:r>
          </a:p>
          <a:p>
            <a:pPr lvl="0" algn="ctr"/>
            <a:r>
              <a:rPr lang="ru-RU" sz="2800" b="1" u="sng" dirty="0" smtClean="0">
                <a:solidFill>
                  <a:srgbClr val="0000FF"/>
                </a:solidFill>
                <a:latin typeface="Palatino Linotype" panose="02040502050505030304" pitchFamily="18" charset="0"/>
              </a:rPr>
              <a:t>124 328 человека (</a:t>
            </a:r>
            <a:r>
              <a:rPr lang="ru-RU" sz="2800" b="1" u="sng" dirty="0" err="1" smtClean="0">
                <a:solidFill>
                  <a:srgbClr val="0000FF"/>
                </a:solidFill>
                <a:latin typeface="Palatino Linotype" panose="02040502050505030304" pitchFamily="18" charset="0"/>
              </a:rPr>
              <a:t>Госстат</a:t>
            </a:r>
            <a:r>
              <a:rPr lang="ru-RU" sz="2800" b="1" u="sng" dirty="0" smtClean="0">
                <a:solidFill>
                  <a:srgbClr val="0000FF"/>
                </a:solidFill>
                <a:latin typeface="Palatino Linotype" panose="02040502050505030304" pitchFamily="18" charset="0"/>
              </a:rPr>
              <a:t>)</a:t>
            </a:r>
            <a:endParaRPr lang="ru-RU" sz="2800" b="1" u="sng" dirty="0">
              <a:solidFill>
                <a:srgbClr val="0000FF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4" name="Блок-схема: узел 13"/>
          <p:cNvSpPr/>
          <p:nvPr/>
        </p:nvSpPr>
        <p:spPr>
          <a:xfrm>
            <a:off x="4788024" y="3356992"/>
            <a:ext cx="3888432" cy="1368152"/>
          </a:xfrm>
          <a:prstGeom prst="flowChartConnector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142 188 рублей </a:t>
            </a:r>
            <a:endParaRPr lang="ru-RU" sz="2800" b="1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67944" y="5239844"/>
            <a:ext cx="2378643" cy="1015663"/>
          </a:xfrm>
          <a:prstGeom prst="rect">
            <a:avLst/>
          </a:prstGeom>
          <a:solidFill>
            <a:srgbClr val="FFDF57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0099"/>
                </a:solidFill>
                <a:latin typeface="Palatino Linotype" panose="02040502050505030304" pitchFamily="18" charset="0"/>
              </a:rPr>
              <a:t>Объем </a:t>
            </a:r>
            <a:r>
              <a:rPr lang="ru-RU" sz="2000" b="1" u="sng" dirty="0">
                <a:solidFill>
                  <a:srgbClr val="000099"/>
                </a:solidFill>
                <a:latin typeface="Palatino Linotype" panose="02040502050505030304" pitchFamily="18" charset="0"/>
              </a:rPr>
              <a:t>доходов</a:t>
            </a:r>
            <a:r>
              <a:rPr lang="ru-RU" sz="2000" u="sng" dirty="0">
                <a:solidFill>
                  <a:srgbClr val="000099"/>
                </a:solidFill>
                <a:latin typeface="Palatino Linotype" panose="02040502050505030304" pitchFamily="18" charset="0"/>
              </a:rPr>
              <a:t> </a:t>
            </a:r>
            <a:endParaRPr lang="ru-RU" sz="2000" u="sng" dirty="0" smtClean="0">
              <a:solidFill>
                <a:srgbClr val="000099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ru-RU" sz="2000" dirty="0" smtClean="0">
                <a:solidFill>
                  <a:srgbClr val="000099"/>
                </a:solidFill>
                <a:latin typeface="Palatino Linotype" panose="02040502050505030304" pitchFamily="18" charset="0"/>
              </a:rPr>
              <a:t>на 1 </a:t>
            </a:r>
            <a:r>
              <a:rPr lang="ru-RU" sz="2000" dirty="0">
                <a:solidFill>
                  <a:srgbClr val="000099"/>
                </a:solidFill>
                <a:latin typeface="Palatino Linotype" panose="02040502050505030304" pitchFamily="18" charset="0"/>
              </a:rPr>
              <a:t>жителя </a:t>
            </a:r>
            <a:endParaRPr lang="ru-RU" sz="2000" dirty="0" smtClean="0">
              <a:solidFill>
                <a:srgbClr val="000099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ru-RU" sz="2000" dirty="0" smtClean="0">
                <a:solidFill>
                  <a:srgbClr val="000099"/>
                </a:solidFill>
                <a:latin typeface="Palatino Linotype" panose="02040502050505030304" pitchFamily="18" charset="0"/>
              </a:rPr>
              <a:t>в 2025 году</a:t>
            </a:r>
            <a:endParaRPr lang="ru-RU" sz="2000" dirty="0">
              <a:solidFill>
                <a:srgbClr val="000099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72734" y="5221141"/>
            <a:ext cx="2287909" cy="1015663"/>
          </a:xfrm>
          <a:prstGeom prst="rect">
            <a:avLst/>
          </a:prstGeom>
          <a:solidFill>
            <a:srgbClr val="FFDF57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0099"/>
                </a:solidFill>
                <a:latin typeface="Palatino Linotype" panose="02040502050505030304" pitchFamily="18" charset="0"/>
              </a:rPr>
              <a:t>Объем </a:t>
            </a:r>
            <a:r>
              <a:rPr lang="ru-RU" sz="2000" b="1" u="sng" dirty="0" smtClean="0">
                <a:solidFill>
                  <a:srgbClr val="000099"/>
                </a:solidFill>
                <a:latin typeface="Palatino Linotype" panose="02040502050505030304" pitchFamily="18" charset="0"/>
              </a:rPr>
              <a:t>расходов</a:t>
            </a:r>
            <a:r>
              <a:rPr lang="ru-RU" sz="2000" dirty="0" smtClean="0">
                <a:solidFill>
                  <a:srgbClr val="000099"/>
                </a:solidFill>
                <a:latin typeface="Palatino Linotype" panose="02040502050505030304" pitchFamily="18" charset="0"/>
              </a:rPr>
              <a:t> </a:t>
            </a:r>
          </a:p>
          <a:p>
            <a:pPr algn="ctr"/>
            <a:r>
              <a:rPr lang="ru-RU" sz="2000" dirty="0" smtClean="0">
                <a:solidFill>
                  <a:srgbClr val="000099"/>
                </a:solidFill>
                <a:latin typeface="Palatino Linotype" panose="02040502050505030304" pitchFamily="18" charset="0"/>
              </a:rPr>
              <a:t>на 1 </a:t>
            </a:r>
            <a:r>
              <a:rPr lang="ru-RU" sz="2000" dirty="0">
                <a:solidFill>
                  <a:srgbClr val="000099"/>
                </a:solidFill>
                <a:latin typeface="Palatino Linotype" panose="02040502050505030304" pitchFamily="18" charset="0"/>
              </a:rPr>
              <a:t>жителя </a:t>
            </a:r>
            <a:endParaRPr lang="ru-RU" sz="2000" dirty="0" smtClean="0">
              <a:solidFill>
                <a:srgbClr val="000099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ru-RU" sz="2000" dirty="0" smtClean="0">
                <a:solidFill>
                  <a:srgbClr val="000099"/>
                </a:solidFill>
                <a:latin typeface="Palatino Linotype" panose="02040502050505030304" pitchFamily="18" charset="0"/>
              </a:rPr>
              <a:t>в 2025 году</a:t>
            </a:r>
            <a:endParaRPr lang="ru-RU" sz="2000" dirty="0">
              <a:solidFill>
                <a:srgbClr val="000099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0" name="Прямоугольник с двумя скругленными противолежащими углами 29"/>
          <p:cNvSpPr/>
          <p:nvPr/>
        </p:nvSpPr>
        <p:spPr>
          <a:xfrm>
            <a:off x="323530" y="3933056"/>
            <a:ext cx="3574582" cy="2592288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Palatino Linotype" panose="02040502050505030304" pitchFamily="18" charset="0"/>
              </a:rPr>
              <a:t>Величина прожиточного минимума в Краснодарском крае </a:t>
            </a:r>
            <a:endParaRPr lang="ru-RU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Palatino Linotype" panose="02040502050505030304" pitchFamily="18" charset="0"/>
            </a:endParaRPr>
          </a:p>
          <a:p>
            <a:pPr lvl="0"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alatino Linotype" panose="02040502050505030304" pitchFamily="18" charset="0"/>
              </a:rPr>
              <a:t>в 2025 году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Palatino Linotype" panose="02040502050505030304" pitchFamily="18" charset="0"/>
            </a:endParaRPr>
          </a:p>
          <a:p>
            <a:pPr lvl="0" algn="ctr"/>
            <a:r>
              <a:rPr lang="ru-RU" sz="2800" b="1" u="sng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17 024 рубля</a:t>
            </a:r>
            <a:r>
              <a:rPr lang="ru-RU" sz="2400" b="1" u="sng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  </a:t>
            </a:r>
            <a:endParaRPr lang="ru-RU" sz="2400" b="1" u="sng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074" name="Picture 2" descr="C:\Users\RomaliyskayaOR\Desktop\Раб стол Ромалийская\РАЗНОЕ\фото туапсе\tuapse-stela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196752"/>
            <a:ext cx="3991288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36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86297" y="2420888"/>
            <a:ext cx="5715583" cy="100811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п</a:t>
            </a:r>
            <a:r>
              <a:rPr lang="ru-RU" sz="2000" dirty="0" smtClean="0">
                <a:solidFill>
                  <a:schemeClr val="tx1"/>
                </a:solidFill>
              </a:rPr>
              <a:t>роведение мероприятий  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8 млн 196,9 тыс. руб.</a:t>
            </a:r>
          </a:p>
          <a:p>
            <a:pPr algn="ctr"/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2" name="AutoShape 2" descr="\\serverpril\53\%D0%9E%D0%B1%D1%89%D0%B8%D0%B9 %D0%B4%D0%BE%D1%81%D1%82%D1%83%D0%BF 2024\%D0%A4%D0%98%D0%9D%D0%90%D0%9D%D0%A1%D0%9E%D0%92%D0%AB%D0%99 %D0%9C%D0%95%D0%9D%D0%95%D0%94%D0%96%D0%9C%D0%95%D0%9D%D0%A2\XXXL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\\serverpril\53\%D0%9E%D0%B1%D1%89%D0%B8%D0%B9 %D0%B4%D0%BE%D1%81%D1%82%D1%83%D0%BF 2024\%D0%A4%D0%98%D0%9D%D0%90%D0%9D%D0%A1%D0%9E%D0%92%D0%AB%D0%99 %D0%9C%D0%95%D0%9D%D0%95%D0%94%D0%96%D0%9C%D0%95%D0%9D%D0%A2\XXXL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288" y="67194"/>
            <a:ext cx="3012208" cy="173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68722" y="126455"/>
            <a:ext cx="5783090" cy="114230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 smtClean="0">
              <a:solidFill>
                <a:schemeClr val="tx1"/>
              </a:solidFill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капитальный ремонт кровли 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МБУ ДО «ДШИ </a:t>
            </a:r>
            <a:r>
              <a:rPr lang="ru-RU" sz="2000" dirty="0" err="1" smtClean="0">
                <a:solidFill>
                  <a:schemeClr val="tx1"/>
                </a:solidFill>
              </a:rPr>
              <a:t>им.С.В</a:t>
            </a:r>
            <a:r>
              <a:rPr lang="ru-RU" sz="2000" dirty="0" smtClean="0">
                <a:solidFill>
                  <a:schemeClr val="tx1"/>
                </a:solidFill>
              </a:rPr>
              <a:t>. Рахманинова» 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b="1" dirty="0">
                <a:solidFill>
                  <a:srgbClr val="7030A0"/>
                </a:solidFill>
              </a:rPr>
              <a:t>5 млн </a:t>
            </a:r>
            <a:r>
              <a:rPr lang="ru-RU" sz="2000" b="1" dirty="0" smtClean="0">
                <a:solidFill>
                  <a:srgbClr val="7030A0"/>
                </a:solidFill>
              </a:rPr>
              <a:t>550,0 тыс. </a:t>
            </a:r>
            <a:r>
              <a:rPr lang="ru-RU" sz="2000" b="1" dirty="0">
                <a:solidFill>
                  <a:srgbClr val="7030A0"/>
                </a:solidFill>
              </a:rPr>
              <a:t>руб.</a:t>
            </a:r>
          </a:p>
          <a:p>
            <a:pPr algn="ctr"/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8722" y="1349944"/>
            <a:ext cx="5747941" cy="93369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у</a:t>
            </a:r>
            <a:r>
              <a:rPr lang="ru-RU" sz="2000" dirty="0" smtClean="0">
                <a:solidFill>
                  <a:schemeClr val="tx1"/>
                </a:solidFill>
              </a:rPr>
              <a:t>крепление материально-технической базы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7 </a:t>
            </a:r>
            <a:r>
              <a:rPr lang="ru-RU" sz="2000" b="1" dirty="0">
                <a:solidFill>
                  <a:srgbClr val="7030A0"/>
                </a:solidFill>
              </a:rPr>
              <a:t>млн </a:t>
            </a:r>
            <a:r>
              <a:rPr lang="ru-RU" sz="2000" b="1" dirty="0" smtClean="0">
                <a:solidFill>
                  <a:srgbClr val="7030A0"/>
                </a:solidFill>
              </a:rPr>
              <a:t>257,4 </a:t>
            </a:r>
            <a:r>
              <a:rPr lang="ru-RU" sz="2000" b="1" dirty="0">
                <a:solidFill>
                  <a:srgbClr val="7030A0"/>
                </a:solidFill>
              </a:rPr>
              <a:t>тыс. руб.</a:t>
            </a:r>
          </a:p>
          <a:p>
            <a:pPr algn="ctr"/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17" name="Picture 2" descr="\\ServerPril\53\БЮДЖЕТ 2025\НАШ ПРОЕКТ\БЮДЖЕТ ДЛЯ ГРАЖДАН\ФОТО\Цыпка захоронени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726" y="3933056"/>
            <a:ext cx="311356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156549" y="5589240"/>
            <a:ext cx="5766383" cy="100811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 </a:t>
            </a:r>
          </a:p>
          <a:p>
            <a:pPr algn="ctr"/>
            <a:endParaRPr lang="ru-RU" sz="2000" dirty="0" smtClean="0">
              <a:solidFill>
                <a:schemeClr val="tx1"/>
              </a:solidFill>
            </a:endParaRPr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благоустройство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воинского захоронения </a:t>
            </a:r>
            <a:r>
              <a:rPr lang="ru-RU" sz="2000" dirty="0" smtClean="0">
                <a:solidFill>
                  <a:schemeClr val="tx1"/>
                </a:solidFill>
              </a:rPr>
              <a:t>в </a:t>
            </a:r>
            <a:r>
              <a:rPr lang="ru-RU" sz="2000" dirty="0" err="1" smtClean="0">
                <a:solidFill>
                  <a:schemeClr val="tx1"/>
                </a:solidFill>
              </a:rPr>
              <a:t>с.Цыпка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1 млн 875,8 </a:t>
            </a:r>
            <a:r>
              <a:rPr lang="ru-RU" sz="2000" b="1" dirty="0">
                <a:solidFill>
                  <a:srgbClr val="7030A0"/>
                </a:solidFill>
              </a:rPr>
              <a:t>тыс. руб.</a:t>
            </a:r>
            <a:br>
              <a:rPr lang="ru-RU" sz="2000" b="1" dirty="0">
                <a:solidFill>
                  <a:srgbClr val="7030A0"/>
                </a:solidFill>
              </a:rPr>
            </a:br>
            <a:endParaRPr lang="ru-RU" sz="2000" b="1" dirty="0">
              <a:solidFill>
                <a:srgbClr val="7030A0"/>
              </a:solidFill>
            </a:endParaRPr>
          </a:p>
          <a:p>
            <a:pPr algn="ctr"/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19" name="Picture 3" descr="\\ServerPril\53\БЮДЖЕТ 2025\НАШ ПРОЕКТ\БЮДЖЕТ ДЛЯ ГРАЖДАН\ФОТО\Кукольный театр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288" y="1946765"/>
            <a:ext cx="3012208" cy="169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nachbud\Desktop\культура\IMG_20200221_1456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41" y="3490418"/>
            <a:ext cx="3128615" cy="202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507930"/>
            <a:ext cx="2382008" cy="202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19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46004" y="3670285"/>
            <a:ext cx="38379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4800214"/>
            <a:ext cx="8136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rgbClr val="FF0066"/>
              </a:solidFill>
            </a:endParaRPr>
          </a:p>
          <a:p>
            <a:pPr algn="ctr"/>
            <a:endParaRPr lang="ru-RU" sz="1400" b="1" dirty="0" smtClean="0">
              <a:solidFill>
                <a:srgbClr val="FF0066"/>
              </a:solidFill>
            </a:endParaRPr>
          </a:p>
          <a:p>
            <a:pPr algn="ctr"/>
            <a:endParaRPr lang="ru-RU" sz="1400" b="1" dirty="0">
              <a:solidFill>
                <a:srgbClr val="FF0066"/>
              </a:solidFill>
            </a:endParaRPr>
          </a:p>
          <a:p>
            <a:pPr algn="ctr"/>
            <a:endParaRPr lang="ru-RU" sz="1400" b="1" dirty="0" smtClean="0">
              <a:solidFill>
                <a:srgbClr val="FF0066"/>
              </a:solidFill>
            </a:endParaRPr>
          </a:p>
          <a:p>
            <a:pPr algn="ctr"/>
            <a:endParaRPr lang="ru-RU" sz="1400" b="1" dirty="0">
              <a:solidFill>
                <a:srgbClr val="FF0066"/>
              </a:solidFill>
            </a:endParaRPr>
          </a:p>
          <a:p>
            <a:pPr algn="ctr"/>
            <a:endParaRPr lang="ru-RU" sz="1400" dirty="0">
              <a:solidFill>
                <a:srgbClr val="FF0066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4529231"/>
            <a:ext cx="28438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ru-RU" sz="1600" dirty="0" smtClean="0">
                <a:solidFill>
                  <a:srgbClr val="002060"/>
                </a:solidFill>
              </a:rPr>
              <a:t>  </a:t>
            </a:r>
            <a:endParaRPr lang="ru-RU" sz="14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3501008"/>
            <a:ext cx="2808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/>
            <a:r>
              <a:rPr lang="ru-RU" sz="1600" dirty="0">
                <a:solidFill>
                  <a:srgbClr val="7030A0"/>
                </a:solidFill>
              </a:rPr>
              <a:t> </a:t>
            </a:r>
            <a:endParaRPr lang="ru-RU" b="1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07975" y="160338"/>
            <a:ext cx="8607217" cy="10668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капитальный ремонт кровли 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МБУ ДО ДШИ им. С.В. Рахманинова </a:t>
            </a:r>
            <a:r>
              <a:rPr lang="ru-RU" sz="2400" b="1" dirty="0" err="1" smtClean="0">
                <a:solidFill>
                  <a:schemeClr val="tx1"/>
                </a:solidFill>
              </a:rPr>
              <a:t>г.Туапсе</a:t>
            </a:r>
            <a:endParaRPr lang="ru-RU" sz="2400" b="1" dirty="0">
              <a:solidFill>
                <a:schemeClr val="tx1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5 </a:t>
            </a:r>
            <a:r>
              <a:rPr lang="ru-RU" sz="2400" b="1" dirty="0">
                <a:solidFill>
                  <a:srgbClr val="FF0000"/>
                </a:solidFill>
              </a:rPr>
              <a:t>млн </a:t>
            </a:r>
            <a:r>
              <a:rPr lang="ru-RU" sz="2400" b="1" dirty="0" smtClean="0">
                <a:solidFill>
                  <a:srgbClr val="FF0000"/>
                </a:solidFill>
              </a:rPr>
              <a:t>550 </a:t>
            </a:r>
            <a:r>
              <a:rPr lang="ru-RU" sz="2400" b="1" dirty="0">
                <a:solidFill>
                  <a:srgbClr val="FF0000"/>
                </a:solidFill>
              </a:rPr>
              <a:t>тыс. руб.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39866" y="-230833"/>
            <a:ext cx="90041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 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4" name="AutoShape 2" descr="https://56stroyka.ru/wp-content/uploads/photo-gallery/4854634634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56stroyka.ru/wp-content/uploads/photo-gallery/48546346346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56stroyka.ru/wp-content/uploads/photo-gallery/48546346346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https://56stroyka.ru/wp-content/uploads/photo-gallery/48546346346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https://56stroyka.ru/wp-content/uploads/photo-gallery/48546346346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2" descr="https://56stroyka.ru/wp-content/uploads/photo-gallery/48546346346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4" descr="https://56stroyka.ru/wp-content/uploads/photo-gallery/48546346346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Picture background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 descr="Picture background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8591664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032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5496" y="84371"/>
            <a:ext cx="9073008" cy="262454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algn="ctr"/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Проектом бюджета запланированы средства на создание модельной муниципальной библиотеки  </a:t>
            </a:r>
          </a:p>
          <a:p>
            <a:pPr algn="ctr"/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9 млн 756,1 тыс. руб.</a:t>
            </a:r>
          </a:p>
          <a:p>
            <a:pPr algn="ctr"/>
            <a:endParaRPr lang="ru-RU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2" name="AutoShape 2" descr="\\serverpril\53\%D0%9E%D0%B1%D1%89%D0%B8%D0%B9 %D0%B4%D0%BE%D1%81%D1%82%D1%83%D0%BF 2024\%D0%A4%D0%98%D0%9D%D0%90%D0%9D%D0%A1%D0%9E%D0%92%D0%AB%D0%99 %D0%9C%D0%95%D0%9D%D0%95%D0%94%D0%96%D0%9C%D0%95%D0%9D%D0%A2\XXXL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\\serverpril\53\%D0%9E%D0%B1%D1%89%D0%B8%D0%B9 %D0%B4%D0%BE%D1%81%D1%82%D1%83%D0%BF 2024\%D0%A4%D0%98%D0%9D%D0%90%D0%9D%D0%A1%D0%9E%D0%92%D0%AB%D0%99 %D0%9C%D0%95%D0%9D%D0%95%D0%94%D0%96%D0%9C%D0%95%D0%9D%D0%A2\XXXL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2852936"/>
            <a:ext cx="4536504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52936"/>
            <a:ext cx="4392488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148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5496" y="84371"/>
            <a:ext cx="9073008" cy="262454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ea typeface="+mj-ea"/>
                <a:cs typeface="+mj-cs"/>
              </a:rPr>
              <a:t>За счет средств местного бюджета предусмотрены расходы </a:t>
            </a:r>
          </a:p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ea typeface="+mj-ea"/>
                <a:cs typeface="+mj-cs"/>
              </a:rPr>
              <a:t>на капитальный ремонт </a:t>
            </a:r>
          </a:p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ea typeface="+mj-ea"/>
                <a:cs typeface="+mj-cs"/>
              </a:rPr>
              <a:t>МБУК «Туапсинский камерный оркестр»</a:t>
            </a:r>
          </a:p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ea typeface="+mj-ea"/>
                <a:cs typeface="+mj-cs"/>
              </a:rPr>
              <a:t>6 млн 070,9 тыс. руб.</a:t>
            </a:r>
          </a:p>
          <a:p>
            <a:pPr algn="ctr"/>
            <a:endParaRPr lang="ru-RU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2" name="AutoShape 2" descr="\\serverpril\53\%D0%9E%D0%B1%D1%89%D0%B8%D0%B9 %D0%B4%D0%BE%D1%81%D1%82%D1%83%D0%BF 2024\%D0%A4%D0%98%D0%9D%D0%90%D0%9D%D0%A1%D0%9E%D0%92%D0%AB%D0%99 %D0%9C%D0%95%D0%9D%D0%95%D0%94%D0%96%D0%9C%D0%95%D0%9D%D0%A2\XXXL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\\serverpril\53\%D0%9E%D0%B1%D1%89%D0%B8%D0%B9 %D0%B4%D0%BE%D1%81%D1%82%D1%83%D0%BF 2024\%D0%A4%D0%98%D0%9D%D0%90%D0%9D%D0%A1%D0%9E%D0%92%D0%AB%D0%99 %D0%9C%D0%95%D0%9D%D0%95%D0%94%D0%96%D0%9C%D0%95%D0%9D%D0%A2\XXXL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\\ServerPril\53\БЮДЖЕТ 2025\НАШ ПРОЕКТ\БЮДЖЕТ ДЛЯ ГРАЖДАН\ФОТО\фото\f66b0ed3-21ce-4c11-870a-dd886e33368c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865462"/>
            <a:ext cx="4032448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848718"/>
            <a:ext cx="4632449" cy="39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61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054052"/>
            <a:ext cx="1872209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15416"/>
            <a:ext cx="9972600" cy="14401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800" b="1" u="sng" dirty="0" smtClean="0"/>
              <a:t/>
            </a:r>
            <a:br>
              <a:rPr lang="ru-RU" sz="1800" b="1" u="sng" dirty="0" smtClean="0"/>
            </a:br>
            <a:r>
              <a:rPr lang="ru-RU" sz="1800" b="1" u="sng" dirty="0"/>
              <a:t/>
            </a:r>
            <a:br>
              <a:rPr lang="ru-RU" sz="1800" b="1" u="sng" dirty="0"/>
            </a:br>
            <a:r>
              <a:rPr lang="ru-RU" sz="1800" b="1" u="sng" dirty="0" smtClean="0"/>
              <a:t/>
            </a:r>
            <a:br>
              <a:rPr lang="ru-RU" sz="1800" b="1" u="sng" dirty="0" smtClean="0"/>
            </a:br>
            <a:r>
              <a:rPr lang="ru-RU" sz="1800" b="1" u="sng" dirty="0" smtClean="0"/>
              <a:t/>
            </a:r>
            <a:br>
              <a:rPr lang="ru-RU" sz="1800" b="1" u="sng" dirty="0" smtClean="0"/>
            </a:br>
            <a:r>
              <a:rPr lang="ru-RU" sz="1800" b="1" u="sng" dirty="0"/>
              <a:t/>
            </a:r>
            <a:br>
              <a:rPr lang="ru-RU" sz="1800" b="1" u="sng" dirty="0"/>
            </a:br>
            <a:r>
              <a:rPr lang="ru-RU" sz="1800" b="1" u="sng" dirty="0" smtClean="0"/>
              <a:t/>
            </a:r>
            <a:br>
              <a:rPr lang="ru-RU" sz="1800" b="1" u="sng" dirty="0" smtClean="0"/>
            </a:br>
            <a:r>
              <a:rPr lang="ru-RU" sz="1800" b="1" u="sng" dirty="0"/>
              <a:t/>
            </a:r>
            <a:br>
              <a:rPr lang="ru-RU" sz="1800" b="1" u="sng" dirty="0"/>
            </a:br>
            <a:r>
              <a:rPr lang="ru-RU" sz="1800" b="1" u="sng" dirty="0" smtClean="0"/>
              <a:t/>
            </a:r>
            <a:br>
              <a:rPr lang="ru-RU" sz="1800" b="1" u="sng" dirty="0" smtClean="0"/>
            </a:br>
            <a:r>
              <a:rPr lang="ru-RU" sz="1800" b="1" u="sng" dirty="0" smtClean="0"/>
              <a:t/>
            </a:r>
            <a:br>
              <a:rPr lang="ru-RU" sz="1800" b="1" u="sng" dirty="0" smtClean="0"/>
            </a:br>
            <a:r>
              <a:rPr lang="ru-RU" sz="1800" b="1" u="sng" dirty="0"/>
              <a:t/>
            </a:r>
            <a:br>
              <a:rPr lang="ru-RU" sz="1800" b="1" u="sng" dirty="0"/>
            </a:br>
            <a:r>
              <a:rPr lang="ru-RU" sz="1800" b="1" u="sng" dirty="0" smtClean="0"/>
              <a:t/>
            </a:r>
            <a:br>
              <a:rPr lang="ru-RU" sz="1800" b="1" u="sng" dirty="0" smtClean="0"/>
            </a:br>
            <a:r>
              <a:rPr lang="ru-RU" sz="1800" b="1" u="sng" dirty="0"/>
              <a:t/>
            </a:r>
            <a:br>
              <a:rPr lang="ru-RU" sz="1800" b="1" u="sng" dirty="0"/>
            </a:br>
            <a:r>
              <a:rPr lang="ru-RU" sz="1800" b="1" u="sng" dirty="0" smtClean="0"/>
              <a:t/>
            </a:r>
            <a:br>
              <a:rPr lang="ru-RU" sz="1800" b="1" u="sng" dirty="0" smtClean="0"/>
            </a:br>
            <a:r>
              <a:rPr lang="ru-RU" sz="1800" b="1" u="sng" dirty="0"/>
              <a:t/>
            </a:r>
            <a:br>
              <a:rPr lang="ru-RU" sz="1800" b="1" u="sng" dirty="0"/>
            </a:br>
            <a:r>
              <a:rPr lang="ru-RU" sz="1800" b="1" u="sng" dirty="0" smtClean="0"/>
              <a:t/>
            </a:r>
            <a:br>
              <a:rPr lang="ru-RU" sz="1800" b="1" u="sng" dirty="0" smtClean="0"/>
            </a:br>
            <a:r>
              <a:rPr lang="ru-RU" sz="1800" b="1" u="sng" dirty="0"/>
              <a:t/>
            </a:r>
            <a:br>
              <a:rPr lang="ru-RU" sz="1800" b="1" u="sng" dirty="0"/>
            </a:br>
            <a:r>
              <a:rPr lang="ru-RU" sz="2000" b="1" dirty="0" smtClean="0">
                <a:solidFill>
                  <a:srgbClr val="FF0000"/>
                </a:solidFill>
              </a:rPr>
              <a:t>                           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/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/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>
                <a:solidFill>
                  <a:srgbClr val="FF0000"/>
                </a:solidFill>
              </a:rPr>
              <a:t/>
            </a:r>
            <a:br>
              <a:rPr lang="ru-RU" sz="2000" b="1" dirty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/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>
                <a:solidFill>
                  <a:srgbClr val="FF0000"/>
                </a:solidFill>
              </a:rPr>
              <a:t/>
            </a:r>
            <a:br>
              <a:rPr lang="ru-RU" sz="2000" b="1" dirty="0">
                <a:solidFill>
                  <a:srgbClr val="FF0000"/>
                </a:solidFill>
              </a:rPr>
            </a:br>
            <a:r>
              <a:rPr lang="ru-RU" sz="1900" b="1" u="sng" dirty="0" smtClean="0">
                <a:solidFill>
                  <a:schemeClr val="accent5">
                    <a:lumMod val="75000"/>
                  </a:schemeClr>
                </a:solidFill>
              </a:rPr>
              <a:t>МУНИЦИПАЛЬНАЯ </a:t>
            </a:r>
            <a:r>
              <a:rPr lang="ru-RU" sz="1900" b="1" u="sng" dirty="0">
                <a:solidFill>
                  <a:schemeClr val="accent5">
                    <a:lumMod val="75000"/>
                  </a:schemeClr>
                </a:solidFill>
              </a:rPr>
              <a:t>ПРОГРАММА «РАЗВИТИЕ ФИЗИЧЕСКОЙ </a:t>
            </a:r>
            <a:r>
              <a:rPr lang="ru-RU" sz="1900" b="1" u="sng" dirty="0" smtClean="0">
                <a:solidFill>
                  <a:schemeClr val="accent5">
                    <a:lumMod val="75000"/>
                  </a:schemeClr>
                </a:solidFill>
              </a:rPr>
              <a:t>              КУЛЬТУРЫ И СПОРТА»</a:t>
            </a:r>
            <a:r>
              <a:rPr lang="ru-RU" sz="2000" b="1" dirty="0" smtClean="0">
                <a:solidFill>
                  <a:srgbClr val="FF0000"/>
                </a:solidFill>
              </a:rPr>
              <a:t>  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Расходы на 2025 год - </a:t>
            </a:r>
            <a:r>
              <a:rPr lang="ru-RU" sz="1800" b="1" u="sng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254 989,7 </a:t>
            </a:r>
            <a:r>
              <a:rPr lang="ru-RU" sz="1800" b="1" u="sng" dirty="0" err="1" smtClean="0">
                <a:solidFill>
                  <a:schemeClr val="accent5">
                    <a:lumMod val="75000"/>
                  </a:schemeClr>
                </a:solidFill>
                <a:effectLst/>
              </a:rPr>
              <a:t>тыс.руб</a:t>
            </a:r>
            <a:r>
              <a:rPr lang="ru-RU" sz="1800" b="1" u="sng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.</a:t>
            </a:r>
            <a:r>
              <a:rPr lang="ru-RU" sz="1600" b="1" u="sng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/>
            </a:r>
            <a:br>
              <a:rPr lang="ru-RU" sz="1600" b="1" u="sng" dirty="0" smtClean="0">
                <a:solidFill>
                  <a:schemeClr val="accent5">
                    <a:lumMod val="75000"/>
                  </a:schemeClr>
                </a:solidFill>
                <a:effectLst/>
              </a:rPr>
            </a:br>
            <a:r>
              <a:rPr lang="ru-RU" sz="1800" b="1" u="sng" dirty="0" smtClean="0"/>
              <a:t>                                                              </a:t>
            </a:r>
            <a:endParaRPr lang="ru-RU" sz="18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4048" y="908720"/>
            <a:ext cx="4139952" cy="10801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 smtClean="0"/>
          </a:p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* содержание 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отдела 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по ФК и спорту – </a:t>
            </a:r>
          </a:p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7 200,7 тыс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. руб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.;</a:t>
            </a:r>
          </a:p>
          <a:p>
            <a:endParaRPr lang="ru-RU" sz="1400" dirty="0" smtClean="0"/>
          </a:p>
          <a:p>
            <a:endParaRPr lang="ru-RU" sz="1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993600" y="2035399"/>
            <a:ext cx="4150400" cy="39138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100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*содержание муниципальных казенных учреждений–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31 650,2 тыс. руб.;</a:t>
            </a:r>
          </a:p>
          <a:p>
            <a:endParaRPr lang="ru-RU" sz="1200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sz="1200" dirty="0" smtClean="0">
                <a:solidFill>
                  <a:schemeClr val="accent5">
                    <a:lumMod val="75000"/>
                  </a:schemeClr>
                </a:solidFill>
              </a:rPr>
              <a:t>*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содержание спортивных школ–                        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208 297,4 тыс. руб.;</a:t>
            </a:r>
          </a:p>
          <a:p>
            <a:endParaRPr lang="ru-RU" sz="1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*проведение мероприятий – 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750,0 тыс. руб.;</a:t>
            </a:r>
          </a:p>
          <a:p>
            <a:endParaRPr lang="ru-RU" sz="1400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*выплата стипендии перспективным студентам –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1 016,0  тыс. руб.;</a:t>
            </a:r>
          </a:p>
          <a:p>
            <a:endParaRPr lang="ru-RU" sz="1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*оплата труда инструкторов по спорту –</a:t>
            </a:r>
          </a:p>
          <a:p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2 137,9  тыс. руб.;</a:t>
            </a:r>
          </a:p>
          <a:p>
            <a:endParaRPr lang="ru-RU" sz="1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*осуществление отдельных гос. полномочий по предоставлению 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</a:rPr>
              <a:t>соц.поддержки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 отдельным категориям работников –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687,5  тыс. руб.</a:t>
            </a:r>
          </a:p>
          <a:p>
            <a:pPr marL="285750" indent="-285750">
              <a:buFont typeface="Arial" charset="0"/>
              <a:buChar char="•"/>
            </a:pPr>
            <a:endParaRPr lang="ru-RU" sz="1400" b="1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993600" y="5968778"/>
            <a:ext cx="4150399" cy="9087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* проведение спортивных мероприятий –</a:t>
            </a:r>
          </a:p>
          <a:p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3 250,0 тыс. руб.</a:t>
            </a:r>
          </a:p>
        </p:txBody>
      </p:sp>
      <p:sp>
        <p:nvSpPr>
          <p:cNvPr id="3" name="AutoShape 2" descr="https://brasovo-vestnik.ru/wp-content/uploads/2019/10/bab9f9172771394973bef95f73b83df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28" y="4608753"/>
            <a:ext cx="2031308" cy="1859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Выноска со стрелкой вправо 16"/>
          <p:cNvSpPr/>
          <p:nvPr/>
        </p:nvSpPr>
        <p:spPr>
          <a:xfrm>
            <a:off x="142844" y="6165304"/>
            <a:ext cx="4850756" cy="692696"/>
          </a:xfrm>
          <a:prstGeom prst="rightArrowCallout">
            <a:avLst>
              <a:gd name="adj1" fmla="val 23982"/>
              <a:gd name="adj2" fmla="val 50000"/>
              <a:gd name="adj3" fmla="val 32631"/>
              <a:gd name="adj4" fmla="val 82382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Подпрограмма «Развитие </a:t>
            </a:r>
          </a:p>
          <a:p>
            <a:pPr algn="ctr"/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массового спорта» –  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</a:rPr>
              <a:t>3 250,0  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тыс. руб.</a:t>
            </a:r>
          </a:p>
        </p:txBody>
      </p:sp>
      <p:sp>
        <p:nvSpPr>
          <p:cNvPr id="13" name="Выноска со стрелкой вправо 12"/>
          <p:cNvSpPr/>
          <p:nvPr/>
        </p:nvSpPr>
        <p:spPr>
          <a:xfrm>
            <a:off x="142844" y="3429000"/>
            <a:ext cx="4861204" cy="1212166"/>
          </a:xfrm>
          <a:prstGeom prst="rightArrowCallout">
            <a:avLst>
              <a:gd name="adj1" fmla="val 23982"/>
              <a:gd name="adj2" fmla="val 50000"/>
              <a:gd name="adj3" fmla="val 32631"/>
              <a:gd name="adj4" fmla="val 82382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Подпрограмма «Развитие детско-юношеского спорта» - 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244 539,0 тыс. руб.</a:t>
            </a:r>
          </a:p>
        </p:txBody>
      </p:sp>
      <p:sp>
        <p:nvSpPr>
          <p:cNvPr id="7" name="Выноска со стрелкой вправо 6"/>
          <p:cNvSpPr/>
          <p:nvPr/>
        </p:nvSpPr>
        <p:spPr>
          <a:xfrm>
            <a:off x="142844" y="785794"/>
            <a:ext cx="4861204" cy="1203046"/>
          </a:xfrm>
          <a:prstGeom prst="rightArrowCallout">
            <a:avLst>
              <a:gd name="adj1" fmla="val 23982"/>
              <a:gd name="adj2" fmla="val 50000"/>
              <a:gd name="adj3" fmla="val 32631"/>
              <a:gd name="adj4" fmla="val 82382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Подпрограмма 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«Обеспечение 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деятельности учреждений по реализации государственной политики в сфере физической культуры и спорта на муниципальном 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уровне» – </a:t>
            </a:r>
          </a:p>
          <a:p>
            <a:pPr algn="ctr"/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</a:rPr>
              <a:t>7 200,7 тыс. руб.</a:t>
            </a:r>
            <a:endParaRPr lang="ru-RU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565" y="4670275"/>
            <a:ext cx="1782387" cy="1495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2" descr="C:\Users\KarmryanAR\Desktop\i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C:\Users\KarmryanAR\Desktop\i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7" descr="C:\Users\KarmryanAR\Desktop\i.webp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" name="Picture 3" descr="C:\Users\KarmryanAR\Desktop\IMG_32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2055565"/>
            <a:ext cx="2052892" cy="140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52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000" b="1" u="sng" dirty="0"/>
              <a:t>МУНИЦИПАЛЬНАЯ ПРОГРАММА </a:t>
            </a:r>
            <a:r>
              <a:rPr lang="ru-RU" sz="2000" b="1" u="sng" dirty="0" smtClean="0"/>
              <a:t/>
            </a:r>
            <a:br>
              <a:rPr lang="ru-RU" sz="2000" b="1" u="sng" dirty="0" smtClean="0"/>
            </a:br>
            <a:r>
              <a:rPr lang="ru-RU" sz="2000" b="1" u="sng" dirty="0" smtClean="0"/>
              <a:t>«РАЗВИТИЕ </a:t>
            </a:r>
            <a:r>
              <a:rPr lang="ru-RU" sz="2000" b="1" u="sng" dirty="0"/>
              <a:t>ЖИЛИЩНО-КОММУНАЛЬНОГО </a:t>
            </a:r>
            <a:r>
              <a:rPr lang="ru-RU" sz="2000" b="1" u="sng" dirty="0" smtClean="0"/>
              <a:t>ХОЗЯЙСТВА»</a:t>
            </a:r>
            <a:endParaRPr lang="ru-R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218909" y="1089052"/>
            <a:ext cx="6849119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РАСХОДЫ НА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2025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год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– 457 942,4 тыс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рублей: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700808"/>
            <a:ext cx="9144000" cy="59554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на осуществление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отдельных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полномочий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Краснодарского края по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ведению  учета граждан                       отдельных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категорий в качестве нуждающихся в жилых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помещениях –  933,4 тыс. руб.</a:t>
            </a:r>
          </a:p>
          <a:p>
            <a:pPr algn="ctr"/>
            <a:endParaRPr lang="ru-RU" sz="16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на осуществление отдельных полномочий по осуществлению регионального гос. жилищного надзора и лицензионного контроля – 1 866,8 тыс. руб.</a:t>
            </a:r>
          </a:p>
          <a:p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а осуществление отдельных полномочий Краснодарского края по формированию списков семей и граждан, жилые помещения которых утрачены, и (или) списков граждан, жилые помещения которых повреждены в результате ЧС – 252,0 тыс. руб.</a:t>
            </a:r>
          </a:p>
          <a:p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на осуществление отдельных полномочий Краснодарского края по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предоставлению лицам, которые относились к категории детей-сирот и детей, оставшихся без попечения родителей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–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   933,4 тыс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. руб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на обеспечение деятельности Управление  ЖКХ и ТЭК –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17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млн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401,3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тыс. руб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содержание муниципальных бюджетных учреждений –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191 353,0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тыс. руб.</a:t>
            </a:r>
          </a:p>
          <a:p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  <a:p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  <a:p>
            <a:endParaRPr lang="ru-RU" sz="1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  <a:p>
            <a:endParaRPr lang="ru-RU" sz="1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ctr"/>
            <a:endParaRPr lang="ru-RU" sz="13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ru-RU" sz="13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ru-RU" sz="13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ru-RU" sz="1600" b="1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Picture 2" descr="F:\schema_1.1.5_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96044"/>
            <a:ext cx="5721880" cy="203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32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267744" y="3239397"/>
            <a:ext cx="38379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4800214"/>
            <a:ext cx="8136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rgbClr val="FF0066"/>
              </a:solidFill>
            </a:endParaRPr>
          </a:p>
          <a:p>
            <a:pPr algn="ctr"/>
            <a:endParaRPr lang="ru-RU" sz="1400" b="1" dirty="0" smtClean="0">
              <a:solidFill>
                <a:srgbClr val="FF0066"/>
              </a:solidFill>
            </a:endParaRPr>
          </a:p>
          <a:p>
            <a:pPr algn="ctr"/>
            <a:endParaRPr lang="ru-RU" sz="1400" b="1" dirty="0">
              <a:solidFill>
                <a:srgbClr val="FF0066"/>
              </a:solidFill>
            </a:endParaRPr>
          </a:p>
          <a:p>
            <a:pPr algn="ctr"/>
            <a:endParaRPr lang="ru-RU" sz="1400" b="1" dirty="0" smtClean="0">
              <a:solidFill>
                <a:srgbClr val="FF0066"/>
              </a:solidFill>
            </a:endParaRPr>
          </a:p>
          <a:p>
            <a:pPr algn="ctr"/>
            <a:endParaRPr lang="ru-RU" sz="1400" b="1" dirty="0">
              <a:solidFill>
                <a:srgbClr val="FF0066"/>
              </a:solidFill>
            </a:endParaRPr>
          </a:p>
          <a:p>
            <a:pPr algn="ctr"/>
            <a:endParaRPr lang="ru-RU" sz="1400" dirty="0">
              <a:solidFill>
                <a:srgbClr val="FF0066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4529231"/>
            <a:ext cx="28438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ru-RU" sz="1600" dirty="0" smtClean="0">
                <a:solidFill>
                  <a:srgbClr val="002060"/>
                </a:solidFill>
              </a:rPr>
              <a:t>  </a:t>
            </a:r>
            <a:endParaRPr lang="ru-RU" sz="14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3501008"/>
            <a:ext cx="2808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/>
            <a:r>
              <a:rPr lang="ru-RU" sz="1600" dirty="0">
                <a:solidFill>
                  <a:srgbClr val="7030A0"/>
                </a:solidFill>
              </a:rPr>
              <a:t> </a:t>
            </a:r>
            <a:endParaRPr lang="ru-RU" b="1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90816" y="109540"/>
            <a:ext cx="4453192" cy="16632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Благоустройство территорий </a:t>
            </a: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</a:rPr>
              <a:t>(благоустройство сельских территорий, обустройство контейнерных площадок, содержание фонтанов, реконструкция сетей уличного освещения)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ru-RU" sz="16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244 </a:t>
            </a:r>
            <a:r>
              <a:rPr lang="ru-RU" sz="2000" b="1" dirty="0">
                <a:solidFill>
                  <a:srgbClr val="FF0000"/>
                </a:solidFill>
              </a:rPr>
              <a:t>млн </a:t>
            </a:r>
            <a:r>
              <a:rPr lang="ru-RU" sz="2000" b="1" dirty="0" smtClean="0">
                <a:solidFill>
                  <a:srgbClr val="FF0000"/>
                </a:solidFill>
              </a:rPr>
              <a:t>291,8 </a:t>
            </a:r>
            <a:r>
              <a:rPr lang="ru-RU" sz="2000" b="1" dirty="0">
                <a:solidFill>
                  <a:srgbClr val="FF0000"/>
                </a:solidFill>
              </a:rPr>
              <a:t>тыс. руб</a:t>
            </a:r>
            <a:r>
              <a:rPr lang="ru-RU" sz="2000" b="1" dirty="0" smtClean="0">
                <a:solidFill>
                  <a:srgbClr val="FF0000"/>
                </a:solidFill>
              </a:rPr>
              <a:t>.</a:t>
            </a:r>
          </a:p>
          <a:p>
            <a:pPr algn="ctr"/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153974" y="111078"/>
            <a:ext cx="3738507" cy="16617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Строительство сетей газоснабжения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215 </a:t>
            </a:r>
            <a:r>
              <a:rPr lang="ru-RU" sz="2000" b="1" dirty="0">
                <a:solidFill>
                  <a:srgbClr val="FF0000"/>
                </a:solidFill>
              </a:rPr>
              <a:t>млн </a:t>
            </a:r>
            <a:r>
              <a:rPr lang="ru-RU" sz="2000" b="1" dirty="0" smtClean="0">
                <a:solidFill>
                  <a:srgbClr val="FF0000"/>
                </a:solidFill>
              </a:rPr>
              <a:t>229,4 </a:t>
            </a:r>
            <a:r>
              <a:rPr lang="ru-RU" sz="2000" b="1" dirty="0">
                <a:solidFill>
                  <a:srgbClr val="FF0000"/>
                </a:solidFill>
              </a:rPr>
              <a:t>тыс. руб.</a:t>
            </a:r>
          </a:p>
        </p:txBody>
      </p:sp>
      <p:sp>
        <p:nvSpPr>
          <p:cNvPr id="5" name="AutoShape 5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7" descr="Picture background"/>
          <p:cNvSpPr>
            <a:spLocks noChangeAspect="1" noChangeArrowheads="1"/>
          </p:cNvSpPr>
          <p:nvPr/>
        </p:nvSpPr>
        <p:spPr bwMode="auto">
          <a:xfrm>
            <a:off x="171128" y="16827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0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1" y="5229200"/>
            <a:ext cx="4324349" cy="150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215900" y="4001639"/>
            <a:ext cx="4428109" cy="115555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Реконструкция водопроводной сети в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пгт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Новомихайловский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2000" b="1" dirty="0">
                <a:solidFill>
                  <a:srgbClr val="FF0000"/>
                </a:solidFill>
              </a:rPr>
              <a:t>31 млн 914,9 тыс. руб.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252046" y="3983815"/>
            <a:ext cx="3640435" cy="117337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Капитальный ремонт 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сетей теплоснабжения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4 </a:t>
            </a:r>
            <a:r>
              <a:rPr lang="ru-RU" sz="2000" b="1" dirty="0">
                <a:solidFill>
                  <a:srgbClr val="FF0000"/>
                </a:solidFill>
              </a:rPr>
              <a:t>млн </a:t>
            </a:r>
            <a:r>
              <a:rPr lang="ru-RU" sz="2000" b="1" dirty="0" smtClean="0">
                <a:solidFill>
                  <a:srgbClr val="FF0000"/>
                </a:solidFill>
              </a:rPr>
              <a:t>100,0 </a:t>
            </a:r>
            <a:r>
              <a:rPr lang="ru-RU" sz="2000" b="1" dirty="0">
                <a:solidFill>
                  <a:srgbClr val="FF0000"/>
                </a:solidFill>
              </a:rPr>
              <a:t>тыс. руб.</a:t>
            </a:r>
          </a:p>
        </p:txBody>
      </p:sp>
      <p:sp>
        <p:nvSpPr>
          <p:cNvPr id="4" name="AutoShape 4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Picture backgroun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1" y="1928145"/>
            <a:ext cx="4396358" cy="200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1928145"/>
            <a:ext cx="3600399" cy="191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Picture backgroun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Picture backgrou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017" y="5229200"/>
            <a:ext cx="3595464" cy="150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07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4016"/>
            <a:ext cx="9144000" cy="148478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b="1" u="sng" dirty="0">
                <a:solidFill>
                  <a:schemeClr val="tx2">
                    <a:lumMod val="75000"/>
                  </a:schemeClr>
                </a:solidFill>
                <a:effectLst/>
              </a:rPr>
              <a:t>МУНИЦИПАЛЬНАЯ ПРОГРАММА </a:t>
            </a:r>
            <a:r>
              <a:rPr lang="ru-RU" sz="2400" b="1" u="sng" dirty="0" smtClean="0">
                <a:solidFill>
                  <a:schemeClr val="tx2">
                    <a:lumMod val="75000"/>
                  </a:schemeClr>
                </a:solidFill>
                <a:effectLst/>
              </a:rPr>
              <a:t>«ФУНКЦИОНИРОВАНИЕ ОРГАНОВ</a:t>
            </a:r>
            <a:br>
              <a:rPr lang="ru-RU" sz="2400" b="1" u="sng" dirty="0" smtClean="0">
                <a:solidFill>
                  <a:schemeClr val="tx2">
                    <a:lumMod val="75000"/>
                  </a:schemeClr>
                </a:solidFill>
                <a:effectLst/>
              </a:rPr>
            </a:br>
            <a:r>
              <a:rPr lang="ru-RU" sz="2400" b="1" u="sng" dirty="0" smtClean="0">
                <a:solidFill>
                  <a:schemeClr val="tx2">
                    <a:lumMod val="75000"/>
                  </a:schemeClr>
                </a:solidFill>
                <a:effectLst/>
              </a:rPr>
              <a:t> </a:t>
            </a:r>
            <a:r>
              <a:rPr lang="ru-RU" sz="2400" b="1" u="sng" dirty="0">
                <a:solidFill>
                  <a:schemeClr val="tx2">
                    <a:lumMod val="75000"/>
                  </a:schemeClr>
                </a:solidFill>
                <a:effectLst/>
              </a:rPr>
              <a:t>МЕСТНОГО </a:t>
            </a:r>
            <a:r>
              <a:rPr lang="ru-RU" sz="2400" b="1" u="sng" dirty="0" smtClean="0">
                <a:solidFill>
                  <a:schemeClr val="tx2">
                    <a:lumMod val="75000"/>
                  </a:schemeClr>
                </a:solidFill>
                <a:effectLst/>
              </a:rPr>
              <a:t>САМОУПРАВЛЕНИЯ»</a:t>
            </a:r>
            <a:endParaRPr lang="ru-RU" sz="2400" b="1" u="sng" dirty="0"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66034" y="1827716"/>
            <a:ext cx="5040560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РАСХОДЫ НА 2025 год –  </a:t>
            </a:r>
            <a:r>
              <a:rPr lang="ru-RU" b="1" dirty="0" smtClean="0"/>
              <a:t>301 527,1 тыс. руб.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932041" y="2428867"/>
            <a:ext cx="4104455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обеспечение деятельности казенных учреждений –  </a:t>
            </a:r>
            <a:r>
              <a:rPr lang="ru-RU" b="1" dirty="0" smtClean="0"/>
              <a:t>270 317,8 </a:t>
            </a:r>
            <a:r>
              <a:rPr lang="ru-RU" b="1" dirty="0" smtClean="0">
                <a:solidFill>
                  <a:schemeClr val="bg1"/>
                </a:solidFill>
              </a:rPr>
              <a:t>тыс. руб.</a:t>
            </a:r>
            <a:r>
              <a:rPr lang="ru-RU" b="1" dirty="0" smtClean="0"/>
              <a:t> </a:t>
            </a:r>
          </a:p>
          <a:p>
            <a:pPr algn="ctr"/>
            <a:endParaRPr lang="ru-RU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2428868"/>
            <a:ext cx="4572000" cy="203132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телекоммуникационные </a:t>
            </a:r>
            <a:r>
              <a:rPr lang="ru-RU" dirty="0"/>
              <a:t>и информационные услуги для отраслевых и функциональных органов администрации, включая услуги сети Интернет, техническое сопровождение программных продуктов </a:t>
            </a:r>
            <a:r>
              <a:rPr lang="ru-RU" dirty="0" smtClean="0"/>
              <a:t>– </a:t>
            </a:r>
          </a:p>
          <a:p>
            <a:pPr algn="ctr"/>
            <a:r>
              <a:rPr lang="ru-RU" b="1" dirty="0" smtClean="0"/>
              <a:t>26 180,4 тыс</a:t>
            </a:r>
            <a:r>
              <a:rPr lang="ru-RU" b="1" dirty="0"/>
              <a:t>. руб. </a:t>
            </a:r>
          </a:p>
        </p:txBody>
      </p:sp>
      <p:pic>
        <p:nvPicPr>
          <p:cNvPr id="104450" name="Picture 2" descr="https://ugra.ru/pics-ds04.infourok.ru/uploads/ex/05f8/0003af77-a858b6af/img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60" y="4581128"/>
            <a:ext cx="4572254" cy="216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951463" y="3514762"/>
            <a:ext cx="4104455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осуществление первичного воинского учета –  </a:t>
            </a:r>
            <a:r>
              <a:rPr lang="ru-RU" b="1" dirty="0" smtClean="0"/>
              <a:t>5 028,9 </a:t>
            </a:r>
            <a:r>
              <a:rPr lang="ru-RU" b="1" dirty="0" smtClean="0">
                <a:solidFill>
                  <a:schemeClr val="bg1"/>
                </a:solidFill>
              </a:rPr>
              <a:t>тыс. руб.</a:t>
            </a:r>
            <a:r>
              <a:rPr lang="ru-RU" b="1" dirty="0" smtClean="0"/>
              <a:t> </a:t>
            </a:r>
          </a:p>
          <a:p>
            <a:pPr algn="ctr"/>
            <a:endParaRPr lang="ru-RU" dirty="0" smtClean="0"/>
          </a:p>
        </p:txBody>
      </p:sp>
      <p:pic>
        <p:nvPicPr>
          <p:cNvPr id="1026" name="Picture 2" descr="\\ServerPril\53\Общий доступ 2024\Решения Совета о бюджете\КСП\ОТВЕТЫ НА ЗАКЛЮЧЕНИЯ\ответ на заключение НОЯБРЬ\v_uc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64" y="4581128"/>
            <a:ext cx="4096418" cy="216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58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8" y="2996952"/>
            <a:ext cx="3554770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50594"/>
            <a:ext cx="8856983" cy="76470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b="1" u="sng" dirty="0"/>
              <a:t>МУНИЦИПАЛЬНАЯ </a:t>
            </a:r>
            <a:r>
              <a:rPr lang="ru-RU" sz="2400" b="1" u="sng" dirty="0" smtClean="0"/>
              <a:t>ПРОГРАММА</a:t>
            </a:r>
            <a:br>
              <a:rPr lang="ru-RU" sz="2400" b="1" u="sng" dirty="0" smtClean="0"/>
            </a:br>
            <a:r>
              <a:rPr lang="ru-RU" sz="2400" b="1" u="sng" dirty="0" smtClean="0"/>
              <a:t> «МОЛОДЕЖЬ»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1196752"/>
            <a:ext cx="8712968" cy="135421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*</a:t>
            </a:r>
            <a:r>
              <a:rPr lang="ru-RU" dirty="0" smtClean="0">
                <a:solidFill>
                  <a:srgbClr val="7030A0"/>
                </a:solidFill>
              </a:rPr>
              <a:t>содержание муниципальных казенных учреждений –</a:t>
            </a:r>
            <a:r>
              <a:rPr lang="ru-RU" b="1" dirty="0" smtClean="0">
                <a:solidFill>
                  <a:srgbClr val="7030A0"/>
                </a:solidFill>
              </a:rPr>
              <a:t> 34 604,9 тыс. руб.;</a:t>
            </a:r>
          </a:p>
          <a:p>
            <a:pPr lvl="0"/>
            <a:r>
              <a:rPr lang="ru-RU" sz="1600" b="1" dirty="0" smtClean="0">
                <a:solidFill>
                  <a:srgbClr val="7030A0"/>
                </a:solidFill>
              </a:rPr>
              <a:t>  </a:t>
            </a:r>
          </a:p>
          <a:p>
            <a:pPr lvl="0"/>
            <a:r>
              <a:rPr lang="ru-RU" dirty="0" smtClean="0">
                <a:solidFill>
                  <a:srgbClr val="7030A0"/>
                </a:solidFill>
              </a:rPr>
              <a:t>*содержание управления по работе с </a:t>
            </a:r>
            <a:r>
              <a:rPr lang="ru-RU" dirty="0">
                <a:solidFill>
                  <a:srgbClr val="7030A0"/>
                </a:solidFill>
              </a:rPr>
              <a:t>молодежью – </a:t>
            </a:r>
            <a:r>
              <a:rPr lang="ru-RU" b="1" dirty="0" smtClean="0">
                <a:solidFill>
                  <a:srgbClr val="7030A0"/>
                </a:solidFill>
              </a:rPr>
              <a:t>5 645,4  тыс. руб.;</a:t>
            </a:r>
          </a:p>
          <a:p>
            <a:pPr lvl="0"/>
            <a:endParaRPr lang="ru-RU" sz="1400" b="1" dirty="0" smtClean="0">
              <a:solidFill>
                <a:srgbClr val="7030A0"/>
              </a:solidFill>
            </a:endParaRPr>
          </a:p>
          <a:p>
            <a:pPr lvl="0"/>
            <a:r>
              <a:rPr lang="ru-RU" sz="1600" dirty="0" smtClean="0">
                <a:solidFill>
                  <a:srgbClr val="7030A0"/>
                </a:solidFill>
              </a:rPr>
              <a:t>* проведение мероприятий – </a:t>
            </a:r>
            <a:r>
              <a:rPr lang="ru-RU" sz="1600" b="1" dirty="0" smtClean="0">
                <a:solidFill>
                  <a:srgbClr val="7030A0"/>
                </a:solidFill>
              </a:rPr>
              <a:t>554,0 тыс. руб.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pic>
        <p:nvPicPr>
          <p:cNvPr id="11" name="Рисунок 10" descr="Молодежь Туапсинского района | ВКонтакте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996952"/>
            <a:ext cx="5184576" cy="36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Блок-схема: знак завершения 5"/>
          <p:cNvSpPr/>
          <p:nvPr/>
        </p:nvSpPr>
        <p:spPr>
          <a:xfrm>
            <a:off x="43448" y="152805"/>
            <a:ext cx="2258627" cy="864096"/>
          </a:xfrm>
          <a:prstGeom prst="flowChartTerminator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FF0000"/>
                </a:solidFill>
              </a:rPr>
              <a:t>Расходы на </a:t>
            </a:r>
            <a:endParaRPr lang="ru-RU" sz="16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2025 </a:t>
            </a:r>
            <a:r>
              <a:rPr lang="ru-RU" sz="1600" b="1" dirty="0">
                <a:solidFill>
                  <a:srgbClr val="FF0000"/>
                </a:solidFill>
              </a:rPr>
              <a:t>год </a:t>
            </a:r>
            <a:r>
              <a:rPr lang="ru-RU" sz="1600" b="1" dirty="0" smtClean="0">
                <a:solidFill>
                  <a:srgbClr val="FF0000"/>
                </a:solidFill>
              </a:rPr>
              <a:t>–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 40 804,3 </a:t>
            </a:r>
            <a:r>
              <a:rPr lang="ru-RU" sz="1600" b="1" dirty="0">
                <a:solidFill>
                  <a:srgbClr val="FF0000"/>
                </a:solidFill>
              </a:rPr>
              <a:t>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93061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4937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000" b="1" u="sng" dirty="0">
                <a:solidFill>
                  <a:schemeClr val="accent4">
                    <a:lumMod val="75000"/>
                  </a:schemeClr>
                </a:solidFill>
              </a:rPr>
              <a:t>МУНИЦИПАЛЬНАЯ ПРОГРАММА </a:t>
            </a:r>
            <a:r>
              <a:rPr lang="ru-RU" sz="2000" b="1" u="sng" dirty="0" smtClean="0">
                <a:solidFill>
                  <a:schemeClr val="accent4">
                    <a:lumMod val="75000"/>
                  </a:schemeClr>
                </a:solidFill>
              </a:rPr>
              <a:t>«СОЦИАЛЬНАЯ ПОДДЕРЖКА ДЕТЕЙ-СИРОТ И ДЕТЕЙ, ОСТАВШИХСЯ БЕЗ ПОПЕЧЕНИЯ РОДИТЕЛЕЙ»</a:t>
            </a:r>
            <a:endParaRPr lang="ru-RU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6426757"/>
              </p:ext>
            </p:extLst>
          </p:nvPr>
        </p:nvGraphicFramePr>
        <p:xfrm>
          <a:off x="-54260" y="1628800"/>
          <a:ext cx="9252520" cy="532859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9252520"/>
              </a:tblGrid>
              <a:tr h="1393631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effectLst/>
                        </a:rPr>
                        <a:t> </a:t>
                      </a:r>
                      <a:r>
                        <a:rPr lang="ru-RU" sz="1600" u="none" strike="noStrike" dirty="0" smtClean="0">
                          <a:effectLst/>
                        </a:rPr>
                        <a:t>Осуществление отдельных государственных полномочий по оплате проезда детей-сирот и детей, оставшихся без попечения родителей, находящихся под опекой (попечительством), включая предварительную опеку (попечительство), переданных на воспитание в приемную семью или на патронатное воспитание, к месту лечения и обратно – </a:t>
                      </a:r>
                      <a:r>
                        <a:rPr lang="ru-RU" sz="1600" b="1" u="none" strike="noStrike" dirty="0" smtClean="0">
                          <a:effectLst/>
                        </a:rPr>
                        <a:t>72,7</a:t>
                      </a:r>
                      <a:r>
                        <a:rPr lang="ru-RU" sz="1600" b="1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1600" b="1" u="none" strike="noStrike" dirty="0" smtClean="0">
                          <a:effectLst/>
                        </a:rPr>
                        <a:t>тыс. руб.</a:t>
                      </a:r>
                      <a:endParaRPr lang="ru-RU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solidFill>
                      <a:srgbClr val="FCC4D0"/>
                    </a:solidFill>
                  </a:tcPr>
                </a:tc>
              </a:tr>
              <a:tr h="139363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Осуществление отдельных государственных полномочий по выплате ежемесячных денежных средств на содержание детей-сирот и детей, оставшихся без попечения родителей, находящихся под опекой (попечительством), включая предварительную опеку (попечительство), переданных на воспитание в приемную семью – 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31 641,2 тыс. руб.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98374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Осуществление отдельных государственных полномочий по выплате ежемесячного вознаграждения, причитающегося приемным родителям за оказание услуг по воспитанию приемных детей –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15 436,8 тыс. руб.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819783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Осуществление отдельных полномочий Краснодарского края на организацию и осуществление деятельности по опеке и попечительству в отношении несовершеннолетних –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11 419,1 тыс. руб. </a:t>
                      </a: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</a:tr>
              <a:tr h="7378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Осуществление отдельных полномочий Краснодарского края на организацию оздоровления </a:t>
                      </a:r>
                    </a:p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 отдыха детей – 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933,6 тыс. руб.</a:t>
                      </a:r>
                    </a:p>
                  </a:txBody>
                  <a:tcPr marL="0" marR="0" marT="0" marB="0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9" name="Блок-схема: альтернативный процесс 8"/>
          <p:cNvSpPr/>
          <p:nvPr/>
        </p:nvSpPr>
        <p:spPr>
          <a:xfrm>
            <a:off x="3491880" y="980728"/>
            <a:ext cx="5652120" cy="472412"/>
          </a:xfrm>
          <a:prstGeom prst="flowChartAlternateProcess">
            <a:avLst/>
          </a:prstGeom>
          <a:solidFill>
            <a:srgbClr val="FFFFCC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РАСХОДЫ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 на 2025 год – 60 908,8 тыс. руб.</a:t>
            </a:r>
            <a:endParaRPr lang="ru-RU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476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8827" y="40450"/>
            <a:ext cx="75097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Стадии бюджетного процесса  </a:t>
            </a:r>
            <a:endParaRPr lang="ru-RU" sz="3200" b="1" dirty="0">
              <a:solidFill>
                <a:srgbClr val="002060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48827" y="941103"/>
            <a:ext cx="8694668" cy="5728257"/>
            <a:chOff x="107505" y="917886"/>
            <a:chExt cx="8694668" cy="5728257"/>
          </a:xfrm>
        </p:grpSpPr>
        <p:sp>
          <p:nvSpPr>
            <p:cNvPr id="9" name="Полилиния 8"/>
            <p:cNvSpPr/>
            <p:nvPr/>
          </p:nvSpPr>
          <p:spPr>
            <a:xfrm>
              <a:off x="107505" y="917886"/>
              <a:ext cx="6690490" cy="976185"/>
            </a:xfrm>
            <a:custGeom>
              <a:avLst/>
              <a:gdLst>
                <a:gd name="connsiteX0" fmla="*/ 0 w 6875323"/>
                <a:gd name="connsiteY0" fmla="*/ 107423 h 1074231"/>
                <a:gd name="connsiteX1" fmla="*/ 107423 w 6875323"/>
                <a:gd name="connsiteY1" fmla="*/ 0 h 1074231"/>
                <a:gd name="connsiteX2" fmla="*/ 6767900 w 6875323"/>
                <a:gd name="connsiteY2" fmla="*/ 0 h 1074231"/>
                <a:gd name="connsiteX3" fmla="*/ 6875323 w 6875323"/>
                <a:gd name="connsiteY3" fmla="*/ 107423 h 1074231"/>
                <a:gd name="connsiteX4" fmla="*/ 6875323 w 6875323"/>
                <a:gd name="connsiteY4" fmla="*/ 966808 h 1074231"/>
                <a:gd name="connsiteX5" fmla="*/ 6767900 w 6875323"/>
                <a:gd name="connsiteY5" fmla="*/ 1074231 h 1074231"/>
                <a:gd name="connsiteX6" fmla="*/ 107423 w 6875323"/>
                <a:gd name="connsiteY6" fmla="*/ 1074231 h 1074231"/>
                <a:gd name="connsiteX7" fmla="*/ 0 w 6875323"/>
                <a:gd name="connsiteY7" fmla="*/ 966808 h 1074231"/>
                <a:gd name="connsiteX8" fmla="*/ 0 w 6875323"/>
                <a:gd name="connsiteY8" fmla="*/ 107423 h 1074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5323" h="1074231">
                  <a:moveTo>
                    <a:pt x="0" y="107423"/>
                  </a:moveTo>
                  <a:cubicBezTo>
                    <a:pt x="0" y="48095"/>
                    <a:pt x="48095" y="0"/>
                    <a:pt x="107423" y="0"/>
                  </a:cubicBezTo>
                  <a:lnTo>
                    <a:pt x="6767900" y="0"/>
                  </a:lnTo>
                  <a:cubicBezTo>
                    <a:pt x="6827228" y="0"/>
                    <a:pt x="6875323" y="48095"/>
                    <a:pt x="6875323" y="107423"/>
                  </a:cubicBezTo>
                  <a:lnTo>
                    <a:pt x="6875323" y="966808"/>
                  </a:lnTo>
                  <a:cubicBezTo>
                    <a:pt x="6875323" y="1026136"/>
                    <a:pt x="6827228" y="1074231"/>
                    <a:pt x="6767900" y="1074231"/>
                  </a:cubicBezTo>
                  <a:lnTo>
                    <a:pt x="107423" y="1074231"/>
                  </a:lnTo>
                  <a:cubicBezTo>
                    <a:pt x="48095" y="1074231"/>
                    <a:pt x="0" y="1026136"/>
                    <a:pt x="0" y="966808"/>
                  </a:cubicBezTo>
                  <a:lnTo>
                    <a:pt x="0" y="107423"/>
                  </a:lnTo>
                  <a:close/>
                </a:path>
              </a:pathLst>
            </a:custGeom>
            <a:solidFill>
              <a:srgbClr val="92D050">
                <a:alpha val="63000"/>
              </a:srgb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0523" tIns="130523" rIns="1352461" bIns="130523" numCol="1" spcCol="1270" anchor="ctr" anchorCtr="0">
              <a:noAutofit/>
            </a:bodyPr>
            <a:lstStyle/>
            <a:p>
              <a:pPr lvl="0" algn="ctr" defTabSz="1155700">
                <a:spcBef>
                  <a:spcPct val="0"/>
                </a:spcBef>
              </a:pPr>
              <a:r>
                <a:rPr lang="ru-RU" sz="2200" b="1" kern="1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проекта бюджета </a:t>
              </a:r>
            </a:p>
            <a:p>
              <a:pPr lvl="0" algn="ctr" defTabSz="1155700">
                <a:spcBef>
                  <a:spcPct val="0"/>
                </a:spcBef>
              </a:pPr>
              <a:r>
                <a:rPr lang="ru-RU" sz="2200" b="1" kern="1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 Туапсинский муниципальный округ Краснодарского края </a:t>
              </a:r>
              <a:endParaRPr lang="ru-RU" sz="2200" b="1" kern="1200" dirty="0">
                <a:solidFill>
                  <a:srgbClr val="002060"/>
                </a:solidFill>
              </a:endParaRP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620922" y="2134662"/>
              <a:ext cx="6690490" cy="976891"/>
            </a:xfrm>
            <a:custGeom>
              <a:avLst/>
              <a:gdLst>
                <a:gd name="connsiteX0" fmla="*/ 0 w 6875323"/>
                <a:gd name="connsiteY0" fmla="*/ 107423 h 1074231"/>
                <a:gd name="connsiteX1" fmla="*/ 107423 w 6875323"/>
                <a:gd name="connsiteY1" fmla="*/ 0 h 1074231"/>
                <a:gd name="connsiteX2" fmla="*/ 6767900 w 6875323"/>
                <a:gd name="connsiteY2" fmla="*/ 0 h 1074231"/>
                <a:gd name="connsiteX3" fmla="*/ 6875323 w 6875323"/>
                <a:gd name="connsiteY3" fmla="*/ 107423 h 1074231"/>
                <a:gd name="connsiteX4" fmla="*/ 6875323 w 6875323"/>
                <a:gd name="connsiteY4" fmla="*/ 966808 h 1074231"/>
                <a:gd name="connsiteX5" fmla="*/ 6767900 w 6875323"/>
                <a:gd name="connsiteY5" fmla="*/ 1074231 h 1074231"/>
                <a:gd name="connsiteX6" fmla="*/ 107423 w 6875323"/>
                <a:gd name="connsiteY6" fmla="*/ 1074231 h 1074231"/>
                <a:gd name="connsiteX7" fmla="*/ 0 w 6875323"/>
                <a:gd name="connsiteY7" fmla="*/ 966808 h 1074231"/>
                <a:gd name="connsiteX8" fmla="*/ 0 w 6875323"/>
                <a:gd name="connsiteY8" fmla="*/ 107423 h 1074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5323" h="1074231">
                  <a:moveTo>
                    <a:pt x="0" y="107423"/>
                  </a:moveTo>
                  <a:cubicBezTo>
                    <a:pt x="0" y="48095"/>
                    <a:pt x="48095" y="0"/>
                    <a:pt x="107423" y="0"/>
                  </a:cubicBezTo>
                  <a:lnTo>
                    <a:pt x="6767900" y="0"/>
                  </a:lnTo>
                  <a:cubicBezTo>
                    <a:pt x="6827228" y="0"/>
                    <a:pt x="6875323" y="48095"/>
                    <a:pt x="6875323" y="107423"/>
                  </a:cubicBezTo>
                  <a:lnTo>
                    <a:pt x="6875323" y="966808"/>
                  </a:lnTo>
                  <a:cubicBezTo>
                    <a:pt x="6875323" y="1026136"/>
                    <a:pt x="6827228" y="1074231"/>
                    <a:pt x="6767900" y="1074231"/>
                  </a:cubicBezTo>
                  <a:lnTo>
                    <a:pt x="107423" y="1074231"/>
                  </a:lnTo>
                  <a:cubicBezTo>
                    <a:pt x="48095" y="1074231"/>
                    <a:pt x="0" y="1026136"/>
                    <a:pt x="0" y="966808"/>
                  </a:cubicBezTo>
                  <a:lnTo>
                    <a:pt x="0" y="107423"/>
                  </a:lnTo>
                  <a:close/>
                </a:path>
              </a:pathLst>
            </a:custGeom>
            <a:solidFill>
              <a:srgbClr val="C0DB39"/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0523" tIns="130523" rIns="1342190" bIns="130523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</a:pPr>
              <a:r>
                <a:rPr lang="ru-RU" sz="2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Рассмотрение проекта бюджета </a:t>
              </a:r>
            </a:p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</a:pPr>
              <a:r>
                <a:rPr lang="ru-RU" sz="2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 Туапсинский </a:t>
              </a:r>
              <a:r>
                <a:rPr lang="ru-RU" sz="2200" b="1" kern="1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муниципальный округ Краснодарского края </a:t>
              </a:r>
              <a:endParaRPr lang="ru-RU" sz="2200" b="1" kern="1200" dirty="0">
                <a:solidFill>
                  <a:srgbClr val="002060"/>
                </a:solidFill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1189904" y="3358686"/>
              <a:ext cx="6690490" cy="977596"/>
            </a:xfrm>
            <a:custGeom>
              <a:avLst/>
              <a:gdLst>
                <a:gd name="connsiteX0" fmla="*/ 0 w 6875323"/>
                <a:gd name="connsiteY0" fmla="*/ 107423 h 1074231"/>
                <a:gd name="connsiteX1" fmla="*/ 107423 w 6875323"/>
                <a:gd name="connsiteY1" fmla="*/ 0 h 1074231"/>
                <a:gd name="connsiteX2" fmla="*/ 6767900 w 6875323"/>
                <a:gd name="connsiteY2" fmla="*/ 0 h 1074231"/>
                <a:gd name="connsiteX3" fmla="*/ 6875323 w 6875323"/>
                <a:gd name="connsiteY3" fmla="*/ 107423 h 1074231"/>
                <a:gd name="connsiteX4" fmla="*/ 6875323 w 6875323"/>
                <a:gd name="connsiteY4" fmla="*/ 966808 h 1074231"/>
                <a:gd name="connsiteX5" fmla="*/ 6767900 w 6875323"/>
                <a:gd name="connsiteY5" fmla="*/ 1074231 h 1074231"/>
                <a:gd name="connsiteX6" fmla="*/ 107423 w 6875323"/>
                <a:gd name="connsiteY6" fmla="*/ 1074231 h 1074231"/>
                <a:gd name="connsiteX7" fmla="*/ 0 w 6875323"/>
                <a:gd name="connsiteY7" fmla="*/ 966808 h 1074231"/>
                <a:gd name="connsiteX8" fmla="*/ 0 w 6875323"/>
                <a:gd name="connsiteY8" fmla="*/ 107423 h 1074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5323" h="1074231">
                  <a:moveTo>
                    <a:pt x="0" y="107423"/>
                  </a:moveTo>
                  <a:cubicBezTo>
                    <a:pt x="0" y="48095"/>
                    <a:pt x="48095" y="0"/>
                    <a:pt x="107423" y="0"/>
                  </a:cubicBezTo>
                  <a:lnTo>
                    <a:pt x="6767900" y="0"/>
                  </a:lnTo>
                  <a:cubicBezTo>
                    <a:pt x="6827228" y="0"/>
                    <a:pt x="6875323" y="48095"/>
                    <a:pt x="6875323" y="107423"/>
                  </a:cubicBezTo>
                  <a:lnTo>
                    <a:pt x="6875323" y="966808"/>
                  </a:lnTo>
                  <a:cubicBezTo>
                    <a:pt x="6875323" y="1026136"/>
                    <a:pt x="6827228" y="1074231"/>
                    <a:pt x="6767900" y="1074231"/>
                  </a:cubicBezTo>
                  <a:lnTo>
                    <a:pt x="107423" y="1074231"/>
                  </a:lnTo>
                  <a:cubicBezTo>
                    <a:pt x="48095" y="1074231"/>
                    <a:pt x="0" y="1026136"/>
                    <a:pt x="0" y="966808"/>
                  </a:cubicBezTo>
                  <a:lnTo>
                    <a:pt x="0" y="107423"/>
                  </a:lnTo>
                  <a:close/>
                </a:path>
              </a:pathLst>
            </a:custGeom>
            <a:solidFill>
              <a:srgbClr val="48A9CC"/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0523" tIns="130523" rIns="1342190" bIns="130523" numCol="1" spcCol="1270" anchor="ctr" anchorCtr="0">
              <a:noAutofit/>
            </a:bodyPr>
            <a:lstStyle/>
            <a:p>
              <a:pPr algn="ctr" defTabSz="1155700">
                <a:lnSpc>
                  <a:spcPct val="90000"/>
                </a:lnSpc>
                <a:spcBef>
                  <a:spcPct val="0"/>
                </a:spcBef>
              </a:pPr>
              <a:r>
                <a:rPr lang="ru-RU" sz="2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Утверждение бюджета </a:t>
              </a:r>
            </a:p>
            <a:p>
              <a:pPr algn="ctr" defTabSz="1155700">
                <a:lnSpc>
                  <a:spcPct val="90000"/>
                </a:lnSpc>
                <a:spcBef>
                  <a:spcPct val="0"/>
                </a:spcBef>
              </a:pPr>
              <a:r>
                <a:rPr lang="ru-RU" sz="2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 Туапсинский муниципальный округ Краснодарского края </a:t>
              </a:r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1647756" y="4515016"/>
              <a:ext cx="6722370" cy="978302"/>
            </a:xfrm>
            <a:custGeom>
              <a:avLst/>
              <a:gdLst>
                <a:gd name="connsiteX0" fmla="*/ 0 w 6875323"/>
                <a:gd name="connsiteY0" fmla="*/ 107423 h 1074231"/>
                <a:gd name="connsiteX1" fmla="*/ 107423 w 6875323"/>
                <a:gd name="connsiteY1" fmla="*/ 0 h 1074231"/>
                <a:gd name="connsiteX2" fmla="*/ 6767900 w 6875323"/>
                <a:gd name="connsiteY2" fmla="*/ 0 h 1074231"/>
                <a:gd name="connsiteX3" fmla="*/ 6875323 w 6875323"/>
                <a:gd name="connsiteY3" fmla="*/ 107423 h 1074231"/>
                <a:gd name="connsiteX4" fmla="*/ 6875323 w 6875323"/>
                <a:gd name="connsiteY4" fmla="*/ 966808 h 1074231"/>
                <a:gd name="connsiteX5" fmla="*/ 6767900 w 6875323"/>
                <a:gd name="connsiteY5" fmla="*/ 1074231 h 1074231"/>
                <a:gd name="connsiteX6" fmla="*/ 107423 w 6875323"/>
                <a:gd name="connsiteY6" fmla="*/ 1074231 h 1074231"/>
                <a:gd name="connsiteX7" fmla="*/ 0 w 6875323"/>
                <a:gd name="connsiteY7" fmla="*/ 966808 h 1074231"/>
                <a:gd name="connsiteX8" fmla="*/ 0 w 6875323"/>
                <a:gd name="connsiteY8" fmla="*/ 107423 h 1074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5323" h="1074231">
                  <a:moveTo>
                    <a:pt x="0" y="107423"/>
                  </a:moveTo>
                  <a:cubicBezTo>
                    <a:pt x="0" y="48095"/>
                    <a:pt x="48095" y="0"/>
                    <a:pt x="107423" y="0"/>
                  </a:cubicBezTo>
                  <a:lnTo>
                    <a:pt x="6767900" y="0"/>
                  </a:lnTo>
                  <a:cubicBezTo>
                    <a:pt x="6827228" y="0"/>
                    <a:pt x="6875323" y="48095"/>
                    <a:pt x="6875323" y="107423"/>
                  </a:cubicBezTo>
                  <a:lnTo>
                    <a:pt x="6875323" y="966808"/>
                  </a:lnTo>
                  <a:cubicBezTo>
                    <a:pt x="6875323" y="1026136"/>
                    <a:pt x="6827228" y="1074231"/>
                    <a:pt x="6767900" y="1074231"/>
                  </a:cubicBezTo>
                  <a:lnTo>
                    <a:pt x="107423" y="1074231"/>
                  </a:lnTo>
                  <a:cubicBezTo>
                    <a:pt x="48095" y="1074231"/>
                    <a:pt x="0" y="1026136"/>
                    <a:pt x="0" y="966808"/>
                  </a:cubicBezTo>
                  <a:lnTo>
                    <a:pt x="0" y="107423"/>
                  </a:lnTo>
                  <a:close/>
                </a:path>
              </a:pathLst>
            </a:custGeom>
            <a:solidFill>
              <a:srgbClr val="D66079"/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0523" tIns="130523" rIns="1342190" bIns="130523" numCol="1" spcCol="1270" anchor="ctr" anchorCtr="0">
              <a:noAutofit/>
            </a:bodyPr>
            <a:lstStyle/>
            <a:p>
              <a:pPr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Исполнение бюджета по доходам МО Туапсинский муниципальный округ Краснодарского края </a:t>
              </a:r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2161172" y="5667136"/>
              <a:ext cx="6641001" cy="979007"/>
            </a:xfrm>
            <a:custGeom>
              <a:avLst/>
              <a:gdLst>
                <a:gd name="connsiteX0" fmla="*/ 0 w 6875323"/>
                <a:gd name="connsiteY0" fmla="*/ 107423 h 1074231"/>
                <a:gd name="connsiteX1" fmla="*/ 107423 w 6875323"/>
                <a:gd name="connsiteY1" fmla="*/ 0 h 1074231"/>
                <a:gd name="connsiteX2" fmla="*/ 6767900 w 6875323"/>
                <a:gd name="connsiteY2" fmla="*/ 0 h 1074231"/>
                <a:gd name="connsiteX3" fmla="*/ 6875323 w 6875323"/>
                <a:gd name="connsiteY3" fmla="*/ 107423 h 1074231"/>
                <a:gd name="connsiteX4" fmla="*/ 6875323 w 6875323"/>
                <a:gd name="connsiteY4" fmla="*/ 966808 h 1074231"/>
                <a:gd name="connsiteX5" fmla="*/ 6767900 w 6875323"/>
                <a:gd name="connsiteY5" fmla="*/ 1074231 h 1074231"/>
                <a:gd name="connsiteX6" fmla="*/ 107423 w 6875323"/>
                <a:gd name="connsiteY6" fmla="*/ 1074231 h 1074231"/>
                <a:gd name="connsiteX7" fmla="*/ 0 w 6875323"/>
                <a:gd name="connsiteY7" fmla="*/ 966808 h 1074231"/>
                <a:gd name="connsiteX8" fmla="*/ 0 w 6875323"/>
                <a:gd name="connsiteY8" fmla="*/ 107423 h 1074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5323" h="1074231">
                  <a:moveTo>
                    <a:pt x="0" y="107423"/>
                  </a:moveTo>
                  <a:cubicBezTo>
                    <a:pt x="0" y="48095"/>
                    <a:pt x="48095" y="0"/>
                    <a:pt x="107423" y="0"/>
                  </a:cubicBezTo>
                  <a:lnTo>
                    <a:pt x="6767900" y="0"/>
                  </a:lnTo>
                  <a:cubicBezTo>
                    <a:pt x="6827228" y="0"/>
                    <a:pt x="6875323" y="48095"/>
                    <a:pt x="6875323" y="107423"/>
                  </a:cubicBezTo>
                  <a:lnTo>
                    <a:pt x="6875323" y="966808"/>
                  </a:lnTo>
                  <a:cubicBezTo>
                    <a:pt x="6875323" y="1026136"/>
                    <a:pt x="6827228" y="1074231"/>
                    <a:pt x="6767900" y="1074231"/>
                  </a:cubicBezTo>
                  <a:lnTo>
                    <a:pt x="107423" y="1074231"/>
                  </a:lnTo>
                  <a:cubicBezTo>
                    <a:pt x="48095" y="1074231"/>
                    <a:pt x="0" y="1026136"/>
                    <a:pt x="0" y="966808"/>
                  </a:cubicBezTo>
                  <a:lnTo>
                    <a:pt x="0" y="107423"/>
                  </a:lnTo>
                  <a:close/>
                </a:path>
              </a:pathLst>
            </a:custGeom>
            <a:solidFill>
              <a:srgbClr val="ECFC18"/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0523" tIns="130523" rIns="1342190" bIns="130523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Рассмотрение и утверждение </a:t>
              </a:r>
              <a:r>
                <a:rPr lang="ru-RU" sz="2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отчета </a:t>
              </a:r>
              <a:r>
                <a:rPr lang="ru-RU" sz="2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 исполнении</a:t>
              </a:r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6134769" y="1558199"/>
              <a:ext cx="698250" cy="698250"/>
            </a:xfrm>
            <a:custGeom>
              <a:avLst/>
              <a:gdLst>
                <a:gd name="connsiteX0" fmla="*/ 0 w 698250"/>
                <a:gd name="connsiteY0" fmla="*/ 384038 h 698250"/>
                <a:gd name="connsiteX1" fmla="*/ 157106 w 698250"/>
                <a:gd name="connsiteY1" fmla="*/ 384038 h 698250"/>
                <a:gd name="connsiteX2" fmla="*/ 157106 w 698250"/>
                <a:gd name="connsiteY2" fmla="*/ 0 h 698250"/>
                <a:gd name="connsiteX3" fmla="*/ 541144 w 698250"/>
                <a:gd name="connsiteY3" fmla="*/ 0 h 698250"/>
                <a:gd name="connsiteX4" fmla="*/ 541144 w 698250"/>
                <a:gd name="connsiteY4" fmla="*/ 384038 h 698250"/>
                <a:gd name="connsiteX5" fmla="*/ 698250 w 698250"/>
                <a:gd name="connsiteY5" fmla="*/ 384038 h 698250"/>
                <a:gd name="connsiteX6" fmla="*/ 349125 w 698250"/>
                <a:gd name="connsiteY6" fmla="*/ 698250 h 698250"/>
                <a:gd name="connsiteX7" fmla="*/ 0 w 698250"/>
                <a:gd name="connsiteY7" fmla="*/ 384038 h 69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8250" h="698250">
                  <a:moveTo>
                    <a:pt x="0" y="384038"/>
                  </a:moveTo>
                  <a:lnTo>
                    <a:pt x="157106" y="384038"/>
                  </a:lnTo>
                  <a:lnTo>
                    <a:pt x="157106" y="0"/>
                  </a:lnTo>
                  <a:lnTo>
                    <a:pt x="541144" y="0"/>
                  </a:lnTo>
                  <a:lnTo>
                    <a:pt x="541144" y="384038"/>
                  </a:lnTo>
                  <a:lnTo>
                    <a:pt x="698250" y="384038"/>
                  </a:lnTo>
                  <a:lnTo>
                    <a:pt x="349125" y="698250"/>
                  </a:lnTo>
                  <a:lnTo>
                    <a:pt x="0" y="384038"/>
                  </a:lnTo>
                  <a:close/>
                </a:path>
              </a:pathLst>
            </a:custGeom>
            <a:solidFill>
              <a:srgbClr val="0000FF">
                <a:alpha val="90000"/>
              </a:srgb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3936" tIns="36830" rIns="193936" bIns="209647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900" kern="1200" dirty="0"/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6483894" y="2781630"/>
              <a:ext cx="698250" cy="698250"/>
            </a:xfrm>
            <a:custGeom>
              <a:avLst/>
              <a:gdLst>
                <a:gd name="connsiteX0" fmla="*/ 0 w 698250"/>
                <a:gd name="connsiteY0" fmla="*/ 384038 h 698250"/>
                <a:gd name="connsiteX1" fmla="*/ 157106 w 698250"/>
                <a:gd name="connsiteY1" fmla="*/ 384038 h 698250"/>
                <a:gd name="connsiteX2" fmla="*/ 157106 w 698250"/>
                <a:gd name="connsiteY2" fmla="*/ 0 h 698250"/>
                <a:gd name="connsiteX3" fmla="*/ 541144 w 698250"/>
                <a:gd name="connsiteY3" fmla="*/ 0 h 698250"/>
                <a:gd name="connsiteX4" fmla="*/ 541144 w 698250"/>
                <a:gd name="connsiteY4" fmla="*/ 384038 h 698250"/>
                <a:gd name="connsiteX5" fmla="*/ 698250 w 698250"/>
                <a:gd name="connsiteY5" fmla="*/ 384038 h 698250"/>
                <a:gd name="connsiteX6" fmla="*/ 349125 w 698250"/>
                <a:gd name="connsiteY6" fmla="*/ 698250 h 698250"/>
                <a:gd name="connsiteX7" fmla="*/ 0 w 698250"/>
                <a:gd name="connsiteY7" fmla="*/ 384038 h 69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8250" h="698250">
                  <a:moveTo>
                    <a:pt x="0" y="384038"/>
                  </a:moveTo>
                  <a:lnTo>
                    <a:pt x="157106" y="384038"/>
                  </a:lnTo>
                  <a:lnTo>
                    <a:pt x="157106" y="0"/>
                  </a:lnTo>
                  <a:lnTo>
                    <a:pt x="541144" y="0"/>
                  </a:lnTo>
                  <a:lnTo>
                    <a:pt x="541144" y="384038"/>
                  </a:lnTo>
                  <a:lnTo>
                    <a:pt x="698250" y="384038"/>
                  </a:lnTo>
                  <a:lnTo>
                    <a:pt x="349125" y="698250"/>
                  </a:lnTo>
                  <a:lnTo>
                    <a:pt x="0" y="384038"/>
                  </a:lnTo>
                  <a:close/>
                </a:path>
              </a:pathLst>
            </a:custGeom>
            <a:solidFill>
              <a:srgbClr val="0000FF">
                <a:alpha val="90000"/>
              </a:srgb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3936" tIns="36830" rIns="193936" bIns="209647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900" kern="1200" dirty="0"/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7182144" y="3987157"/>
              <a:ext cx="698250" cy="698250"/>
            </a:xfrm>
            <a:custGeom>
              <a:avLst/>
              <a:gdLst>
                <a:gd name="connsiteX0" fmla="*/ 0 w 698250"/>
                <a:gd name="connsiteY0" fmla="*/ 384038 h 698250"/>
                <a:gd name="connsiteX1" fmla="*/ 157106 w 698250"/>
                <a:gd name="connsiteY1" fmla="*/ 384038 h 698250"/>
                <a:gd name="connsiteX2" fmla="*/ 157106 w 698250"/>
                <a:gd name="connsiteY2" fmla="*/ 0 h 698250"/>
                <a:gd name="connsiteX3" fmla="*/ 541144 w 698250"/>
                <a:gd name="connsiteY3" fmla="*/ 0 h 698250"/>
                <a:gd name="connsiteX4" fmla="*/ 541144 w 698250"/>
                <a:gd name="connsiteY4" fmla="*/ 384038 h 698250"/>
                <a:gd name="connsiteX5" fmla="*/ 698250 w 698250"/>
                <a:gd name="connsiteY5" fmla="*/ 384038 h 698250"/>
                <a:gd name="connsiteX6" fmla="*/ 349125 w 698250"/>
                <a:gd name="connsiteY6" fmla="*/ 698250 h 698250"/>
                <a:gd name="connsiteX7" fmla="*/ 0 w 698250"/>
                <a:gd name="connsiteY7" fmla="*/ 384038 h 69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8250" h="698250">
                  <a:moveTo>
                    <a:pt x="0" y="384038"/>
                  </a:moveTo>
                  <a:lnTo>
                    <a:pt x="157106" y="384038"/>
                  </a:lnTo>
                  <a:lnTo>
                    <a:pt x="157106" y="0"/>
                  </a:lnTo>
                  <a:lnTo>
                    <a:pt x="541144" y="0"/>
                  </a:lnTo>
                  <a:lnTo>
                    <a:pt x="541144" y="384038"/>
                  </a:lnTo>
                  <a:lnTo>
                    <a:pt x="698250" y="384038"/>
                  </a:lnTo>
                  <a:lnTo>
                    <a:pt x="349125" y="698250"/>
                  </a:lnTo>
                  <a:lnTo>
                    <a:pt x="0" y="384038"/>
                  </a:lnTo>
                  <a:close/>
                </a:path>
              </a:pathLst>
            </a:custGeom>
            <a:solidFill>
              <a:srgbClr val="0000FF">
                <a:alpha val="90000"/>
              </a:srgb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3936" tIns="36830" rIns="193936" bIns="209647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900" kern="1200" dirty="0"/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7671876" y="5222523"/>
              <a:ext cx="698250" cy="698250"/>
            </a:xfrm>
            <a:custGeom>
              <a:avLst/>
              <a:gdLst>
                <a:gd name="connsiteX0" fmla="*/ 0 w 698250"/>
                <a:gd name="connsiteY0" fmla="*/ 384038 h 698250"/>
                <a:gd name="connsiteX1" fmla="*/ 157106 w 698250"/>
                <a:gd name="connsiteY1" fmla="*/ 384038 h 698250"/>
                <a:gd name="connsiteX2" fmla="*/ 157106 w 698250"/>
                <a:gd name="connsiteY2" fmla="*/ 0 h 698250"/>
                <a:gd name="connsiteX3" fmla="*/ 541144 w 698250"/>
                <a:gd name="connsiteY3" fmla="*/ 0 h 698250"/>
                <a:gd name="connsiteX4" fmla="*/ 541144 w 698250"/>
                <a:gd name="connsiteY4" fmla="*/ 384038 h 698250"/>
                <a:gd name="connsiteX5" fmla="*/ 698250 w 698250"/>
                <a:gd name="connsiteY5" fmla="*/ 384038 h 698250"/>
                <a:gd name="connsiteX6" fmla="*/ 349125 w 698250"/>
                <a:gd name="connsiteY6" fmla="*/ 698250 h 698250"/>
                <a:gd name="connsiteX7" fmla="*/ 0 w 698250"/>
                <a:gd name="connsiteY7" fmla="*/ 384038 h 69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8250" h="698250">
                  <a:moveTo>
                    <a:pt x="0" y="384038"/>
                  </a:moveTo>
                  <a:lnTo>
                    <a:pt x="157106" y="384038"/>
                  </a:lnTo>
                  <a:lnTo>
                    <a:pt x="157106" y="0"/>
                  </a:lnTo>
                  <a:lnTo>
                    <a:pt x="541144" y="0"/>
                  </a:lnTo>
                  <a:lnTo>
                    <a:pt x="541144" y="384038"/>
                  </a:lnTo>
                  <a:lnTo>
                    <a:pt x="698250" y="384038"/>
                  </a:lnTo>
                  <a:lnTo>
                    <a:pt x="349125" y="698250"/>
                  </a:lnTo>
                  <a:lnTo>
                    <a:pt x="0" y="384038"/>
                  </a:lnTo>
                  <a:close/>
                </a:path>
              </a:pathLst>
            </a:custGeom>
            <a:solidFill>
              <a:srgbClr val="0000FF">
                <a:alpha val="90000"/>
              </a:srgb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3936" tIns="36830" rIns="193936" bIns="209647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900" kern="1200" dirty="0"/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974" y="130505"/>
            <a:ext cx="2354943" cy="21295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266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4937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000" b="1" u="sng" dirty="0">
                <a:solidFill>
                  <a:schemeClr val="accent4">
                    <a:lumMod val="75000"/>
                  </a:schemeClr>
                </a:solidFill>
              </a:rPr>
              <a:t>МУНИЦИПАЛЬНАЯ ПРОГРАММА «СОЦИАЛЬНАЯ ПОДДЕРЖКА ДЕТЕЙ-СИРОТ И ДЕТЕЙ, ОСТАВШИХСЯ БЕЗ ПОПЕЧЕНИЯ РОДИТЕЛЕЙ»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009235"/>
              </p:ext>
            </p:extLst>
          </p:nvPr>
        </p:nvGraphicFramePr>
        <p:xfrm>
          <a:off x="-15999" y="908720"/>
          <a:ext cx="9217024" cy="289521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9217024"/>
              </a:tblGrid>
              <a:tr h="208823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Осуществление отдельных государственных полномочий по выявлению обстоятельств, свидетельствующих о необходимости оказания детям-сиротам и детям, оставшимся без попечения родителей, лицам из числа детей-сирот и детей, оставшихся без попечения родителей, содействия в преодолении трудной жизненной ситуации, и осуществлению контроля за использованием детьми-сиротами и детьми, оставшимися без попечения родителей, лицами из числа детей-сирот и детей, оставшихся без попечения родителей, предоставленных им жилых помещений специализированного жилищного фонда –</a:t>
                      </a:r>
                    </a:p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1 255,4 тыс. руб.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806980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Прочие мероприятия в области опеки и попечительства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–  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150,0 тыс. руб.</a:t>
                      </a:r>
                      <a:endParaRPr lang="ru-RU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" name="Рисунок 7" descr="\\Server38\53\БЮДЖЕТ 2017\БЮДЖЕТ ДЛЯ ГРАЖДАН\КАРТИНКИ\patronat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33056"/>
            <a:ext cx="3131840" cy="2924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C:\Users\KarmryanAR\Desktop\maxres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125" y="3933056"/>
            <a:ext cx="2984874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933056"/>
            <a:ext cx="2736304" cy="292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664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937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000" b="1" u="sng" dirty="0">
                <a:solidFill>
                  <a:schemeClr val="accent4">
                    <a:lumMod val="75000"/>
                  </a:schemeClr>
                </a:solidFill>
              </a:rPr>
              <a:t>МУНИЦИПАЛЬНАЯ ПРОГРАММА </a:t>
            </a:r>
            <a:r>
              <a:rPr lang="ru-RU" sz="2000" b="1" u="sng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000" b="1" u="sng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b="1" u="sng" dirty="0" smtClean="0">
                <a:solidFill>
                  <a:schemeClr val="accent4">
                    <a:lumMod val="75000"/>
                  </a:schemeClr>
                </a:solidFill>
              </a:rPr>
              <a:t>«РАЗВИТИЕ ТРАНСПОРТНОЙ СИСТЕМЫ»</a:t>
            </a:r>
            <a:endParaRPr lang="ru-RU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3491880" y="980728"/>
            <a:ext cx="5652120" cy="472412"/>
          </a:xfrm>
          <a:prstGeom prst="flowChartAlternateProcess">
            <a:avLst/>
          </a:prstGeom>
          <a:solidFill>
            <a:srgbClr val="FFFFCC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РАСХОДЫ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 на 2025 год – 134 764,8 тыс. руб.</a:t>
            </a:r>
            <a:endParaRPr lang="ru-RU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23528" y="1772816"/>
            <a:ext cx="8640960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>
              <a:defRPr/>
            </a:pP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</a:rPr>
              <a:t>В рамках программы предусмотрены расходы на содержание: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924944"/>
            <a:ext cx="4248472" cy="38164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500" b="1" dirty="0" smtClean="0">
                <a:solidFill>
                  <a:schemeClr val="accent4">
                    <a:lumMod val="75000"/>
                  </a:schemeClr>
                </a:solidFill>
              </a:rPr>
              <a:t>органов местного самоуправления – 9 683,7 тыс. руб.</a:t>
            </a:r>
            <a:endParaRPr lang="ru-RU" sz="35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16016" y="2924944"/>
            <a:ext cx="4248472" cy="38164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500" b="1" dirty="0" smtClean="0">
                <a:solidFill>
                  <a:schemeClr val="accent4">
                    <a:lumMod val="75000"/>
                  </a:schemeClr>
                </a:solidFill>
              </a:rPr>
              <a:t>муниципальных </a:t>
            </a:r>
            <a:r>
              <a:rPr lang="ru-RU" sz="3500" b="1" dirty="0">
                <a:solidFill>
                  <a:schemeClr val="accent4">
                    <a:lumMod val="75000"/>
                  </a:schemeClr>
                </a:solidFill>
              </a:rPr>
              <a:t>бюджетных и казенных учреждений – </a:t>
            </a:r>
            <a:endParaRPr lang="ru-RU" sz="35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ru-RU" sz="3500" b="1" dirty="0" smtClean="0">
                <a:solidFill>
                  <a:schemeClr val="accent4">
                    <a:lumMod val="75000"/>
                  </a:schemeClr>
                </a:solidFill>
              </a:rPr>
              <a:t>61 664,3 </a:t>
            </a:r>
            <a:r>
              <a:rPr lang="ru-RU" sz="3500" b="1" dirty="0">
                <a:solidFill>
                  <a:schemeClr val="accent4">
                    <a:lumMod val="75000"/>
                  </a:schemeClr>
                </a:solidFill>
              </a:rPr>
              <a:t>тыс. руб.</a:t>
            </a:r>
          </a:p>
          <a:p>
            <a:pPr algn="ctr"/>
            <a:endParaRPr lang="ru-RU" sz="40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589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267744" y="3239397"/>
            <a:ext cx="38379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4800214"/>
            <a:ext cx="8136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rgbClr val="FF0066"/>
              </a:solidFill>
            </a:endParaRPr>
          </a:p>
          <a:p>
            <a:pPr algn="ctr"/>
            <a:endParaRPr lang="ru-RU" sz="1400" b="1" dirty="0" smtClean="0">
              <a:solidFill>
                <a:srgbClr val="FF0066"/>
              </a:solidFill>
            </a:endParaRPr>
          </a:p>
          <a:p>
            <a:pPr algn="ctr"/>
            <a:endParaRPr lang="ru-RU" sz="1400" b="1" dirty="0">
              <a:solidFill>
                <a:srgbClr val="FF0066"/>
              </a:solidFill>
            </a:endParaRPr>
          </a:p>
          <a:p>
            <a:pPr algn="ctr"/>
            <a:endParaRPr lang="ru-RU" sz="1400" b="1" dirty="0" smtClean="0">
              <a:solidFill>
                <a:srgbClr val="FF0066"/>
              </a:solidFill>
            </a:endParaRPr>
          </a:p>
          <a:p>
            <a:pPr algn="ctr"/>
            <a:endParaRPr lang="ru-RU" sz="1400" b="1" dirty="0">
              <a:solidFill>
                <a:srgbClr val="FF0066"/>
              </a:solidFill>
            </a:endParaRPr>
          </a:p>
          <a:p>
            <a:pPr algn="ctr"/>
            <a:endParaRPr lang="ru-RU" sz="1400" dirty="0">
              <a:solidFill>
                <a:srgbClr val="FF0066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4529231"/>
            <a:ext cx="28438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ru-RU" sz="1600" dirty="0" smtClean="0">
                <a:solidFill>
                  <a:srgbClr val="002060"/>
                </a:solidFill>
              </a:rPr>
              <a:t>  </a:t>
            </a:r>
            <a:endParaRPr lang="ru-RU" sz="14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3501008"/>
            <a:ext cx="2808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/>
            <a:r>
              <a:rPr lang="ru-RU" sz="1600" dirty="0">
                <a:solidFill>
                  <a:srgbClr val="7030A0"/>
                </a:solidFill>
              </a:rPr>
              <a:t> </a:t>
            </a:r>
            <a:endParaRPr lang="ru-RU" b="1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71128" y="320676"/>
            <a:ext cx="8896630" cy="17863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Проектом бюджета предусмотрены расходы на ремонт автомобильных дорог </a:t>
            </a:r>
          </a:p>
          <a:p>
            <a:pPr algn="ctr"/>
            <a:r>
              <a:rPr lang="ru-RU" sz="2800" b="1" i="1" dirty="0" smtClean="0">
                <a:solidFill>
                  <a:schemeClr val="tx1"/>
                </a:solidFill>
              </a:rPr>
              <a:t>(средства дорожного фонда)</a:t>
            </a:r>
            <a:r>
              <a:rPr lang="ru-RU" sz="2800" b="1" i="1" dirty="0">
                <a:solidFill>
                  <a:srgbClr val="FF0000"/>
                </a:solidFill>
              </a:rPr>
              <a:t> </a:t>
            </a:r>
            <a:endParaRPr lang="ru-RU" sz="2800" b="1" i="1" dirty="0" smtClean="0">
              <a:solidFill>
                <a:srgbClr val="FF0000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60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млн 227,5 тыс. руб.</a:t>
            </a:r>
          </a:p>
          <a:p>
            <a:pPr algn="ctr"/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AutoShape 5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7" descr="Picture background"/>
          <p:cNvSpPr>
            <a:spLocks noChangeAspect="1" noChangeArrowheads="1"/>
          </p:cNvSpPr>
          <p:nvPr/>
        </p:nvSpPr>
        <p:spPr bwMode="auto">
          <a:xfrm>
            <a:off x="171128" y="16827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55575" y="2276872"/>
            <a:ext cx="8808913" cy="10584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7030A0"/>
                </a:solidFill>
              </a:rPr>
              <a:t>Текущий ремонт дорог, замена светофорных объектов, нанесение дорожной разметки, </a:t>
            </a:r>
          </a:p>
          <a:p>
            <a:pPr algn="ctr"/>
            <a:r>
              <a:rPr lang="ru-RU" sz="2400" b="1" i="1" dirty="0" smtClean="0">
                <a:solidFill>
                  <a:srgbClr val="7030A0"/>
                </a:solidFill>
              </a:rPr>
              <a:t>обустройство пешеходных ограждений</a:t>
            </a:r>
            <a:endParaRPr lang="ru-RU" sz="2400" b="1" i="1" dirty="0">
              <a:solidFill>
                <a:srgbClr val="7030A0"/>
              </a:solidFill>
            </a:endParaRPr>
          </a:p>
        </p:txBody>
      </p:sp>
      <p:sp>
        <p:nvSpPr>
          <p:cNvPr id="11" name="AutoShape 2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0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3" y="3501008"/>
            <a:ext cx="4589380" cy="320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01008"/>
            <a:ext cx="4207727" cy="320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5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3366"/>
            <a:ext cx="9072594" cy="94937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000" b="1" u="sng" dirty="0"/>
              <a:t>МУНИЦИПАЛЬНАЯ ПРОГРАММА </a:t>
            </a:r>
            <a:r>
              <a:rPr lang="ru-RU" sz="2000" b="1" u="sng" dirty="0" smtClean="0"/>
              <a:t>«СОДЕЙСТВИЕ РАЗВИТИЮ ГРАЖДАНСКОГО ОБЩЕСТВА И ГАРМОНИЗАЦИИЙ МЕЖНАЦИОНАЛЬНЫХ ОТНОШЕНИЙ»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4016" y="1189720"/>
            <a:ext cx="6084168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В рамках программы предусмотрены </a:t>
            </a:r>
            <a:r>
              <a:rPr lang="ru-RU" dirty="0"/>
              <a:t>расходы </a:t>
            </a:r>
            <a:r>
              <a:rPr lang="ru-RU" dirty="0" smtClean="0"/>
              <a:t>на проведение мероприятий по празднованию государственных праздников, памятных дат и исторических событий, а также </a:t>
            </a:r>
            <a:r>
              <a:rPr lang="ru-RU" dirty="0"/>
              <a:t>п</a:t>
            </a:r>
            <a:r>
              <a:rPr lang="ru-RU" dirty="0" smtClean="0"/>
              <a:t>редоставление </a:t>
            </a:r>
            <a:r>
              <a:rPr lang="ru-RU" dirty="0"/>
              <a:t>субсидий </a:t>
            </a:r>
            <a:r>
              <a:rPr lang="ru-RU" dirty="0" smtClean="0"/>
              <a:t>общественным объединениям для </a:t>
            </a:r>
            <a:r>
              <a:rPr lang="ru-RU" dirty="0"/>
              <a:t>поддержки общественно полезных </a:t>
            </a:r>
            <a:r>
              <a:rPr lang="ru-RU" dirty="0" smtClean="0"/>
              <a:t>программ</a:t>
            </a:r>
            <a:endParaRPr lang="ru-RU" dirty="0"/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7164288" y="836712"/>
            <a:ext cx="1908306" cy="648072"/>
          </a:xfrm>
          <a:prstGeom prst="flowChartAlternateProcess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РАСХОДЫ на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2025 год –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27 080,3 тыс. руб.</a:t>
            </a:r>
            <a:endParaRPr lang="ru-RU" sz="1400" dirty="0"/>
          </a:p>
        </p:txBody>
      </p:sp>
      <p:pic>
        <p:nvPicPr>
          <p:cNvPr id="1026" name="Picture 2" descr="\\Server38\53\БЮДЖЕТ 2018\БЮДЖЕТ ДЛЯ ГРАЖДАН\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5856" y="3212975"/>
            <a:ext cx="2952328" cy="3497183"/>
          </a:xfrm>
          <a:prstGeom prst="rect">
            <a:avLst/>
          </a:prstGeom>
          <a:noFill/>
        </p:spPr>
      </p:pic>
      <p:pic>
        <p:nvPicPr>
          <p:cNvPr id="1028" name="Picture 4" descr="\\Server38\53\БЮДЖЕТ 2018\БЮДЖЕТ ДЛЯ ГРАЖДАН\12_jun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2728" y="3212977"/>
            <a:ext cx="2719866" cy="3497182"/>
          </a:xfrm>
          <a:prstGeom prst="rect">
            <a:avLst/>
          </a:prstGeom>
          <a:noFill/>
        </p:spPr>
      </p:pic>
      <p:pic>
        <p:nvPicPr>
          <p:cNvPr id="101380" name="Picture 4" descr="http://lipetskcity.ru/assets/easyimage/8/891bfa928f21b3d0037253bfa7a48bd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628800"/>
            <a:ext cx="2700394" cy="147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KarmryanAR\Desktop\kartinki-s-dnem-zashhitnika-otechestva-23-fevralya-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2976"/>
            <a:ext cx="3186100" cy="349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08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97144" cy="98072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000" b="1" u="sng" dirty="0"/>
              <a:t>МУНИЦИПАЛЬНАЯ ПРОГРАММА </a:t>
            </a:r>
            <a:r>
              <a:rPr lang="ru-RU" sz="2000" b="1" u="sng" dirty="0" smtClean="0"/>
              <a:t>«ЗАЩИТА </a:t>
            </a:r>
            <a:r>
              <a:rPr lang="ru-RU" sz="2000" b="1" u="sng" dirty="0"/>
              <a:t>НАСЕЛЕНИЯ И ТЕРРИТОРИИ ОТ ЧРЕЗВЫЧАЙНЫХ СИТУАЦИЙ ОБЕСПЕЧЕНИЕ ПОЖАРНОЙ </a:t>
            </a:r>
            <a:r>
              <a:rPr lang="ru-RU" sz="2000" b="1" u="sng" dirty="0" smtClean="0"/>
              <a:t>БЕЗОПАСНОСТИ»</a:t>
            </a:r>
            <a:endParaRPr lang="ru-RU" sz="2000" dirty="0"/>
          </a:p>
        </p:txBody>
      </p:sp>
      <p:sp>
        <p:nvSpPr>
          <p:cNvPr id="7" name="Овал 6"/>
          <p:cNvSpPr/>
          <p:nvPr/>
        </p:nvSpPr>
        <p:spPr>
          <a:xfrm>
            <a:off x="5220071" y="980728"/>
            <a:ext cx="3924317" cy="792088"/>
          </a:xfrm>
          <a:prstGeom prst="ellipse">
            <a:avLst/>
          </a:prstGeom>
          <a:solidFill>
            <a:schemeClr val="tx2">
              <a:lumMod val="20000"/>
              <a:lumOff val="80000"/>
              <a:alpha val="63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РАСХОДЫ НА </a:t>
            </a:r>
            <a:r>
              <a:rPr lang="ru-RU" sz="1600" b="1" dirty="0" smtClean="0">
                <a:solidFill>
                  <a:schemeClr val="tx1"/>
                </a:solidFill>
              </a:rPr>
              <a:t>2025 </a:t>
            </a:r>
            <a:r>
              <a:rPr lang="ru-RU" sz="1600" b="1" dirty="0">
                <a:solidFill>
                  <a:schemeClr val="tx1"/>
                </a:solidFill>
              </a:rPr>
              <a:t>год </a:t>
            </a:r>
            <a:r>
              <a:rPr lang="ru-RU" sz="1600" b="1" dirty="0" smtClean="0">
                <a:solidFill>
                  <a:schemeClr val="tx1"/>
                </a:solidFill>
              </a:rPr>
              <a:t>– 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180 961,9 тыс. руб.</a:t>
            </a:r>
            <a:endParaRPr lang="ru-RU" sz="1600" b="1" dirty="0">
              <a:solidFill>
                <a:schemeClr val="tx1"/>
              </a:solidFill>
            </a:endParaRPr>
          </a:p>
        </p:txBody>
      </p:sp>
      <p:grpSp>
        <p:nvGrpSpPr>
          <p:cNvPr id="5" name="Группа 36"/>
          <p:cNvGrpSpPr/>
          <p:nvPr/>
        </p:nvGrpSpPr>
        <p:grpSpPr>
          <a:xfrm>
            <a:off x="0" y="5301208"/>
            <a:ext cx="9134897" cy="1296144"/>
            <a:chOff x="-34245" y="3574610"/>
            <a:chExt cx="9178245" cy="1750885"/>
          </a:xfrm>
          <a:solidFill>
            <a:schemeClr val="accent1">
              <a:lumMod val="20000"/>
              <a:lumOff val="80000"/>
              <a:alpha val="69804"/>
            </a:schemeClr>
          </a:solidFill>
        </p:grpSpPr>
        <p:sp>
          <p:nvSpPr>
            <p:cNvPr id="38" name="Пятиугольник 37"/>
            <p:cNvSpPr/>
            <p:nvPr/>
          </p:nvSpPr>
          <p:spPr>
            <a:xfrm>
              <a:off x="-34245" y="3574610"/>
              <a:ext cx="4283968" cy="1750885"/>
            </a:xfrm>
            <a:prstGeom prst="homePlat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500" b="1" dirty="0">
                  <a:solidFill>
                    <a:srgbClr val="FF0000"/>
                  </a:solidFill>
                </a:rPr>
                <a:t>Подпрограмма "Мероприятия по предупреждению и ликвидации чрезвычайных ситуаций, стихийных бедствий и их последствий" </a:t>
              </a:r>
              <a:r>
                <a:rPr lang="ru-RU" sz="1500" b="1" dirty="0" smtClean="0">
                  <a:solidFill>
                    <a:srgbClr val="FF0000"/>
                  </a:solidFill>
                </a:rPr>
                <a:t>– </a:t>
              </a:r>
            </a:p>
            <a:p>
              <a:pPr algn="ctr"/>
              <a:r>
                <a:rPr lang="ru-RU" sz="1500" b="1" dirty="0" smtClean="0">
                  <a:solidFill>
                    <a:srgbClr val="FF0000"/>
                  </a:solidFill>
                </a:rPr>
                <a:t>86 441,1 тыс. руб</a:t>
              </a:r>
              <a:r>
                <a:rPr lang="ru-RU" sz="1500" b="1" dirty="0">
                  <a:solidFill>
                    <a:srgbClr val="FF0000"/>
                  </a:solidFill>
                </a:rPr>
                <a:t>.</a:t>
              </a:r>
            </a:p>
          </p:txBody>
        </p:sp>
        <p:sp>
          <p:nvSpPr>
            <p:cNvPr id="39" name="Пятиугольник 38"/>
            <p:cNvSpPr/>
            <p:nvPr/>
          </p:nvSpPr>
          <p:spPr>
            <a:xfrm flipH="1">
              <a:off x="4283968" y="3574610"/>
              <a:ext cx="4860032" cy="1750885"/>
            </a:xfrm>
            <a:prstGeom prst="homePlat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500" b="1" dirty="0">
                  <a:solidFill>
                    <a:srgbClr val="FF0000"/>
                  </a:solidFill>
                </a:rPr>
                <a:t>на содержание аварийно-спасательных формирований, и спасательных подразделений </a:t>
              </a:r>
              <a:r>
                <a:rPr lang="ru-RU" sz="1500" b="1" dirty="0" smtClean="0">
                  <a:solidFill>
                    <a:srgbClr val="FF0000"/>
                  </a:solidFill>
                </a:rPr>
                <a:t>на водных объектах, обеспечение деятельности отдела по делам ГО и ЧС </a:t>
              </a:r>
              <a:endParaRPr lang="ru-RU" sz="15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Группа 39"/>
          <p:cNvGrpSpPr/>
          <p:nvPr/>
        </p:nvGrpSpPr>
        <p:grpSpPr>
          <a:xfrm>
            <a:off x="388" y="3455293"/>
            <a:ext cx="9144000" cy="908720"/>
            <a:chOff x="0" y="1045554"/>
            <a:chExt cx="9144000" cy="1227536"/>
          </a:xfrm>
          <a:solidFill>
            <a:schemeClr val="accent1">
              <a:lumMod val="20000"/>
              <a:lumOff val="80000"/>
              <a:alpha val="69804"/>
            </a:schemeClr>
          </a:solidFill>
        </p:grpSpPr>
        <p:sp>
          <p:nvSpPr>
            <p:cNvPr id="41" name="Пятиугольник 40"/>
            <p:cNvSpPr/>
            <p:nvPr/>
          </p:nvSpPr>
          <p:spPr>
            <a:xfrm>
              <a:off x="0" y="1045554"/>
              <a:ext cx="4283968" cy="1227536"/>
            </a:xfrm>
            <a:prstGeom prst="homePlate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rgbClr val="FF0000"/>
                  </a:solidFill>
                </a:rPr>
                <a:t>Подпрограмма "Обеспечение пожарной безопасности" </a:t>
              </a:r>
              <a:r>
                <a:rPr lang="ru-RU" sz="1600" b="1" dirty="0" smtClean="0">
                  <a:solidFill>
                    <a:srgbClr val="FF0000"/>
                  </a:solidFill>
                </a:rPr>
                <a:t>– </a:t>
              </a:r>
              <a:endParaRPr lang="ru-RU" sz="1600" b="1" dirty="0">
                <a:solidFill>
                  <a:srgbClr val="FF0000"/>
                </a:solidFill>
              </a:endParaRPr>
            </a:p>
            <a:p>
              <a:pPr algn="ctr"/>
              <a:r>
                <a:rPr lang="ru-RU" sz="1600" b="1" dirty="0" smtClean="0">
                  <a:solidFill>
                    <a:srgbClr val="FF0000"/>
                  </a:solidFill>
                </a:rPr>
                <a:t>11 000,6 тыс</a:t>
              </a:r>
              <a:r>
                <a:rPr lang="ru-RU" sz="1600" b="1" dirty="0">
                  <a:solidFill>
                    <a:srgbClr val="FF0000"/>
                  </a:solidFill>
                </a:rPr>
                <a:t>. руб.</a:t>
              </a:r>
            </a:p>
          </p:txBody>
        </p:sp>
        <p:sp>
          <p:nvSpPr>
            <p:cNvPr id="42" name="Пятиугольник 41"/>
            <p:cNvSpPr/>
            <p:nvPr/>
          </p:nvSpPr>
          <p:spPr>
            <a:xfrm flipH="1">
              <a:off x="4283968" y="1045554"/>
              <a:ext cx="4860032" cy="1227536"/>
            </a:xfrm>
            <a:prstGeom prst="homePlate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rgbClr val="FF0000"/>
                  </a:solidFill>
                </a:rPr>
                <a:t>на функционирование пожарного </a:t>
              </a:r>
              <a:r>
                <a:rPr lang="ru-RU" sz="1600" b="1" dirty="0" smtClean="0">
                  <a:solidFill>
                    <a:srgbClr val="FF0000"/>
                  </a:solidFill>
                </a:rPr>
                <a:t>отделения</a:t>
              </a:r>
              <a:endParaRPr lang="ru-RU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5" name="Пятиугольник 44"/>
          <p:cNvSpPr/>
          <p:nvPr/>
        </p:nvSpPr>
        <p:spPr>
          <a:xfrm flipH="1">
            <a:off x="4313672" y="1844824"/>
            <a:ext cx="4860032" cy="908720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FF0000"/>
                </a:solidFill>
              </a:rPr>
              <a:t>на функционирование ситуационного центра муниципального образования Туапсинский район</a:t>
            </a:r>
          </a:p>
        </p:txBody>
      </p:sp>
      <p:sp>
        <p:nvSpPr>
          <p:cNvPr id="24" name="Пятиугольник 23"/>
          <p:cNvSpPr/>
          <p:nvPr/>
        </p:nvSpPr>
        <p:spPr>
          <a:xfrm>
            <a:off x="0" y="1844824"/>
            <a:ext cx="4313672" cy="908720"/>
          </a:xfrm>
          <a:prstGeom prst="homePlate">
            <a:avLst/>
          </a:prstGeom>
          <a:solidFill>
            <a:schemeClr val="accent1">
              <a:lumMod val="20000"/>
              <a:lumOff val="80000"/>
              <a:alpha val="69804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FF0000"/>
                </a:solidFill>
              </a:rPr>
              <a:t>Подпрограмма </a:t>
            </a:r>
            <a:r>
              <a:rPr lang="ru-RU" sz="1600" b="1" dirty="0" smtClean="0">
                <a:solidFill>
                  <a:srgbClr val="FF0000"/>
                </a:solidFill>
              </a:rPr>
              <a:t>«Служба 112" – </a:t>
            </a:r>
            <a:endParaRPr lang="ru-RU" sz="1600" b="1" dirty="0">
              <a:solidFill>
                <a:srgbClr val="FF0000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37 838,0 тыс</a:t>
            </a:r>
            <a:r>
              <a:rPr lang="ru-RU" sz="1600" b="1" dirty="0">
                <a:solidFill>
                  <a:srgbClr val="FF0000"/>
                </a:solidFill>
              </a:rPr>
              <a:t>. руб.</a:t>
            </a:r>
          </a:p>
        </p:txBody>
      </p:sp>
    </p:spTree>
    <p:extLst>
      <p:ext uri="{BB962C8B-B14F-4D97-AF65-F5344CB8AC3E}">
        <p14:creationId xmlns:p14="http://schemas.microsoft.com/office/powerpoint/2010/main" val="118854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ServerPril\53\БЮДЖЕТ 2024\НАШ ПРОЕКТ\БЮДЖЕТ ДЛЯ ГРАЖДАН\охрана\IMG-20231120-WA0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32856"/>
            <a:ext cx="424753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1" y="109596"/>
            <a:ext cx="8856043" cy="180723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i="1" dirty="0" smtClean="0">
              <a:solidFill>
                <a:srgbClr val="0070C0"/>
              </a:solidFill>
            </a:endParaRPr>
          </a:p>
          <a:p>
            <a:pPr algn="ctr"/>
            <a:r>
              <a:rPr lang="ru-RU" sz="2400" b="1" i="1" dirty="0">
                <a:solidFill>
                  <a:srgbClr val="0070C0"/>
                </a:solidFill>
                <a:latin typeface="Arial Black" pitchFamily="34" charset="0"/>
                <a:ea typeface="Batang" pitchFamily="18" charset="-127"/>
              </a:rPr>
              <a:t>Расходы на осуществление охраны  </a:t>
            </a:r>
            <a:endParaRPr lang="ru-RU" sz="2400" b="1" i="1" dirty="0" smtClean="0">
              <a:solidFill>
                <a:srgbClr val="0070C0"/>
              </a:solidFill>
              <a:latin typeface="Arial Black" pitchFamily="34" charset="0"/>
              <a:ea typeface="Batang" pitchFamily="18" charset="-127"/>
            </a:endParaRPr>
          </a:p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Arial Black" pitchFamily="34" charset="0"/>
                <a:ea typeface="Batang" pitchFamily="18" charset="-127"/>
              </a:rPr>
              <a:t>учреждений </a:t>
            </a:r>
            <a:r>
              <a:rPr lang="ru-RU" sz="2400" b="1" i="1" dirty="0">
                <a:solidFill>
                  <a:srgbClr val="0070C0"/>
                </a:solidFill>
                <a:latin typeface="Arial Black" pitchFamily="34" charset="0"/>
                <a:ea typeface="Batang" pitchFamily="18" charset="-127"/>
              </a:rPr>
              <a:t>социальной сферы </a:t>
            </a:r>
            <a:r>
              <a:rPr lang="ru-RU" sz="2000" b="1" i="1" dirty="0" smtClean="0">
                <a:solidFill>
                  <a:srgbClr val="0070C0"/>
                </a:solidFill>
                <a:latin typeface="Batang" pitchFamily="18" charset="-127"/>
                <a:ea typeface="Batang" pitchFamily="18" charset="-127"/>
              </a:rPr>
              <a:t> 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45 млн 682,2 </a:t>
            </a:r>
            <a:r>
              <a:rPr lang="ru-RU" sz="2400" b="1" dirty="0">
                <a:solidFill>
                  <a:srgbClr val="FF0000"/>
                </a:solidFill>
              </a:rPr>
              <a:t>тыс. руб.</a:t>
            </a:r>
            <a:br>
              <a:rPr lang="ru-RU" sz="2400" b="1" dirty="0">
                <a:solidFill>
                  <a:srgbClr val="FF0000"/>
                </a:solidFill>
              </a:rPr>
            </a:b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7171" name="Picture 3" descr="\\ServerPril\53\БЮДЖЕТ 2024\НАШ ПРОЕКТ\БЮДЖЕТ ДЛЯ ГРАЖДАН\охрана\IMG-20231120-WA00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4464496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29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8367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000" b="1" u="sng" dirty="0"/>
              <a:t>МУНИЦИПАЛЬНАЯ ПРОГРАММА </a:t>
            </a:r>
            <a:r>
              <a:rPr lang="ru-RU" sz="2000" b="1" u="sng" dirty="0" smtClean="0"/>
              <a:t>«УПРАВЛЕНИЕ </a:t>
            </a:r>
            <a:r>
              <a:rPr lang="ru-RU" sz="2000" b="1" u="sng" dirty="0"/>
              <a:t>МУНИЦИПАЛЬНОЙ </a:t>
            </a:r>
            <a:r>
              <a:rPr lang="ru-RU" sz="2000" b="1" u="sng" dirty="0" smtClean="0"/>
              <a:t>СОБСТВЕННОСТЬЮ»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36512" y="1412777"/>
            <a:ext cx="9649072" cy="1872207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600" b="1" dirty="0">
                <a:solidFill>
                  <a:srgbClr val="7030A0"/>
                </a:solidFill>
              </a:rPr>
              <a:t>В рамках данной </a:t>
            </a:r>
            <a:r>
              <a:rPr lang="ru-RU" sz="1600" b="1" dirty="0" smtClean="0">
                <a:solidFill>
                  <a:srgbClr val="7030A0"/>
                </a:solidFill>
              </a:rPr>
              <a:t>программы </a:t>
            </a:r>
            <a:r>
              <a:rPr lang="ru-RU" sz="1600" b="1" dirty="0">
                <a:solidFill>
                  <a:srgbClr val="7030A0"/>
                </a:solidFill>
              </a:rPr>
              <a:t>предусмотрены </a:t>
            </a:r>
            <a:r>
              <a:rPr lang="ru-RU" sz="1600" b="1" dirty="0" smtClean="0">
                <a:solidFill>
                  <a:srgbClr val="7030A0"/>
                </a:solidFill>
              </a:rPr>
              <a:t>расходы на:</a:t>
            </a:r>
          </a:p>
          <a:p>
            <a:pPr algn="ctr">
              <a:buNone/>
            </a:pPr>
            <a:r>
              <a:rPr lang="ru-RU" sz="1600" b="1" dirty="0" smtClean="0">
                <a:solidFill>
                  <a:srgbClr val="7030A0"/>
                </a:solidFill>
              </a:rPr>
              <a:t> 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7030A0"/>
                </a:solidFill>
              </a:rPr>
              <a:t>* обеспечение </a:t>
            </a:r>
            <a:r>
              <a:rPr lang="ru-RU" sz="1600" b="1" dirty="0">
                <a:solidFill>
                  <a:srgbClr val="7030A0"/>
                </a:solidFill>
              </a:rPr>
              <a:t>деятельности отраслевого органа - </a:t>
            </a:r>
            <a:r>
              <a:rPr lang="ru-RU" sz="1600" b="1" dirty="0" smtClean="0">
                <a:solidFill>
                  <a:srgbClr val="7030A0"/>
                </a:solidFill>
              </a:rPr>
              <a:t>18 131,9 тыс</a:t>
            </a:r>
            <a:r>
              <a:rPr lang="ru-RU" sz="1600" b="1" dirty="0">
                <a:solidFill>
                  <a:srgbClr val="7030A0"/>
                </a:solidFill>
              </a:rPr>
              <a:t>. руб</a:t>
            </a:r>
            <a:r>
              <a:rPr lang="ru-RU" sz="1600" b="1" dirty="0" smtClean="0">
                <a:solidFill>
                  <a:srgbClr val="7030A0"/>
                </a:solidFill>
              </a:rPr>
              <a:t>.; 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7030A0"/>
                </a:solidFill>
              </a:rPr>
              <a:t>* содержание муниципальных казенных учреждений – 26 024,4 тыс. руб.;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7030A0"/>
                </a:solidFill>
              </a:rPr>
              <a:t>* выполнение </a:t>
            </a:r>
            <a:r>
              <a:rPr lang="ru-RU" sz="1600" b="1" dirty="0">
                <a:solidFill>
                  <a:srgbClr val="7030A0"/>
                </a:solidFill>
              </a:rPr>
              <a:t>муниципального задания </a:t>
            </a:r>
            <a:r>
              <a:rPr lang="ru-RU" sz="1600" b="1" dirty="0" smtClean="0">
                <a:solidFill>
                  <a:srgbClr val="7030A0"/>
                </a:solidFill>
              </a:rPr>
              <a:t>муниципальными бюджетными 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7030A0"/>
                </a:solidFill>
              </a:rPr>
              <a:t>   учреждениями – 60 808,1 </a:t>
            </a:r>
            <a:r>
              <a:rPr lang="ru-RU" sz="1600" b="1" dirty="0">
                <a:solidFill>
                  <a:srgbClr val="7030A0"/>
                </a:solidFill>
              </a:rPr>
              <a:t>тыс. руб</a:t>
            </a:r>
            <a:r>
              <a:rPr lang="ru-RU" sz="1600" b="1" dirty="0" smtClean="0">
                <a:solidFill>
                  <a:srgbClr val="7030A0"/>
                </a:solidFill>
              </a:rPr>
              <a:t>., 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7030A0"/>
                </a:solidFill>
              </a:rPr>
              <a:t>* взносы на капремонт общего имущества, расположенных в МКД – 3 574,3 тыс. руб.</a:t>
            </a:r>
            <a:endParaRPr lang="ru-RU" sz="1600" b="1" dirty="0">
              <a:solidFill>
                <a:srgbClr val="7030A0"/>
              </a:solidFill>
            </a:endParaRPr>
          </a:p>
          <a:p>
            <a:pPr>
              <a:buNone/>
            </a:pPr>
            <a:r>
              <a:rPr lang="ru-RU" sz="1600" b="1" dirty="0" smtClean="0">
                <a:solidFill>
                  <a:srgbClr val="7030A0"/>
                </a:solidFill>
              </a:rPr>
              <a:t>* расходы </a:t>
            </a:r>
            <a:r>
              <a:rPr lang="ru-RU" sz="1600" b="1" dirty="0">
                <a:solidFill>
                  <a:srgbClr val="7030A0"/>
                </a:solidFill>
              </a:rPr>
              <a:t>на другие мероприятия программы – </a:t>
            </a:r>
            <a:r>
              <a:rPr lang="ru-RU" sz="1600" b="1" dirty="0" smtClean="0">
                <a:solidFill>
                  <a:srgbClr val="7030A0"/>
                </a:solidFill>
              </a:rPr>
              <a:t>6 187,3 тыс</a:t>
            </a:r>
            <a:r>
              <a:rPr lang="ru-RU" sz="1600" b="1" dirty="0">
                <a:solidFill>
                  <a:srgbClr val="7030A0"/>
                </a:solidFill>
              </a:rPr>
              <a:t>. руб.</a:t>
            </a:r>
          </a:p>
          <a:p>
            <a:pPr algn="ctr">
              <a:buNone/>
            </a:pPr>
            <a:endParaRPr lang="ru-RU" sz="1600" b="1" dirty="0">
              <a:solidFill>
                <a:srgbClr val="7030A0"/>
              </a:solidFill>
            </a:endParaRPr>
          </a:p>
          <a:p>
            <a:pPr algn="ctr">
              <a:buNone/>
            </a:pPr>
            <a:endParaRPr lang="ru-RU" sz="1600" b="1" dirty="0" smtClean="0">
              <a:solidFill>
                <a:srgbClr val="7030A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187624" y="836712"/>
            <a:ext cx="6408712" cy="576064"/>
          </a:xfrm>
          <a:prstGeom prst="roundRect">
            <a:avLst/>
          </a:prstGeom>
          <a:solidFill>
            <a:srgbClr val="485D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РАСХОДЫ НА </a:t>
            </a:r>
            <a:r>
              <a:rPr lang="ru-RU" b="1" dirty="0" smtClean="0"/>
              <a:t>2025 </a:t>
            </a:r>
            <a:r>
              <a:rPr lang="ru-RU" b="1" dirty="0"/>
              <a:t>год </a:t>
            </a:r>
            <a:r>
              <a:rPr lang="ru-RU" b="1" dirty="0" smtClean="0"/>
              <a:t>– 200 489,9 тыс</a:t>
            </a:r>
            <a:r>
              <a:rPr lang="ru-RU" b="1" dirty="0"/>
              <a:t>. </a:t>
            </a:r>
            <a:r>
              <a:rPr lang="ru-RU" b="1" dirty="0" smtClean="0"/>
              <a:t>руб.</a:t>
            </a:r>
            <a:endParaRPr lang="ru-RU" b="1" dirty="0"/>
          </a:p>
        </p:txBody>
      </p:sp>
      <p:sp>
        <p:nvSpPr>
          <p:cNvPr id="5" name="AutoShape 2" descr="https://storage.myseldon.com/news_pict_CB/CB2266D7DCF8096E7409CA0EF63E4C1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https://tuapseregion.ru/upload/iblock/356/63eoi83vltc8nlcfl2io1rnjhohzafqz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90" y="3869742"/>
            <a:ext cx="4152900" cy="292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Picture backgroun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\\ServerPril\53\Общий доступ 2024\Решения Совета о бюджете\КСП\ОТВЕТЫ НА ЗАКЛЮЧЕНИЯ\ответ на заключение НОЯБРЬ\Кадастровая стоимость 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69742"/>
            <a:ext cx="4464496" cy="292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65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55575" y="123142"/>
            <a:ext cx="5568553" cy="24259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</a:rPr>
              <a:t>Предоставление жилых помещений детям-сиротам</a:t>
            </a:r>
          </a:p>
          <a:p>
            <a:pPr algn="ctr"/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</a:rPr>
              <a:t> (20 квартир) </a:t>
            </a:r>
          </a:p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115 362,6тыс. руб.</a:t>
            </a:r>
            <a:endParaRPr lang="ru-RU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1270" name="Picture 6" descr="\\ServerPril\53\БЮДЖЕТ 2025\НАШ ПРОЕКТ\БЮДЖЕТ ДЛЯ ГРАЖДАН\ФОТО\Фото квартир для детей-сирот\Фото квартир для детей-сирот\20240723_1215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581114"/>
            <a:ext cx="4200401" cy="416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5" descr="\\serverpril\53\%D0%91%D0%AE%D0%94%D0%96%D0%95%D0%A2 2025\%D0%9D%D0%90%D0%A8 %D0%9F%D0%A0%D0%9E%D0%95%D0%9A%D0%A2\%D0%91%D0%AE%D0%94%D0%96%D0%95%D0%A2 %D0%94%D0%9B%D0%AF %D0%93%D0%A0%D0%90%D0%96%D0%94%D0%90%D0%9D\%D0%A4%D0%9E%D0%A2%D0%9E\%D0%BC%D0%BE%D0%BB%D0%BE%D0%B4%D1%8B%D0%B5 %D1%81%D0%B5%D0%BC%D1%8C%D0%B8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7" descr="\\serverpril\53\%D0%91%D0%AE%D0%94%D0%96%D0%95%D0%A2 2025\%D0%9D%D0%90%D0%A8 %D0%9F%D0%A0%D0%9E%D0%95%D0%9A%D0%A2\%D0%91%D0%AE%D0%94%D0%96%D0%95%D0%A2 %D0%94%D0%9B%D0%AF %D0%93%D0%A0%D0%90%D0%96%D0%94%D0%90%D0%9D\%D0%A4%D0%9E%D0%A2%D0%9E\%D0%BC%D0%BE%D0%BB%D0%BE%D0%B4%D1%8B%D0%B5 %D1%81%D0%B5%D0%BC%D1%8C%D0%B8 (1)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\\ServerPril\53\БЮДЖЕТ 2025\НАШ ПРОЕКТ\БЮДЖЕТ ДЛЯ ГРАЖДАН\ФОТО\Фото квартир для детей-сирот\Фото квартир для детей-сирот\20240723_1215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581114"/>
            <a:ext cx="4248472" cy="416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1" descr="Picture backgroun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60338"/>
            <a:ext cx="3096344" cy="2332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911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\\Server38\53\БЮДЖЕТ 2016\БЮДЖЕТ ДЛЯ ГРАЖДАН\КАРТИНКИ БЮДЖЕТ ДЛЯ ГРАЖДАН\4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5" y="5346291"/>
            <a:ext cx="2272358" cy="1493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7518"/>
            <a:ext cx="8625136" cy="119866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800" b="1" u="sng" dirty="0"/>
              <a:t>МУНИЦИПАЛЬНАЯ </a:t>
            </a:r>
            <a:r>
              <a:rPr lang="ru-RU" sz="1800" b="1" u="sng" dirty="0" smtClean="0"/>
              <a:t>ПРОГРАММА  </a:t>
            </a:r>
            <a:br>
              <a:rPr lang="ru-RU" sz="1800" b="1" u="sng" dirty="0" smtClean="0"/>
            </a:br>
            <a:r>
              <a:rPr lang="ru-RU" sz="1800" b="1" u="sng" dirty="0" smtClean="0"/>
              <a:t>«ЭКОНОМИЧЕСКОЕ РАЗВИТИЕ»</a:t>
            </a:r>
            <a:br>
              <a:rPr lang="ru-RU" sz="1800" b="1" u="sng" dirty="0" smtClean="0"/>
            </a:br>
            <a:r>
              <a:rPr lang="ru-RU" sz="1800" b="1" u="sng" dirty="0"/>
              <a:t/>
            </a:r>
            <a:br>
              <a:rPr lang="ru-RU" sz="1800" b="1" u="sng" dirty="0"/>
            </a:br>
            <a:endParaRPr lang="ru-RU" sz="1800" dirty="0"/>
          </a:p>
        </p:txBody>
      </p:sp>
      <p:sp>
        <p:nvSpPr>
          <p:cNvPr id="5" name="Овал 4"/>
          <p:cNvSpPr/>
          <p:nvPr/>
        </p:nvSpPr>
        <p:spPr>
          <a:xfrm>
            <a:off x="6372201" y="7937"/>
            <a:ext cx="2771798" cy="83071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 </a:t>
            </a:r>
            <a:r>
              <a:rPr lang="ru-RU" b="1" dirty="0" smtClean="0"/>
              <a:t> </a:t>
            </a:r>
          </a:p>
          <a:p>
            <a:pPr algn="ctr"/>
            <a:r>
              <a:rPr lang="ru-RU" sz="1400" b="1" dirty="0" smtClean="0"/>
              <a:t>Расходы на 2025 год  </a:t>
            </a:r>
          </a:p>
          <a:p>
            <a:pPr algn="ctr"/>
            <a:r>
              <a:rPr lang="ru-RU" sz="1400" b="1" dirty="0" smtClean="0"/>
              <a:t>53 337,8 тыс. рублей</a:t>
            </a:r>
          </a:p>
          <a:p>
            <a:pPr algn="ctr"/>
            <a:endParaRPr lang="ru-RU" sz="1400" b="1" dirty="0"/>
          </a:p>
        </p:txBody>
      </p:sp>
      <p:sp>
        <p:nvSpPr>
          <p:cNvPr id="10" name="Прямоугольник с одним вырезанным скругленным углом 9"/>
          <p:cNvSpPr/>
          <p:nvPr/>
        </p:nvSpPr>
        <p:spPr>
          <a:xfrm>
            <a:off x="-12453" y="838647"/>
            <a:ext cx="9156453" cy="574129"/>
          </a:xfrm>
          <a:prstGeom prst="snip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1400" dirty="0" smtClean="0"/>
          </a:p>
          <a:p>
            <a:pPr lvl="0"/>
            <a:endParaRPr lang="ru-RU" sz="1400" dirty="0" smtClean="0"/>
          </a:p>
          <a:p>
            <a:pPr lvl="0"/>
            <a:r>
              <a:rPr lang="ru-RU" sz="1400" dirty="0" smtClean="0"/>
              <a:t>Подпрограмма </a:t>
            </a:r>
            <a:r>
              <a:rPr lang="ru-RU" sz="1400" dirty="0"/>
              <a:t>"Формирование инвестиционной </a:t>
            </a:r>
            <a:r>
              <a:rPr lang="ru-RU" sz="1400" dirty="0" smtClean="0"/>
              <a:t>привлекательности" – </a:t>
            </a:r>
            <a:r>
              <a:rPr lang="ru-RU" sz="1400" b="1" u="sng" dirty="0" smtClean="0"/>
              <a:t>1 744,4 тыс. руб. </a:t>
            </a:r>
            <a:endParaRPr lang="ru-RU" sz="1400" b="1" u="sng" dirty="0"/>
          </a:p>
          <a:p>
            <a:pPr lvl="0"/>
            <a:r>
              <a:rPr lang="ru-RU" sz="1400" dirty="0" smtClean="0"/>
              <a:t>на участие в </a:t>
            </a:r>
            <a:r>
              <a:rPr lang="ru-RU" sz="1400" dirty="0" err="1"/>
              <a:t>выставочно-конгрессных</a:t>
            </a:r>
            <a:r>
              <a:rPr lang="ru-RU" sz="1400" dirty="0"/>
              <a:t> </a:t>
            </a:r>
            <a:r>
              <a:rPr lang="ru-RU" sz="1400" dirty="0" smtClean="0"/>
              <a:t>мероприятиях</a:t>
            </a:r>
          </a:p>
          <a:p>
            <a:pPr lvl="0"/>
            <a:endParaRPr lang="ru-RU" sz="1400" dirty="0"/>
          </a:p>
          <a:p>
            <a:pPr marL="285750" lvl="1" indent="-285750">
              <a:buFont typeface="Arial" charset="0"/>
              <a:buChar char="•"/>
            </a:pPr>
            <a:endParaRPr lang="ru-RU" sz="1500" dirty="0"/>
          </a:p>
        </p:txBody>
      </p:sp>
      <p:sp>
        <p:nvSpPr>
          <p:cNvPr id="11" name="Прямоугольник с одним вырезанным скругленным углом 10"/>
          <p:cNvSpPr/>
          <p:nvPr/>
        </p:nvSpPr>
        <p:spPr>
          <a:xfrm>
            <a:off x="-12453" y="1444180"/>
            <a:ext cx="9156452" cy="630071"/>
          </a:xfrm>
          <a:prstGeom prst="snipRound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/>
              <a:t>Подпрограмма "Жилище" </a:t>
            </a:r>
            <a:r>
              <a:rPr lang="ru-RU" sz="1400" dirty="0" smtClean="0"/>
              <a:t>– </a:t>
            </a:r>
            <a:r>
              <a:rPr lang="ru-RU" sz="1400" b="1" u="sng" dirty="0" smtClean="0"/>
              <a:t>33 597,2 тыс</a:t>
            </a:r>
            <a:r>
              <a:rPr lang="ru-RU" sz="1400" b="1" u="sng" dirty="0"/>
              <a:t>. руб</a:t>
            </a:r>
            <a:r>
              <a:rPr lang="ru-RU" sz="1400" b="1" u="sng" dirty="0" smtClean="0"/>
              <a:t>. </a:t>
            </a:r>
          </a:p>
          <a:p>
            <a:pPr lvl="0"/>
            <a:r>
              <a:rPr lang="ru-RU" sz="1400" dirty="0" smtClean="0"/>
              <a:t>на проведение мероприятий </a:t>
            </a:r>
            <a:r>
              <a:rPr lang="ru-RU" sz="1400" dirty="0"/>
              <a:t>по обеспечению жильем молодых </a:t>
            </a:r>
            <a:r>
              <a:rPr lang="ru-RU" sz="1400" dirty="0" smtClean="0"/>
              <a:t>семей</a:t>
            </a:r>
          </a:p>
        </p:txBody>
      </p:sp>
      <p:sp>
        <p:nvSpPr>
          <p:cNvPr id="13" name="Прямоугольник с одним вырезанным скругленным углом 12"/>
          <p:cNvSpPr/>
          <p:nvPr/>
        </p:nvSpPr>
        <p:spPr>
          <a:xfrm>
            <a:off x="-12453" y="2133439"/>
            <a:ext cx="9156452" cy="1098122"/>
          </a:xfrm>
          <a:prstGeom prst="snip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/>
              <a:t>Подпрограмма "Информационное обеспечение и формирование общественного мнения населения муниципального образования Туапсинский район" </a:t>
            </a:r>
            <a:r>
              <a:rPr lang="ru-RU" sz="1400" dirty="0" smtClean="0"/>
              <a:t>– </a:t>
            </a:r>
            <a:r>
              <a:rPr lang="ru-RU" sz="1400" b="1" u="sng" dirty="0" smtClean="0"/>
              <a:t>8 663,7 тыс</a:t>
            </a:r>
            <a:r>
              <a:rPr lang="ru-RU" sz="1400" b="1" u="sng" dirty="0"/>
              <a:t>. руб</a:t>
            </a:r>
            <a:r>
              <a:rPr lang="ru-RU" sz="1400" b="1" u="sng" dirty="0" smtClean="0"/>
              <a:t>.</a:t>
            </a:r>
            <a:r>
              <a:rPr lang="ru-RU" sz="1400" b="1" u="sng" dirty="0"/>
              <a:t> </a:t>
            </a:r>
            <a:r>
              <a:rPr lang="ru-RU" sz="1400" b="1" u="sng" dirty="0" smtClean="0"/>
              <a:t> </a:t>
            </a:r>
          </a:p>
          <a:p>
            <a:pPr lvl="0"/>
            <a:r>
              <a:rPr lang="ru-RU" sz="1400" dirty="0" smtClean="0"/>
              <a:t>на </a:t>
            </a:r>
            <a:r>
              <a:rPr lang="ru-RU" sz="1400" dirty="0" err="1" smtClean="0"/>
              <a:t>оплатау</a:t>
            </a:r>
            <a:r>
              <a:rPr lang="ru-RU" sz="1400" dirty="0" smtClean="0"/>
              <a:t> расходов </a:t>
            </a:r>
            <a:r>
              <a:rPr lang="ru-RU" sz="1400" dirty="0"/>
              <a:t>связанных с публикацией в средствах массовой информации нормативно-правовых актов муниципального образования Туапсинский </a:t>
            </a:r>
            <a:r>
              <a:rPr lang="ru-RU" sz="1400" dirty="0" smtClean="0"/>
              <a:t>муниципальный округ Краснодарского края</a:t>
            </a:r>
            <a:endParaRPr lang="ru-RU" sz="1400" dirty="0"/>
          </a:p>
        </p:txBody>
      </p:sp>
      <p:sp>
        <p:nvSpPr>
          <p:cNvPr id="2050" name="AutoShape 2" descr="Картинки по запросу Доступное и комфортное жилье - гражданам Росс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" name="Прямоугольник с одним вырезанным скругленным углом 2"/>
          <p:cNvSpPr/>
          <p:nvPr/>
        </p:nvSpPr>
        <p:spPr>
          <a:xfrm>
            <a:off x="-12452" y="3255547"/>
            <a:ext cx="9156452" cy="954105"/>
          </a:xfrm>
          <a:prstGeom prst="snip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/>
              <a:t>Подпрограмма "Поддержка малого и среднего </a:t>
            </a:r>
            <a:r>
              <a:rPr lang="ru-RU" sz="1400" dirty="0" smtClean="0"/>
              <a:t>предпринимательства и физических лиц, применяющих специальный налоговый режим «Налог на профессиональный доход» </a:t>
            </a:r>
            <a:r>
              <a:rPr lang="ru-RU" sz="1400" b="1" u="sng" dirty="0" smtClean="0"/>
              <a:t>-  968,4 тыс. руб. </a:t>
            </a:r>
            <a:r>
              <a:rPr lang="ru-RU" sz="1400" dirty="0" smtClean="0"/>
              <a:t> </a:t>
            </a:r>
          </a:p>
          <a:p>
            <a:r>
              <a:rPr lang="ru-RU" sz="1400" dirty="0" smtClean="0"/>
              <a:t>на оплату </a:t>
            </a:r>
            <a:r>
              <a:rPr lang="ru-RU" sz="1400" dirty="0"/>
              <a:t>консультационных и образовательных </a:t>
            </a:r>
            <a:r>
              <a:rPr lang="ru-RU" sz="1400" dirty="0" smtClean="0"/>
              <a:t>услуг, организация деятельности «</a:t>
            </a:r>
            <a:r>
              <a:rPr lang="ru-RU" sz="1400" dirty="0" err="1" smtClean="0"/>
              <a:t>Коворкинг</a:t>
            </a:r>
            <a:r>
              <a:rPr lang="ru-RU" sz="1400" dirty="0" smtClean="0"/>
              <a:t>-Центра»</a:t>
            </a:r>
            <a:endParaRPr lang="ru-RU" sz="1400" dirty="0"/>
          </a:p>
        </p:txBody>
      </p:sp>
      <p:sp>
        <p:nvSpPr>
          <p:cNvPr id="4" name="AutoShape 2" descr="https://static.tildacdn.com/tild3963-3538-4136-a663-393033656264/IMG_559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27" name="Picture 3" descr="C:\Users\KarmryanAR\Desktop\IMG_55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471" y="5346290"/>
            <a:ext cx="2300785" cy="149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с одним вырезанным скругленным углом 15"/>
          <p:cNvSpPr/>
          <p:nvPr/>
        </p:nvSpPr>
        <p:spPr>
          <a:xfrm>
            <a:off x="-12453" y="4209652"/>
            <a:ext cx="9175849" cy="1113589"/>
          </a:xfrm>
          <a:prstGeom prst="snipRoundRect">
            <a:avLst/>
          </a:prstGeom>
          <a:solidFill>
            <a:srgbClr val="FF33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/>
              <a:t>Подпрограмма "Развитие агропромышленного </a:t>
            </a:r>
            <a:r>
              <a:rPr lang="ru-RU" sz="1400" dirty="0" smtClean="0"/>
              <a:t>комплекса» -  </a:t>
            </a:r>
            <a:r>
              <a:rPr lang="ru-RU" sz="1400" b="1" u="sng" dirty="0" smtClean="0"/>
              <a:t>8 364,1 тыс. руб. </a:t>
            </a:r>
          </a:p>
          <a:p>
            <a:r>
              <a:rPr lang="ru-RU" sz="1400" dirty="0" smtClean="0"/>
              <a:t>на о</a:t>
            </a:r>
            <a:r>
              <a:rPr lang="ru-RU" sz="1400" b="1" dirty="0" smtClean="0"/>
              <a:t>существление гос. </a:t>
            </a:r>
            <a:r>
              <a:rPr lang="ru-RU" sz="1400" b="1" dirty="0"/>
              <a:t>полномочий Краснодарского края в области обращения с животными, в том числе организации мероприятий при осуществлении деятельности по обращению с животными без </a:t>
            </a:r>
            <a:r>
              <a:rPr lang="ru-RU" sz="1400" b="1" dirty="0" smtClean="0"/>
              <a:t>владельце, поддержка сельскохозяйственного производства в </a:t>
            </a:r>
            <a:r>
              <a:rPr lang="ru-RU" sz="1400" b="1" dirty="0" err="1" smtClean="0"/>
              <a:t>МОТуапсинский</a:t>
            </a:r>
            <a:r>
              <a:rPr lang="ru-RU" sz="1400" b="1" dirty="0" smtClean="0"/>
              <a:t> муниципальный округ </a:t>
            </a:r>
            <a:endParaRPr lang="ru-RU" sz="1400" b="1" dirty="0"/>
          </a:p>
        </p:txBody>
      </p:sp>
      <p:pic>
        <p:nvPicPr>
          <p:cNvPr id="17" name="Picture 2" descr="\\Server38\53\БЮДЖЕТ 2018\БЮДЖЕТ ДЛЯ ГРАЖДАН\kormim_krolik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5346291"/>
            <a:ext cx="2215132" cy="1493936"/>
          </a:xfrm>
          <a:prstGeom prst="rect">
            <a:avLst/>
          </a:prstGeom>
          <a:noFill/>
        </p:spPr>
      </p:pic>
      <p:pic>
        <p:nvPicPr>
          <p:cNvPr id="18" name="Picture 9" descr="\\ServerPril\53\БЮДЖЕТ 2025\НАШ ПРОЕКТ\БЮДЖЕТ ДЛЯ ГРАЖДАН\ФОТО\Фото квартир для детей-сирот\ключи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723" y="5346291"/>
            <a:ext cx="2188269" cy="149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41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07504" y="84370"/>
            <a:ext cx="8928992" cy="154442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Муниципальная программа</a:t>
            </a:r>
          </a:p>
          <a:p>
            <a:pPr algn="ctr"/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«Доступная среда»</a:t>
            </a:r>
          </a:p>
          <a:p>
            <a:pPr algn="ctr"/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РАСХОДЫ на 2025 год – 1 млн 591,1 тыс. руб.</a:t>
            </a:r>
            <a:endParaRPr lang="ru-RU" sz="28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875756"/>
            <a:ext cx="8928992" cy="189959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В рамках программы предусмотрены средства на обеспечение доступности зданий для инвалидов и маломобильных групп населения:                                          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    *МБУК «ГДК» </a:t>
            </a:r>
            <a:r>
              <a:rPr lang="ru-RU" b="1" dirty="0" err="1" smtClean="0">
                <a:solidFill>
                  <a:schemeClr val="tx1"/>
                </a:solidFill>
              </a:rPr>
              <a:t>г.Туапсе</a:t>
            </a:r>
            <a:r>
              <a:rPr lang="ru-RU" b="1" dirty="0" smtClean="0">
                <a:solidFill>
                  <a:schemeClr val="tx1"/>
                </a:solidFill>
              </a:rPr>
              <a:t>  -    </a:t>
            </a:r>
            <a:r>
              <a:rPr lang="ru-RU" b="1" dirty="0" smtClean="0">
                <a:solidFill>
                  <a:srgbClr val="7030A0"/>
                </a:solidFill>
              </a:rPr>
              <a:t>1 млн 232,8 тыс. руб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    *МБУ ДО «ДШИ» </a:t>
            </a:r>
            <a:r>
              <a:rPr lang="ru-RU" b="1" dirty="0" err="1" smtClean="0">
                <a:solidFill>
                  <a:schemeClr val="tx1"/>
                </a:solidFill>
              </a:rPr>
              <a:t>с.Агой</a:t>
            </a:r>
            <a:r>
              <a:rPr lang="ru-RU" b="1" dirty="0" smtClean="0">
                <a:solidFill>
                  <a:schemeClr val="tx1"/>
                </a:solidFill>
              </a:rPr>
              <a:t> - </a:t>
            </a:r>
            <a:r>
              <a:rPr lang="ru-RU" b="1" dirty="0" smtClean="0">
                <a:solidFill>
                  <a:srgbClr val="7030A0"/>
                </a:solidFill>
              </a:rPr>
              <a:t>358,3 </a:t>
            </a:r>
            <a:r>
              <a:rPr lang="ru-RU" b="1" dirty="0">
                <a:solidFill>
                  <a:srgbClr val="7030A0"/>
                </a:solidFill>
              </a:rPr>
              <a:t>тыс. руб</a:t>
            </a:r>
            <a:r>
              <a:rPr lang="ru-RU" b="1" dirty="0">
                <a:solidFill>
                  <a:schemeClr val="tx1"/>
                </a:solidFill>
              </a:rPr>
              <a:t>.</a:t>
            </a:r>
          </a:p>
          <a:p>
            <a:pPr algn="ctr"/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6" name="Picture 3" descr="\\ServerPril\53\БЮДЖЕТ 2025\НАШ ПРОЕКТ\БЮДЖЕТ ДЛЯ ГРАЖДАН\ФОТО\Кукольный теа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33057"/>
            <a:ext cx="4104456" cy="280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avatars.mds.yandex.net/get-altay/1784631/2a000001851e880aa4a8b93edad59fd8f361/XXX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41" y="3933056"/>
            <a:ext cx="4464496" cy="280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08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573016"/>
            <a:ext cx="5688631" cy="316835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700" b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В публичных слушаниях принимали участие депутаты Совета МО Туапсинский муниципальный округ Краснодарского края, члены общественной палаты Туапсинского муниципального округа, студенты,</a:t>
            </a:r>
            <a:br>
              <a:rPr lang="ru-RU" sz="2700" b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</a:br>
            <a:r>
              <a:rPr lang="ru-RU" sz="2700" b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 а также жители района.</a:t>
            </a:r>
            <a:endParaRPr lang="ru-RU" sz="2700" b="1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35896" y="188640"/>
            <a:ext cx="5616624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b="1" dirty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 panose="02040502050505030304" pitchFamily="18" charset="0"/>
                <a:ea typeface="+mj-ea"/>
                <a:cs typeface="+mj-cs"/>
              </a:rPr>
              <a:t>ПУБЛИЧНЫЕ СЛУШАНИЯ </a:t>
            </a:r>
            <a:br>
              <a:rPr lang="ru-RU" sz="2700" b="1" dirty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 panose="02040502050505030304" pitchFamily="18" charset="0"/>
                <a:ea typeface="+mj-ea"/>
                <a:cs typeface="+mj-cs"/>
              </a:rPr>
            </a:br>
            <a:r>
              <a:rPr lang="ru-RU" sz="2600" b="1" dirty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 panose="02040502050505030304" pitchFamily="18" charset="0"/>
                <a:ea typeface="+mj-ea"/>
                <a:cs typeface="+mj-cs"/>
              </a:rPr>
              <a:t>по проекту бюджета муниципального образования </a:t>
            </a:r>
            <a:endParaRPr lang="ru-RU" sz="2600" b="1" dirty="0" smtClean="0">
              <a:solidFill>
                <a:srgbClr val="002060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Palatino Linotype" panose="02040502050505030304" pitchFamily="18" charset="0"/>
              <a:ea typeface="+mj-ea"/>
              <a:cs typeface="+mj-cs"/>
            </a:endParaRPr>
          </a:p>
          <a:p>
            <a:pPr algn="ctr"/>
            <a:r>
              <a:rPr lang="ru-RU" sz="2600" b="1" dirty="0" smtClean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 panose="02040502050505030304" pitchFamily="18" charset="0"/>
                <a:ea typeface="+mj-ea"/>
                <a:cs typeface="+mj-cs"/>
              </a:rPr>
              <a:t>Туапсинский муниципальный округ Краснодарского края</a:t>
            </a:r>
            <a:r>
              <a:rPr lang="ru-RU" sz="2600" b="1" dirty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 panose="02040502050505030304" pitchFamily="18" charset="0"/>
                <a:ea typeface="+mj-ea"/>
                <a:cs typeface="+mj-cs"/>
              </a:rPr>
              <a:t/>
            </a:r>
            <a:br>
              <a:rPr lang="ru-RU" sz="2600" b="1" dirty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 panose="02040502050505030304" pitchFamily="18" charset="0"/>
                <a:ea typeface="+mj-ea"/>
                <a:cs typeface="+mj-cs"/>
              </a:rPr>
            </a:br>
            <a:r>
              <a:rPr lang="ru-RU" sz="2600" b="1" dirty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 panose="02040502050505030304" pitchFamily="18" charset="0"/>
                <a:ea typeface="+mj-ea"/>
                <a:cs typeface="+mj-cs"/>
              </a:rPr>
              <a:t>на </a:t>
            </a:r>
            <a:r>
              <a:rPr lang="ru-RU" sz="2600" b="1" dirty="0" smtClean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 panose="02040502050505030304" pitchFamily="18" charset="0"/>
                <a:ea typeface="+mj-ea"/>
                <a:cs typeface="+mj-cs"/>
              </a:rPr>
              <a:t>2025  </a:t>
            </a:r>
            <a:r>
              <a:rPr lang="ru-RU" sz="2600" b="1" dirty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 panose="02040502050505030304" pitchFamily="18" charset="0"/>
                <a:ea typeface="+mj-ea"/>
                <a:cs typeface="+mj-cs"/>
              </a:rPr>
              <a:t>- </a:t>
            </a:r>
            <a:r>
              <a:rPr lang="ru-RU" sz="2600" b="1" dirty="0" smtClean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 panose="02040502050505030304" pitchFamily="18" charset="0"/>
                <a:ea typeface="+mj-ea"/>
                <a:cs typeface="+mj-cs"/>
              </a:rPr>
              <a:t>2027 </a:t>
            </a:r>
            <a:r>
              <a:rPr lang="ru-RU" sz="2600" b="1" dirty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 panose="02040502050505030304" pitchFamily="18" charset="0"/>
                <a:ea typeface="+mj-ea"/>
                <a:cs typeface="+mj-cs"/>
              </a:rPr>
              <a:t>годы </a:t>
            </a:r>
            <a:br>
              <a:rPr lang="ru-RU" sz="2600" b="1" dirty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 panose="02040502050505030304" pitchFamily="18" charset="0"/>
                <a:ea typeface="+mj-ea"/>
                <a:cs typeface="+mj-cs"/>
              </a:rPr>
            </a:br>
            <a:r>
              <a:rPr lang="ru-RU" sz="2600" b="1" u="sng" dirty="0" smtClean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 panose="02040502050505030304" pitchFamily="18" charset="0"/>
                <a:ea typeface="+mj-ea"/>
                <a:cs typeface="+mj-cs"/>
              </a:rPr>
              <a:t>проведены </a:t>
            </a:r>
          </a:p>
          <a:p>
            <a:pPr algn="ctr"/>
            <a:r>
              <a:rPr lang="ru-RU" sz="2600" b="1" u="sng" dirty="0" smtClean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 panose="02040502050505030304" pitchFamily="18" charset="0"/>
                <a:ea typeface="+mj-ea"/>
                <a:cs typeface="+mj-cs"/>
              </a:rPr>
              <a:t>03 декабря 2024 </a:t>
            </a:r>
            <a:r>
              <a:rPr lang="ru-RU" sz="2600" b="1" u="sng" dirty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 panose="02040502050505030304" pitchFamily="18" charset="0"/>
                <a:ea typeface="+mj-ea"/>
                <a:cs typeface="+mj-cs"/>
              </a:rPr>
              <a:t>года. </a:t>
            </a:r>
            <a:endParaRPr lang="ru-RU" sz="2600" dirty="0"/>
          </a:p>
        </p:txBody>
      </p:sp>
      <p:pic>
        <p:nvPicPr>
          <p:cNvPr id="100354" name="Picture 2" descr="https://gorodets-adm.ru/timthumb.php?src=/upload/iblock/a15/%D0%BF%D1%83%D0%B1%D0%BB%D0%B8%D1%87%D0%BA%D0%B0_%D0%B1%D1%8E%D0%B4%D0%B6%D0%B5%D1%82.jpg&amp;w=769&amp;h=379&amp;q=1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5"/>
            <a:ext cx="3744416" cy="315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484844"/>
            <a:ext cx="3491880" cy="296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517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\\Server38\53\БЮДЖЕТ 2017\БЮДЖЕТ ДЛЯ ГРАЖДАН\КАРТИНКИ\0_130b52_b81e3993_orig.jpg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4659312" y="4170744"/>
            <a:ext cx="4371851" cy="257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4650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ru-RU" sz="1900" b="1" u="sng" dirty="0"/>
              <a:t>МУНИЦИПАЛЬНАЯ ПРОГРАММА </a:t>
            </a:r>
            <a:r>
              <a:rPr lang="ru-RU" sz="1900" b="1" u="sng" dirty="0" smtClean="0"/>
              <a:t/>
            </a:r>
            <a:br>
              <a:rPr lang="ru-RU" sz="1900" b="1" u="sng" dirty="0" smtClean="0"/>
            </a:br>
            <a:r>
              <a:rPr lang="ru-RU" sz="1900" b="1" u="sng" dirty="0" smtClean="0"/>
              <a:t>«ОБЕСПЕЧЕНИЕ </a:t>
            </a:r>
            <a:r>
              <a:rPr lang="ru-RU" sz="1900" b="1" u="sng" dirty="0"/>
              <a:t>БЕЗОПАСНОСТИ </a:t>
            </a:r>
            <a:r>
              <a:rPr lang="ru-RU" sz="1900" b="1" u="sng" dirty="0" smtClean="0"/>
              <a:t>НАСЕЛЕНИЯ»</a:t>
            </a:r>
            <a:endParaRPr lang="ru-RU" sz="19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105015" y="29741"/>
            <a:ext cx="2949365" cy="644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РАСХОДЫ НА </a:t>
            </a:r>
            <a:r>
              <a:rPr lang="ru-RU" sz="1400" b="1" dirty="0" smtClean="0">
                <a:solidFill>
                  <a:srgbClr val="002060"/>
                </a:solidFill>
              </a:rPr>
              <a:t>2025 </a:t>
            </a:r>
            <a:r>
              <a:rPr lang="ru-RU" sz="1400" b="1" dirty="0">
                <a:solidFill>
                  <a:srgbClr val="002060"/>
                </a:solidFill>
              </a:rPr>
              <a:t>год </a:t>
            </a:r>
            <a:r>
              <a:rPr lang="ru-RU" sz="1400" b="1" dirty="0" smtClean="0">
                <a:solidFill>
                  <a:srgbClr val="002060"/>
                </a:solidFill>
              </a:rPr>
              <a:t>–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7 805,0 тыс</a:t>
            </a:r>
            <a:r>
              <a:rPr lang="ru-RU" sz="2000" b="1" dirty="0">
                <a:solidFill>
                  <a:srgbClr val="002060"/>
                </a:solidFill>
              </a:rPr>
              <a:t>. </a:t>
            </a:r>
            <a:r>
              <a:rPr lang="ru-RU" sz="2000" b="1" dirty="0" smtClean="0">
                <a:solidFill>
                  <a:srgbClr val="002060"/>
                </a:solidFill>
              </a:rPr>
              <a:t>руб.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5496" y="836711"/>
            <a:ext cx="4608512" cy="32358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u="sng" dirty="0" smtClean="0">
                <a:solidFill>
                  <a:schemeClr val="accent1">
                    <a:lumMod val="75000"/>
                  </a:schemeClr>
                </a:solidFill>
              </a:rPr>
              <a:t>Подпрограмма</a:t>
            </a:r>
            <a:endParaRPr lang="ru-RU" sz="1400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lvl="0" algn="ctr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 «Поддержка социально ориентированных реестровых казачьих обществ Туапсинского муниципального округа, в том числе на осуществление деятельности по профилактике социально </a:t>
            </a:r>
            <a:endParaRPr lang="ru-RU" sz="1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0"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опасных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форм поведения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</a:p>
          <a:p>
            <a:pPr lvl="0" algn="ctr"/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  <a:p>
            <a:pPr lvl="0" algn="ctr"/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</a:rPr>
              <a:t>на оказание финансовой поддержки социально ориентированных казачьих обществ на осуществление деятельности по профилактике социально опасных </a:t>
            </a:r>
            <a:r>
              <a:rPr lang="ru-RU" sz="1400" b="1" i="1" dirty="0" smtClean="0">
                <a:solidFill>
                  <a:schemeClr val="accent1">
                    <a:lumMod val="75000"/>
                  </a:schemeClr>
                </a:solidFill>
              </a:rPr>
              <a:t>форм поведения </a:t>
            </a:r>
          </a:p>
          <a:p>
            <a:pPr lvl="0" algn="ctr"/>
            <a:r>
              <a:rPr lang="ru-RU" sz="14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5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573,1 тыс. руб.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788024" y="832173"/>
            <a:ext cx="4243139" cy="32403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u="sng" dirty="0" smtClean="0">
                <a:solidFill>
                  <a:schemeClr val="accent1">
                    <a:lumMod val="75000"/>
                  </a:schemeClr>
                </a:solidFill>
              </a:rPr>
              <a:t>Подпрограмма</a:t>
            </a:r>
            <a:endParaRPr lang="ru-RU" sz="1400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«Укрепление правопорядка, профилактика правонарушений, усиление борьбы с преступностью и противодействие коррупции в Туапсинском муниципальном округе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</a:p>
          <a:p>
            <a:pPr algn="ctr"/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</a:rPr>
              <a:t>изготовление методических и агитационных материалов профилактической направленности</a:t>
            </a:r>
          </a:p>
          <a:p>
            <a:pPr algn="ctr"/>
            <a:endParaRPr lang="ru-RU" sz="1400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2 231,9 тыс. руб.</a:t>
            </a:r>
          </a:p>
        </p:txBody>
      </p:sp>
      <p:sp>
        <p:nvSpPr>
          <p:cNvPr id="4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 descr="\\ServerPril\53\Общий доступ 2024\Решения Совета о бюджете\КСП\ОТВЕТЫ НА ЗАКЛЮЧЕНИЯ\ответ на заключение НОЯБРЬ\8835f34f-b8f7-514c-a40c-e90bbd654c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76" y="4170744"/>
            <a:ext cx="4309715" cy="257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68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000" b="1" u="sng" dirty="0" smtClean="0"/>
              <a:t/>
            </a:r>
            <a:br>
              <a:rPr lang="ru-RU" sz="2000" b="1" u="sng" dirty="0" smtClean="0"/>
            </a:br>
            <a:r>
              <a:rPr lang="ru-RU" sz="2000" b="1" u="sng" dirty="0" smtClean="0"/>
              <a:t>МУНИЦИПАЛЬНАЯ </a:t>
            </a:r>
            <a:r>
              <a:rPr lang="ru-RU" sz="2000" b="1" u="sng" dirty="0"/>
              <a:t>ПРОГРАММА </a:t>
            </a:r>
            <a:r>
              <a:rPr lang="ru-RU" sz="2000" b="1" u="sng" dirty="0" smtClean="0"/>
              <a:t/>
            </a:r>
            <a:br>
              <a:rPr lang="ru-RU" sz="2000" b="1" u="sng" dirty="0" smtClean="0"/>
            </a:br>
            <a:r>
              <a:rPr lang="ru-RU" sz="2000" b="1" u="sng" dirty="0" smtClean="0"/>
              <a:t>«СОЦИАЛЬНАЯ </a:t>
            </a:r>
            <a:r>
              <a:rPr lang="ru-RU" sz="2000" b="1" u="sng" dirty="0"/>
              <a:t>ПОДДЕРЖКА ОТДЕЛЬНЫХ </a:t>
            </a:r>
            <a:r>
              <a:rPr lang="ru-RU" sz="2000" b="1" u="sng" dirty="0" smtClean="0"/>
              <a:t/>
            </a:r>
            <a:br>
              <a:rPr lang="ru-RU" sz="2000" b="1" u="sng" dirty="0" smtClean="0"/>
            </a:br>
            <a:r>
              <a:rPr lang="ru-RU" sz="2000" b="1" u="sng" dirty="0" smtClean="0"/>
              <a:t>КАТЕГОРИЙ </a:t>
            </a:r>
            <a:r>
              <a:rPr lang="ru-RU" sz="2000" b="1" u="sng" dirty="0"/>
              <a:t>ГРАЖДАН </a:t>
            </a:r>
            <a:r>
              <a:rPr lang="ru-RU" sz="2000" b="1" u="sng" dirty="0" smtClean="0"/>
              <a:t>»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18516"/>
            <a:ext cx="9036496" cy="5239484"/>
          </a:xfrm>
        </p:spPr>
        <p:txBody>
          <a:bodyPr/>
          <a:lstStyle/>
          <a:p>
            <a:pPr algn="just">
              <a:buNone/>
            </a:pPr>
            <a:r>
              <a:rPr lang="ru-RU" dirty="0" smtClean="0"/>
              <a:t>		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В рамках данной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программы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предусмотрены расходы на выплаты доплат к пенсии муниципальным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служащим, оказание помощи гражданам, оказавшимся в трудной жизненной ситуации, на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доплаты приглашенным специалистам в учреждения здравоохранения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6320" y="1095296"/>
            <a:ext cx="8090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 w="11430"/>
                <a:solidFill>
                  <a:schemeClr val="accent1">
                    <a:lumMod val="75000"/>
                  </a:schemeClr>
                </a:solidFill>
              </a:rPr>
              <a:t>РАСХОДЫ НА </a:t>
            </a:r>
            <a:r>
              <a:rPr lang="ru-RU" sz="2800" b="1" dirty="0" smtClean="0">
                <a:ln w="11430"/>
                <a:solidFill>
                  <a:schemeClr val="accent1">
                    <a:lumMod val="75000"/>
                  </a:schemeClr>
                </a:solidFill>
              </a:rPr>
              <a:t>2025 </a:t>
            </a:r>
            <a:r>
              <a:rPr lang="ru-RU" sz="2800" b="1" dirty="0">
                <a:ln w="11430"/>
                <a:solidFill>
                  <a:schemeClr val="accent1">
                    <a:lumMod val="75000"/>
                  </a:schemeClr>
                </a:solidFill>
              </a:rPr>
              <a:t>год </a:t>
            </a:r>
            <a:r>
              <a:rPr lang="ru-RU" sz="2800" b="1" dirty="0" smtClean="0">
                <a:ln w="11430"/>
                <a:solidFill>
                  <a:schemeClr val="accent1">
                    <a:lumMod val="75000"/>
                  </a:schemeClr>
                </a:solidFill>
              </a:rPr>
              <a:t>– 37 206,9 тыс</a:t>
            </a:r>
            <a:r>
              <a:rPr lang="ru-RU" sz="2800" b="1" dirty="0">
                <a:ln w="11430"/>
                <a:solidFill>
                  <a:schemeClr val="accent1">
                    <a:lumMod val="75000"/>
                  </a:schemeClr>
                </a:solidFill>
              </a:rPr>
              <a:t>. рублей</a:t>
            </a:r>
            <a:endParaRPr lang="ru-RU" sz="2800" b="1" cap="none" spc="0" dirty="0">
              <a:ln w="11430"/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Рисунок 5" descr="\\Server38\53\БЮДЖЕТ 2020\БЮДЖЕТ ДЛЯ ГРАЖДАН\Rosstat-otsenil-rost-pensij-za-god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5024"/>
            <a:ext cx="4536504" cy="2991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 descr="C:\Users\KarmryanAR\Desktop\mnfyvhw0bm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645024"/>
            <a:ext cx="4031432" cy="299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95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1" y="109596"/>
            <a:ext cx="8856043" cy="2671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i="1" dirty="0" smtClean="0">
              <a:solidFill>
                <a:srgbClr val="0070C0"/>
              </a:solidFill>
            </a:endParaRPr>
          </a:p>
          <a:p>
            <a:pPr algn="ctr"/>
            <a:endParaRPr lang="ru-RU" sz="3200" b="1" i="1" dirty="0" smtClean="0">
              <a:solidFill>
                <a:schemeClr val="accent3">
                  <a:lumMod val="75000"/>
                </a:schemeClr>
              </a:solidFill>
              <a:latin typeface="Arial Black" pitchFamily="34" charset="0"/>
              <a:ea typeface="Batang" pitchFamily="18" charset="-127"/>
            </a:endParaRPr>
          </a:p>
          <a:p>
            <a:pPr algn="ctr"/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  <a:ea typeface="Batang" pitchFamily="18" charset="-127"/>
              </a:rPr>
              <a:t>Проектом бюджета предусмотрена компенсация расходов, связанных с переводом потребителей МКД </a:t>
            </a:r>
          </a:p>
          <a:p>
            <a:pPr algn="ctr"/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  <a:ea typeface="Batang" pitchFamily="18" charset="-127"/>
              </a:rPr>
              <a:t>на природный газ </a:t>
            </a:r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  <a:latin typeface="Batang" pitchFamily="18" charset="-127"/>
                <a:ea typeface="Batang" pitchFamily="18" charset="-127"/>
              </a:rPr>
              <a:t>  </a:t>
            </a:r>
          </a:p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14 млн 920,0 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</a:rPr>
              <a:t>тыс. руб.</a:t>
            </a:r>
            <a:br>
              <a:rPr lang="ru-RU" sz="3200" b="1" dirty="0">
                <a:solidFill>
                  <a:schemeClr val="accent3">
                    <a:lumMod val="50000"/>
                  </a:schemeClr>
                </a:solidFill>
              </a:rPr>
            </a:br>
            <a:endParaRPr 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KarmryanAR\Desktop\1638944607vfrglcti9q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996952"/>
            <a:ext cx="3960441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 углом 6"/>
          <p:cNvSpPr/>
          <p:nvPr/>
        </p:nvSpPr>
        <p:spPr>
          <a:xfrm>
            <a:off x="4139952" y="4437112"/>
            <a:ext cx="936104" cy="632440"/>
          </a:xfrm>
          <a:prstGeom prst="ben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074" name="Picture 2" descr="\\ServerPril\53\БЮДЖЕТ 2025\НАШ ПРОЕКТ\БЮДЖЕТ ДЛЯ ГРАЖДАН\ФОТО\газ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140968"/>
            <a:ext cx="3959498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28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71400"/>
            <a:ext cx="9144000" cy="119675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000" b="1" u="sng" dirty="0"/>
              <a:t>МУНИЦИПАЛЬНАЯ ПРОГРАММА </a:t>
            </a:r>
            <a:r>
              <a:rPr lang="ru-RU" sz="2000" b="1" u="sng" dirty="0" smtClean="0"/>
              <a:t>«РАЗВИТИЕ </a:t>
            </a:r>
            <a:r>
              <a:rPr lang="ru-RU" sz="2000" b="1" u="sng" dirty="0"/>
              <a:t>САНАТОРНО-КУРОРТНОГО И ТУРИСТСКОГО </a:t>
            </a:r>
            <a:r>
              <a:rPr lang="ru-RU" sz="2000" b="1" u="sng" dirty="0" smtClean="0"/>
              <a:t>КОМПЛЕКСА»</a:t>
            </a:r>
            <a:endParaRPr lang="ru-RU" sz="2000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67544" y="1052736"/>
            <a:ext cx="8280920" cy="5760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>
              <a:buNone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РАСХОДЫ НА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2025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год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– 24 484,3 тыс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. рублей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628800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C0066"/>
                </a:solidFill>
              </a:rPr>
              <a:t>В </a:t>
            </a:r>
            <a:r>
              <a:rPr lang="ru-RU" sz="1600" b="1" dirty="0">
                <a:solidFill>
                  <a:srgbClr val="CC0066"/>
                </a:solidFill>
              </a:rPr>
              <a:t>рамках данной </a:t>
            </a:r>
            <a:r>
              <a:rPr lang="ru-RU" sz="1600" b="1" dirty="0" smtClean="0">
                <a:solidFill>
                  <a:srgbClr val="CC0066"/>
                </a:solidFill>
              </a:rPr>
              <a:t>программы </a:t>
            </a:r>
            <a:r>
              <a:rPr lang="ru-RU" sz="1600" b="1" dirty="0">
                <a:solidFill>
                  <a:srgbClr val="CC0066"/>
                </a:solidFill>
              </a:rPr>
              <a:t>предусмотрены расходы </a:t>
            </a:r>
            <a:r>
              <a:rPr lang="ru-RU" sz="1600" b="1" dirty="0" smtClean="0">
                <a:solidFill>
                  <a:srgbClr val="CC0066"/>
                </a:solidFill>
              </a:rPr>
              <a:t>на:</a:t>
            </a:r>
          </a:p>
          <a:p>
            <a:r>
              <a:rPr lang="ru-RU" sz="1600" b="1" dirty="0" smtClean="0">
                <a:solidFill>
                  <a:srgbClr val="CC0066"/>
                </a:solidFill>
              </a:rPr>
              <a:t>* </a:t>
            </a:r>
            <a:r>
              <a:rPr lang="ru-RU" sz="1600" b="1" dirty="0">
                <a:solidFill>
                  <a:srgbClr val="CC0066"/>
                </a:solidFill>
              </a:rPr>
              <a:t>обеспечение деятельности </a:t>
            </a:r>
            <a:r>
              <a:rPr lang="ru-RU" sz="1600" b="1" dirty="0" smtClean="0">
                <a:solidFill>
                  <a:srgbClr val="CC0066"/>
                </a:solidFill>
              </a:rPr>
              <a:t>    управления </a:t>
            </a:r>
            <a:r>
              <a:rPr lang="ru-RU" sz="1600" b="1" dirty="0">
                <a:solidFill>
                  <a:srgbClr val="CC0066"/>
                </a:solidFill>
              </a:rPr>
              <a:t>по развитию курортов администрации МО Туапсинский </a:t>
            </a:r>
            <a:r>
              <a:rPr lang="ru-RU" sz="1600" b="1" dirty="0" smtClean="0">
                <a:solidFill>
                  <a:srgbClr val="CC0066"/>
                </a:solidFill>
              </a:rPr>
              <a:t>муниципальный округ – </a:t>
            </a:r>
            <a:r>
              <a:rPr lang="ru-RU" sz="1600" b="1" u="sng" dirty="0" smtClean="0">
                <a:solidFill>
                  <a:srgbClr val="CC0066"/>
                </a:solidFill>
              </a:rPr>
              <a:t>11 889,2 тыс</a:t>
            </a:r>
            <a:r>
              <a:rPr lang="ru-RU" sz="1600" b="1" u="sng" dirty="0">
                <a:solidFill>
                  <a:srgbClr val="CC0066"/>
                </a:solidFill>
              </a:rPr>
              <a:t>. руб</a:t>
            </a:r>
            <a:r>
              <a:rPr lang="ru-RU" sz="1600" b="1" u="sng" dirty="0" smtClean="0">
                <a:solidFill>
                  <a:srgbClr val="CC0066"/>
                </a:solidFill>
              </a:rPr>
              <a:t>.; </a:t>
            </a:r>
          </a:p>
          <a:p>
            <a:r>
              <a:rPr lang="ru-RU" sz="1600" b="1" dirty="0" smtClean="0">
                <a:solidFill>
                  <a:srgbClr val="CC0066"/>
                </a:solidFill>
              </a:rPr>
              <a:t>* </a:t>
            </a:r>
            <a:r>
              <a:rPr lang="ru-RU" sz="1600" b="1" dirty="0">
                <a:solidFill>
                  <a:srgbClr val="CC0066"/>
                </a:solidFill>
              </a:rPr>
              <a:t>в</a:t>
            </a:r>
            <a:r>
              <a:rPr lang="ru-RU" sz="1600" b="1" dirty="0" smtClean="0">
                <a:solidFill>
                  <a:srgbClr val="CC0066"/>
                </a:solidFill>
              </a:rPr>
              <a:t>ыплату субсидии на выполнение </a:t>
            </a:r>
            <a:r>
              <a:rPr lang="ru-RU" sz="1600" b="1" dirty="0">
                <a:solidFill>
                  <a:srgbClr val="CC0066"/>
                </a:solidFill>
              </a:rPr>
              <a:t>муниципального задания муниципального бюджетного учреждения "Центр развития пляжного отдыха и </a:t>
            </a:r>
            <a:r>
              <a:rPr lang="ru-RU" sz="1600" b="1" dirty="0" smtClean="0">
                <a:solidFill>
                  <a:srgbClr val="CC0066"/>
                </a:solidFill>
              </a:rPr>
              <a:t>туризма" –  </a:t>
            </a:r>
            <a:r>
              <a:rPr lang="ru-RU" sz="1600" b="1" u="sng" dirty="0" smtClean="0">
                <a:solidFill>
                  <a:srgbClr val="CC0066"/>
                </a:solidFill>
              </a:rPr>
              <a:t>6 059,9 тыс. руб.;</a:t>
            </a:r>
          </a:p>
          <a:p>
            <a:r>
              <a:rPr lang="ru-RU" sz="1600" b="1" dirty="0" smtClean="0">
                <a:solidFill>
                  <a:srgbClr val="CC0066"/>
                </a:solidFill>
              </a:rPr>
              <a:t>* внесение членских взносов в Ассоциацию курортных городов – </a:t>
            </a:r>
            <a:r>
              <a:rPr lang="ru-RU" sz="1600" b="1" u="sng" dirty="0" smtClean="0">
                <a:solidFill>
                  <a:srgbClr val="CC0066"/>
                </a:solidFill>
              </a:rPr>
              <a:t>390,8 тыс. руб.;</a:t>
            </a:r>
          </a:p>
          <a:p>
            <a:r>
              <a:rPr lang="ru-RU" sz="1600" b="1" dirty="0" smtClean="0">
                <a:solidFill>
                  <a:srgbClr val="CC0066"/>
                </a:solidFill>
              </a:rPr>
              <a:t>* создание условий для массового отдыха и организация обустройства мест массового отдыха – </a:t>
            </a:r>
            <a:r>
              <a:rPr lang="ru-RU" sz="1600" b="1" u="sng" dirty="0" smtClean="0">
                <a:solidFill>
                  <a:srgbClr val="CC0066"/>
                </a:solidFill>
              </a:rPr>
              <a:t>4 785,4 тыс. руб.;</a:t>
            </a:r>
          </a:p>
          <a:p>
            <a:r>
              <a:rPr lang="ru-RU" sz="1600" b="1" dirty="0" smtClean="0">
                <a:solidFill>
                  <a:srgbClr val="CC0066"/>
                </a:solidFill>
              </a:rPr>
              <a:t>* участие в выставках – </a:t>
            </a:r>
            <a:r>
              <a:rPr lang="ru-RU" sz="1600" b="1" u="sng" dirty="0" smtClean="0">
                <a:solidFill>
                  <a:srgbClr val="CC0066"/>
                </a:solidFill>
              </a:rPr>
              <a:t>1 359,0 тыс. руб.</a:t>
            </a:r>
            <a:endParaRPr lang="ru-RU" sz="1600" b="1" u="sng" dirty="0">
              <a:solidFill>
                <a:srgbClr val="CC0066"/>
              </a:solidFill>
            </a:endParaRPr>
          </a:p>
        </p:txBody>
      </p:sp>
      <p:pic>
        <p:nvPicPr>
          <p:cNvPr id="7" name="Рисунок 6" descr="\\Server38\53\БЮДЖЕТ 2016\БЮДЖЕТ ДЛЯ ГРАЖДАН\КАРТИНКИ БЮДЖЕТ ДЛЯ ГРАЖДАН\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36600" y="4183345"/>
            <a:ext cx="3207400" cy="26746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426" name="Picture 2" descr="https://i.ytimg.com/vi/DuEF9fTgJ5I/maxres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176" y="4183345"/>
            <a:ext cx="3228424" cy="265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KarmryanAR\Desktop\image-30-08-21-04-04-1-scaled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3345"/>
            <a:ext cx="2699792" cy="267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37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2008"/>
            <a:ext cx="9144000" cy="692696"/>
          </a:xfrm>
        </p:spPr>
        <p:txBody>
          <a:bodyPr/>
          <a:lstStyle/>
          <a:p>
            <a:r>
              <a:rPr lang="ru-RU" sz="3200" b="1" u="sng" dirty="0" smtClean="0">
                <a:latin typeface="+mj-lt"/>
              </a:rPr>
              <a:t/>
            </a:r>
            <a:br>
              <a:rPr lang="ru-RU" sz="3200" b="1" u="sng" dirty="0" smtClean="0">
                <a:latin typeface="+mj-lt"/>
              </a:rPr>
            </a:br>
            <a:r>
              <a:rPr lang="ru-RU" sz="3200" b="1" u="sng" dirty="0" smtClean="0">
                <a:latin typeface="+mj-lt"/>
              </a:rPr>
              <a:t/>
            </a:r>
            <a:br>
              <a:rPr lang="ru-RU" sz="3200" b="1" u="sng" dirty="0" smtClean="0">
                <a:latin typeface="+mj-lt"/>
              </a:rPr>
            </a:br>
            <a:r>
              <a:rPr lang="ru-RU" sz="3200" b="1" u="sng" dirty="0">
                <a:latin typeface="+mj-lt"/>
              </a:rPr>
              <a:t/>
            </a:r>
            <a:br>
              <a:rPr lang="ru-RU" sz="3200" b="1" u="sng" dirty="0">
                <a:latin typeface="+mj-lt"/>
              </a:rPr>
            </a:br>
            <a:r>
              <a:rPr lang="ru-RU" sz="3200" b="1" u="sng" dirty="0" smtClean="0">
                <a:latin typeface="+mj-lt"/>
              </a:rPr>
              <a:t/>
            </a:r>
            <a:br>
              <a:rPr lang="ru-RU" sz="3200" b="1" u="sng" dirty="0" smtClean="0">
                <a:latin typeface="+mj-lt"/>
              </a:rPr>
            </a:br>
            <a:r>
              <a:rPr lang="ru-RU" sz="3200" b="1" u="sng" dirty="0">
                <a:latin typeface="+mj-lt"/>
              </a:rPr>
              <a:t/>
            </a:r>
            <a:br>
              <a:rPr lang="ru-RU" sz="3200" b="1" u="sng" dirty="0">
                <a:latin typeface="+mj-lt"/>
              </a:rPr>
            </a:br>
            <a:r>
              <a:rPr lang="ru-RU" sz="3200" b="1" u="sng" dirty="0" smtClean="0">
                <a:latin typeface="+mj-lt"/>
              </a:rPr>
              <a:t/>
            </a:r>
            <a:br>
              <a:rPr lang="ru-RU" sz="3200" b="1" u="sng" dirty="0" smtClean="0">
                <a:latin typeface="+mj-lt"/>
              </a:rPr>
            </a:br>
            <a:r>
              <a:rPr lang="ru-RU" sz="3200" b="1" u="sng" dirty="0">
                <a:latin typeface="+mj-lt"/>
              </a:rPr>
              <a:t/>
            </a:r>
            <a:br>
              <a:rPr lang="ru-RU" sz="3200" b="1" u="sng" dirty="0">
                <a:latin typeface="+mj-lt"/>
              </a:rPr>
            </a:br>
            <a:r>
              <a:rPr lang="ru-RU" sz="3200" b="1" u="sng" dirty="0" smtClean="0">
                <a:latin typeface="+mj-lt"/>
              </a:rPr>
              <a:t/>
            </a:r>
            <a:br>
              <a:rPr lang="ru-RU" sz="3200" b="1" u="sng" dirty="0" smtClean="0">
                <a:latin typeface="+mj-lt"/>
              </a:rPr>
            </a:br>
            <a:r>
              <a:rPr lang="ru-RU" sz="3200" b="1" u="sng" dirty="0">
                <a:latin typeface="+mj-lt"/>
              </a:rPr>
              <a:t/>
            </a:r>
            <a:br>
              <a:rPr lang="ru-RU" sz="3200" b="1" u="sng" dirty="0">
                <a:latin typeface="+mj-lt"/>
              </a:rPr>
            </a:br>
            <a:r>
              <a:rPr lang="ru-RU" sz="3200" b="1" u="sng" dirty="0" smtClean="0">
                <a:latin typeface="+mj-lt"/>
              </a:rPr>
              <a:t/>
            </a:r>
            <a:br>
              <a:rPr lang="ru-RU" sz="3200" b="1" u="sng" dirty="0" smtClean="0">
                <a:latin typeface="+mj-lt"/>
              </a:rPr>
            </a:br>
            <a:r>
              <a:rPr lang="ru-RU" sz="3200" b="1" u="sng" dirty="0">
                <a:latin typeface="+mj-lt"/>
              </a:rPr>
              <a:t/>
            </a:r>
            <a:br>
              <a:rPr lang="ru-RU" sz="3200" b="1" u="sng" dirty="0">
                <a:latin typeface="+mj-lt"/>
              </a:rPr>
            </a:br>
            <a:r>
              <a:rPr lang="ru-RU" sz="3200" b="1" u="sng" dirty="0" smtClean="0">
                <a:latin typeface="+mj-lt"/>
              </a:rPr>
              <a:t/>
            </a:r>
            <a:br>
              <a:rPr lang="ru-RU" sz="3200" b="1" u="sng" dirty="0" smtClean="0">
                <a:latin typeface="+mj-lt"/>
              </a:rPr>
            </a:br>
            <a:r>
              <a:rPr lang="ru-RU" sz="3200" b="1" u="sng" dirty="0">
                <a:latin typeface="+mj-lt"/>
              </a:rPr>
              <a:t/>
            </a:r>
            <a:br>
              <a:rPr lang="ru-RU" sz="3200" b="1" u="sng" dirty="0">
                <a:latin typeface="+mj-lt"/>
              </a:rPr>
            </a:br>
            <a:r>
              <a:rPr lang="ru-RU" sz="3200" b="1" u="sng" dirty="0" smtClean="0">
                <a:latin typeface="+mj-lt"/>
              </a:rPr>
              <a:t/>
            </a:r>
            <a:br>
              <a:rPr lang="ru-RU" sz="3200" b="1" u="sng" dirty="0" smtClean="0">
                <a:latin typeface="+mj-lt"/>
              </a:rPr>
            </a:br>
            <a:r>
              <a:rPr lang="ru-RU" sz="3200" b="1" u="sng" dirty="0">
                <a:latin typeface="+mj-lt"/>
              </a:rPr>
              <a:t/>
            </a:r>
            <a:br>
              <a:rPr lang="ru-RU" sz="3200" b="1" u="sng" dirty="0">
                <a:latin typeface="+mj-lt"/>
              </a:rPr>
            </a:br>
            <a:r>
              <a:rPr lang="ru-RU" sz="3200" b="1" u="sng" dirty="0" smtClean="0">
                <a:latin typeface="+mj-lt"/>
              </a:rPr>
              <a:t/>
            </a:r>
            <a:br>
              <a:rPr lang="ru-RU" sz="3200" b="1" u="sng" dirty="0" smtClean="0">
                <a:latin typeface="+mj-lt"/>
              </a:rPr>
            </a:br>
            <a:r>
              <a:rPr lang="ru-RU" sz="3200" b="1" u="sng" dirty="0">
                <a:latin typeface="+mj-lt"/>
              </a:rPr>
              <a:t/>
            </a:r>
            <a:br>
              <a:rPr lang="ru-RU" sz="3200" b="1" u="sng" dirty="0">
                <a:latin typeface="+mj-lt"/>
              </a:rPr>
            </a:br>
            <a:r>
              <a:rPr lang="ru-RU" sz="3200" b="1" u="sng" dirty="0" smtClean="0">
                <a:latin typeface="+mj-lt"/>
              </a:rPr>
              <a:t/>
            </a:r>
            <a:br>
              <a:rPr lang="ru-RU" sz="3200" b="1" u="sng" dirty="0" smtClean="0">
                <a:latin typeface="+mj-lt"/>
              </a:rPr>
            </a:br>
            <a:r>
              <a:rPr lang="ru-RU" sz="3200" b="1" u="sng" dirty="0">
                <a:latin typeface="+mj-lt"/>
              </a:rPr>
              <a:t/>
            </a:r>
            <a:br>
              <a:rPr lang="ru-RU" sz="3200" b="1" u="sng" dirty="0">
                <a:latin typeface="+mj-lt"/>
              </a:rPr>
            </a:br>
            <a:r>
              <a:rPr lang="ru-RU" sz="3200" b="1" u="sng" dirty="0" smtClean="0">
                <a:latin typeface="+mj-lt"/>
              </a:rPr>
              <a:t/>
            </a:r>
            <a:br>
              <a:rPr lang="ru-RU" sz="3200" b="1" u="sng" dirty="0" smtClean="0">
                <a:latin typeface="+mj-lt"/>
              </a:rPr>
            </a:br>
            <a:r>
              <a:rPr lang="ru-RU" sz="3200" b="1" u="sng" dirty="0">
                <a:latin typeface="+mj-lt"/>
              </a:rPr>
              <a:t/>
            </a:r>
            <a:br>
              <a:rPr lang="ru-RU" sz="3200" b="1" u="sng" dirty="0">
                <a:latin typeface="+mj-lt"/>
              </a:rPr>
            </a:br>
            <a:r>
              <a:rPr lang="ru-RU" sz="3200" b="1" u="sng" dirty="0" smtClean="0">
                <a:latin typeface="+mj-lt"/>
              </a:rPr>
              <a:t/>
            </a:r>
            <a:br>
              <a:rPr lang="ru-RU" sz="3200" b="1" u="sng" dirty="0" smtClean="0">
                <a:latin typeface="+mj-lt"/>
              </a:rPr>
            </a:br>
            <a:r>
              <a:rPr lang="ru-RU" sz="3200" b="1" u="sng" dirty="0" smtClean="0">
                <a:latin typeface="+mj-lt"/>
              </a:rPr>
              <a:t/>
            </a:r>
            <a:br>
              <a:rPr lang="ru-RU" sz="3200" b="1" u="sng" dirty="0" smtClean="0">
                <a:latin typeface="+mj-lt"/>
              </a:rPr>
            </a:br>
            <a:r>
              <a:rPr lang="ru-RU" sz="3200" b="1" u="sng" dirty="0">
                <a:latin typeface="+mj-lt"/>
              </a:rPr>
              <a:t/>
            </a:r>
            <a:br>
              <a:rPr lang="ru-RU" sz="3200" b="1" u="sng" dirty="0">
                <a:latin typeface="+mj-lt"/>
              </a:rPr>
            </a:br>
            <a:r>
              <a:rPr lang="ru-RU" sz="3200" b="1" u="sng" dirty="0" smtClean="0">
                <a:latin typeface="+mj-lt"/>
              </a:rPr>
              <a:t/>
            </a:r>
            <a:br>
              <a:rPr lang="ru-RU" sz="3200" b="1" u="sng" dirty="0" smtClean="0">
                <a:latin typeface="+mj-lt"/>
              </a:rPr>
            </a:br>
            <a:r>
              <a:rPr lang="ru-RU" sz="3200" b="1" u="sng" dirty="0">
                <a:latin typeface="+mj-lt"/>
              </a:rPr>
              <a:t/>
            </a:r>
            <a:br>
              <a:rPr lang="ru-RU" sz="3200" b="1" u="sng" dirty="0">
                <a:latin typeface="+mj-lt"/>
              </a:rPr>
            </a:br>
            <a:r>
              <a:rPr lang="ru-RU" sz="3200" b="1" u="sng" dirty="0" smtClean="0">
                <a:latin typeface="+mj-lt"/>
              </a:rPr>
              <a:t>НЕПРОГРАММНЫЕ   РАСХОДЫ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22913" y="1508046"/>
            <a:ext cx="4572000" cy="892552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300" dirty="0" smtClean="0"/>
              <a:t>обеспечение деятельности высшего должностного лица муниципального образования Туапсинский муниципальный округ Краснодарского края -   </a:t>
            </a:r>
          </a:p>
          <a:p>
            <a:r>
              <a:rPr lang="ru-RU" sz="1300" b="1" dirty="0" smtClean="0"/>
              <a:t>4 066,6 тыс. рублей</a:t>
            </a:r>
            <a:endParaRPr lang="ru-RU" sz="13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-22765" y="2400598"/>
            <a:ext cx="4572000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300" dirty="0"/>
              <a:t>обеспечение деятельности Совета муниципального образования Туапсинский муниципальный округ Краснодарского края -  </a:t>
            </a:r>
            <a:r>
              <a:rPr lang="ru-RU" sz="1300" b="1" dirty="0"/>
              <a:t>1 864,3  тыс. </a:t>
            </a:r>
            <a:r>
              <a:rPr lang="ru-RU" sz="1300" b="1" dirty="0" smtClean="0"/>
              <a:t>рублей</a:t>
            </a:r>
            <a:endParaRPr lang="ru-RU" sz="1300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-6524" y="3108484"/>
            <a:ext cx="4572000" cy="89255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300" dirty="0"/>
              <a:t>обеспечение деятельности администрации муниципального образования Туапсинский муниципальный округ Краснодарского края </a:t>
            </a:r>
            <a:r>
              <a:rPr lang="ru-RU" sz="1300" dirty="0" smtClean="0"/>
              <a:t>– </a:t>
            </a:r>
          </a:p>
          <a:p>
            <a:r>
              <a:rPr lang="ru-RU" sz="1300" b="1" dirty="0" smtClean="0"/>
              <a:t>210 573,8  тыс</a:t>
            </a:r>
            <a:r>
              <a:rPr lang="ru-RU" sz="1300" b="1" dirty="0"/>
              <a:t>. </a:t>
            </a:r>
            <a:r>
              <a:rPr lang="ru-RU" sz="1300" b="1" dirty="0" smtClean="0"/>
              <a:t>рублей</a:t>
            </a:r>
            <a:endParaRPr lang="ru-RU" sz="13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-22913" y="4001036"/>
            <a:ext cx="4581977" cy="89255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300" dirty="0" smtClean="0"/>
              <a:t>обеспечение деятельности финансового управления администрации муниципального образования Туапсинский муниципальный округ Краснодарского края – </a:t>
            </a:r>
            <a:r>
              <a:rPr lang="ru-RU" sz="1300" b="1" dirty="0" smtClean="0"/>
              <a:t>48 819,9 тыс. рублей</a:t>
            </a:r>
            <a:endParaRPr lang="ru-RU" sz="13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-22913" y="4893588"/>
            <a:ext cx="4591920" cy="89255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300" dirty="0"/>
              <a:t>обеспечение деятельности контрольно-счетной палаты </a:t>
            </a:r>
            <a:r>
              <a:rPr lang="ru-RU" sz="1300" dirty="0" smtClean="0"/>
              <a:t>муниципального </a:t>
            </a:r>
            <a:r>
              <a:rPr lang="ru-RU" sz="1300" dirty="0"/>
              <a:t>образования Туапсинский </a:t>
            </a:r>
            <a:r>
              <a:rPr lang="ru-RU" sz="1300" dirty="0" smtClean="0"/>
              <a:t>муниципальный округ Краснодарского края – </a:t>
            </a:r>
          </a:p>
          <a:p>
            <a:r>
              <a:rPr lang="ru-RU" sz="1300" b="1" dirty="0" smtClean="0"/>
              <a:t>14 017,0  тыс</a:t>
            </a:r>
            <a:r>
              <a:rPr lang="ru-RU" sz="1300" b="1" dirty="0"/>
              <a:t>. рублей</a:t>
            </a:r>
          </a:p>
        </p:txBody>
      </p:sp>
      <p:sp>
        <p:nvSpPr>
          <p:cNvPr id="25" name="Прямоугольник с двумя вырезанными соседними углами 24"/>
          <p:cNvSpPr/>
          <p:nvPr/>
        </p:nvSpPr>
        <p:spPr>
          <a:xfrm>
            <a:off x="4691864" y="909670"/>
            <a:ext cx="4320480" cy="1196752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Объем средств по непрограммным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расходам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составляет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ru-RU" sz="1600" b="1" u="sng" dirty="0" smtClean="0">
                <a:solidFill>
                  <a:schemeClr val="accent1">
                    <a:lumMod val="75000"/>
                  </a:schemeClr>
                </a:solidFill>
              </a:rPr>
              <a:t>292 098,6 тыс</a:t>
            </a:r>
            <a:r>
              <a:rPr lang="ru-RU" sz="1600" b="1" u="sng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ru-RU" sz="1600" b="1" u="sng" dirty="0" smtClean="0">
                <a:solidFill>
                  <a:schemeClr val="accent1">
                    <a:lumMod val="75000"/>
                  </a:schemeClr>
                </a:solidFill>
              </a:rPr>
              <a:t>рублей</a:t>
            </a:r>
          </a:p>
          <a:p>
            <a:pPr algn="ctr"/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576225" y="4508419"/>
            <a:ext cx="4584822" cy="89255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300" dirty="0"/>
              <a:t>осуществление отдельных полномочий Краснодарского края по созданию и организации деятельности комиссий по делам несовершеннолетних и защите их прав </a:t>
            </a:r>
            <a:r>
              <a:rPr lang="ru-RU" sz="1300" dirty="0" smtClean="0"/>
              <a:t>– </a:t>
            </a:r>
            <a:r>
              <a:rPr lang="ru-RU" sz="1300" b="1" dirty="0" smtClean="0"/>
              <a:t>5 095,2 тыс. рублей</a:t>
            </a:r>
            <a:endParaRPr lang="ru-RU" sz="1300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4569007" y="3815922"/>
            <a:ext cx="4590813" cy="6924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300" dirty="0"/>
              <a:t>осуществление отдельных полномочий Краснодарского края по поддержке сельскохозяйственного производства </a:t>
            </a:r>
            <a:r>
              <a:rPr lang="ru-RU" sz="1300" dirty="0" smtClean="0"/>
              <a:t> </a:t>
            </a:r>
            <a:r>
              <a:rPr lang="ru-RU" sz="1300" b="1" dirty="0" smtClean="0"/>
              <a:t>930,4 тыс. рублей</a:t>
            </a:r>
            <a:endParaRPr lang="ru-RU" sz="1300" b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4576225" y="5908802"/>
            <a:ext cx="4584822" cy="49244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300" dirty="0"/>
              <a:t>расходы по обеспечению мобилизационной подготовки экономики </a:t>
            </a:r>
            <a:r>
              <a:rPr lang="ru-RU" sz="1300" dirty="0" smtClean="0"/>
              <a:t>–  </a:t>
            </a:r>
            <a:r>
              <a:rPr lang="ru-RU" sz="1300" b="1" dirty="0" smtClean="0"/>
              <a:t>235,4 тыс. рублей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565475" y="3131437"/>
            <a:ext cx="4595571" cy="692497"/>
          </a:xfrm>
          <a:prstGeom prst="rect">
            <a:avLst/>
          </a:prstGeom>
          <a:solidFill>
            <a:schemeClr val="accent5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300" dirty="0"/>
              <a:t>о</a:t>
            </a:r>
            <a:r>
              <a:rPr lang="ru-RU" sz="1300" dirty="0" smtClean="0"/>
              <a:t>существление </a:t>
            </a:r>
            <a:r>
              <a:rPr lang="ru-RU" sz="1300" dirty="0"/>
              <a:t>полномочий по </a:t>
            </a:r>
            <a:r>
              <a:rPr lang="ru-RU" sz="1300" dirty="0" smtClean="0"/>
              <a:t>образованию и организации деятельности административных комиссий – </a:t>
            </a:r>
            <a:r>
              <a:rPr lang="ru-RU" sz="1300" b="1" dirty="0" smtClean="0"/>
              <a:t>500,0 тыс. рублей</a:t>
            </a:r>
            <a:endParaRPr lang="ru-RU" sz="13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-8600" y="5786140"/>
            <a:ext cx="4567777" cy="1107996"/>
          </a:xfrm>
          <a:prstGeom prst="rect">
            <a:avLst/>
          </a:prstGeom>
          <a:solidFill>
            <a:srgbClr val="FF33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300" dirty="0"/>
              <a:t>о</a:t>
            </a:r>
            <a:r>
              <a:rPr lang="ru-RU" sz="1300" dirty="0" smtClean="0"/>
              <a:t>существление государственных полномочий по государственному строительному надзору- </a:t>
            </a:r>
          </a:p>
          <a:p>
            <a:r>
              <a:rPr lang="ru-RU" sz="1300" b="1" dirty="0" smtClean="0"/>
              <a:t>933,5 тыс</a:t>
            </a:r>
            <a:r>
              <a:rPr lang="ru-RU" sz="1300" b="1" dirty="0"/>
              <a:t>. </a:t>
            </a:r>
            <a:r>
              <a:rPr lang="ru-RU" sz="1300" b="1" dirty="0" smtClean="0"/>
              <a:t>рублей</a:t>
            </a:r>
          </a:p>
          <a:p>
            <a:endParaRPr lang="ru-RU" sz="1300" dirty="0" smtClean="0"/>
          </a:p>
          <a:p>
            <a:endParaRPr lang="ru-RU" sz="1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559064" y="2215932"/>
            <a:ext cx="4586080" cy="89255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300" dirty="0"/>
              <a:t>о</a:t>
            </a:r>
            <a:r>
              <a:rPr lang="ru-RU" sz="1300" dirty="0" smtClean="0"/>
              <a:t>существление </a:t>
            </a:r>
            <a:r>
              <a:rPr lang="ru-RU" sz="1300" dirty="0"/>
              <a:t>полномочий по составлению (изменению) списков кандидатов в присяжные заседатели федеральных судов общей юрисдикции в Российской </a:t>
            </a:r>
            <a:r>
              <a:rPr lang="ru-RU" sz="1300" dirty="0" smtClean="0"/>
              <a:t>Федерации - </a:t>
            </a:r>
            <a:r>
              <a:rPr lang="ru-RU" sz="1300" b="1" dirty="0" smtClean="0"/>
              <a:t>7,8 тыс. рублей</a:t>
            </a:r>
            <a:endParaRPr lang="ru-RU" sz="13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576225" y="5400971"/>
            <a:ext cx="4584822" cy="507831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300" dirty="0" smtClean="0"/>
              <a:t>резервный фонд – </a:t>
            </a:r>
            <a:r>
              <a:rPr lang="ru-RU" sz="1300" b="1" dirty="0" smtClean="0"/>
              <a:t>5 000,0 тыс. рублей</a:t>
            </a:r>
          </a:p>
          <a:p>
            <a:endParaRPr lang="ru-RU" sz="14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4576225" y="6365557"/>
            <a:ext cx="4573766" cy="49244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300" dirty="0" smtClean="0"/>
              <a:t>процентные платежи по муниципальному долгу –  </a:t>
            </a:r>
          </a:p>
          <a:p>
            <a:r>
              <a:rPr lang="ru-RU" sz="1300" b="1" dirty="0" smtClean="0"/>
              <a:t>54,7 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112487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315416"/>
            <a:ext cx="8229600" cy="249289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1800" b="1" dirty="0" smtClean="0"/>
              <a:t>ФИНАНСОВОЕ УПРАВЛЕНИЕ АДМИНИСТРАЦИИ </a:t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>МУНИЦИПАЛЬНОГО ОБРАЗОВАНИЯ ТУАПСИНСКИЙ</a:t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>МУНИЦИПАЛЬНЫЙ ОКРУГ КРАСНОДАРСКОГО КРАЯ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/>
              <a:t/>
            </a:r>
            <a:br>
              <a:rPr lang="ru-RU" sz="2000" b="1" dirty="0"/>
            </a:br>
            <a:endParaRPr lang="ru-RU" sz="2000" b="1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477150722"/>
              </p:ext>
            </p:extLst>
          </p:nvPr>
        </p:nvGraphicFramePr>
        <p:xfrm>
          <a:off x="0" y="1556792"/>
          <a:ext cx="9144000" cy="5301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6195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96552" y="260648"/>
            <a:ext cx="9865096" cy="1143000"/>
          </a:xfrm>
        </p:spPr>
        <p:txBody>
          <a:bodyPr>
            <a:normAutofit/>
          </a:bodyPr>
          <a:lstStyle/>
          <a:p>
            <a:r>
              <a:rPr lang="ru-RU" sz="29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На чем основано составление </a:t>
            </a:r>
            <a:r>
              <a:rPr lang="ru-RU" sz="2900" b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проекта </a:t>
            </a:r>
            <a:r>
              <a:rPr lang="ru-RU" sz="29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бюджета</a:t>
            </a:r>
            <a:br>
              <a:rPr lang="ru-RU" sz="2900" b="1" dirty="0">
                <a:solidFill>
                  <a:srgbClr val="002060"/>
                </a:solidFill>
                <a:latin typeface="Palatino Linotype" panose="02040502050505030304" pitchFamily="18" charset="0"/>
              </a:rPr>
            </a:br>
            <a:endParaRPr lang="ru-RU" sz="29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  <a:latin typeface="Palatino Linotype" pitchFamily="18" charset="0"/>
              </a:rPr>
              <a:t>Проект бюджета муниципального образования Туапсинский</a:t>
            </a:r>
          </a:p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ru-RU" sz="3600" b="1" dirty="0" smtClean="0">
                <a:solidFill>
                  <a:schemeClr val="bg1"/>
                </a:solidFill>
                <a:latin typeface="Palatino Linotype" pitchFamily="18" charset="0"/>
              </a:rPr>
              <a:t> </a:t>
            </a:r>
            <a:r>
              <a:rPr lang="ru-RU" sz="3600" b="1" dirty="0">
                <a:solidFill>
                  <a:schemeClr val="bg1"/>
                </a:solidFill>
                <a:latin typeface="Palatino Linotype" pitchFamily="18" charset="0"/>
              </a:rPr>
              <a:t>район</a:t>
            </a:r>
            <a:endParaRPr lang="ru-RU" sz="3600" dirty="0">
              <a:solidFill>
                <a:schemeClr val="bg1"/>
              </a:solidFill>
              <a:latin typeface="Palatino Linotype" pitchFamily="18" charset="0"/>
            </a:endParaRPr>
          </a:p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7503" y="1631783"/>
            <a:ext cx="3438687" cy="352839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0000"/>
              </a:lnSpc>
              <a:spcAft>
                <a:spcPts val="0"/>
              </a:spcAft>
            </a:pPr>
            <a:r>
              <a:rPr lang="ru-RU" sz="2600" b="1" dirty="0">
                <a:solidFill>
                  <a:schemeClr val="tx2"/>
                </a:solidFill>
                <a:latin typeface="Palatino Linotype" pitchFamily="18" charset="0"/>
              </a:rPr>
              <a:t>Проект бюджета муниципального </a:t>
            </a:r>
            <a:r>
              <a:rPr lang="ru-RU" sz="2600" b="1" dirty="0" smtClean="0">
                <a:solidFill>
                  <a:schemeClr val="tx2"/>
                </a:solidFill>
                <a:latin typeface="Palatino Linotype" pitchFamily="18" charset="0"/>
              </a:rPr>
              <a:t>образования Туапсинский  муниципальный округ Краснодарского края</a:t>
            </a:r>
            <a:endParaRPr lang="ru-RU" sz="2600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83" y="5223240"/>
            <a:ext cx="2094725" cy="1623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4086251" y="980728"/>
            <a:ext cx="4938810" cy="1224136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Aft>
                <a:spcPts val="0"/>
              </a:spcAft>
            </a:pPr>
            <a:endParaRPr lang="ru-RU" sz="1400" b="1" dirty="0" smtClean="0">
              <a:solidFill>
                <a:srgbClr val="002060"/>
              </a:solidFill>
              <a:latin typeface="Palatino Linotype" pitchFamily="18" charset="0"/>
            </a:endParaRPr>
          </a:p>
          <a:p>
            <a:pPr lvl="0" algn="ctr">
              <a:spcAft>
                <a:spcPts val="0"/>
              </a:spcAft>
            </a:pPr>
            <a:r>
              <a:rPr lang="ru-RU" sz="1500" b="1" dirty="0" smtClean="0">
                <a:solidFill>
                  <a:srgbClr val="002060"/>
                </a:solidFill>
                <a:latin typeface="Palatino Linotype" pitchFamily="18" charset="0"/>
              </a:rPr>
              <a:t>Послания </a:t>
            </a:r>
            <a:r>
              <a:rPr lang="ru-RU" sz="1500" b="1" dirty="0">
                <a:solidFill>
                  <a:srgbClr val="002060"/>
                </a:solidFill>
                <a:latin typeface="Palatino Linotype" pitchFamily="18" charset="0"/>
              </a:rPr>
              <a:t>Президента Российской </a:t>
            </a:r>
            <a:r>
              <a:rPr lang="ru-RU" sz="1500" b="1" dirty="0" smtClean="0">
                <a:solidFill>
                  <a:srgbClr val="002060"/>
                </a:solidFill>
                <a:latin typeface="Palatino Linotype" pitchFamily="18" charset="0"/>
              </a:rPr>
              <a:t>Федерации</a:t>
            </a:r>
          </a:p>
          <a:p>
            <a:pPr lvl="0" algn="ctr">
              <a:spcAft>
                <a:spcPts val="0"/>
              </a:spcAft>
            </a:pPr>
            <a:endParaRPr lang="ru-RU" sz="1500" b="1" dirty="0">
              <a:solidFill>
                <a:srgbClr val="002060"/>
              </a:solidFill>
              <a:latin typeface="Palatino Linotype" pitchFamily="18" charset="0"/>
            </a:endParaRPr>
          </a:p>
          <a:p>
            <a:pPr lvl="0" algn="ctr">
              <a:spcAft>
                <a:spcPts val="0"/>
              </a:spcAft>
            </a:pPr>
            <a:r>
              <a:rPr lang="ru-RU" sz="1500" b="1" dirty="0">
                <a:solidFill>
                  <a:srgbClr val="002060"/>
                </a:solidFill>
                <a:latin typeface="Palatino Linotype" pitchFamily="18" charset="0"/>
              </a:rPr>
              <a:t>        Указы Президента Российской </a:t>
            </a:r>
            <a:r>
              <a:rPr lang="ru-RU" sz="1500" b="1" dirty="0" smtClean="0">
                <a:solidFill>
                  <a:srgbClr val="002060"/>
                </a:solidFill>
                <a:latin typeface="Palatino Linotype" pitchFamily="18" charset="0"/>
              </a:rPr>
              <a:t>Федерации о </a:t>
            </a:r>
            <a:r>
              <a:rPr lang="ru-RU" sz="1500" b="1" dirty="0">
                <a:solidFill>
                  <a:srgbClr val="002060"/>
                </a:solidFill>
                <a:latin typeface="Palatino Linotype" pitchFamily="18" charset="0"/>
              </a:rPr>
              <a:t>национальных целях развития РФ </a:t>
            </a:r>
            <a:r>
              <a:rPr lang="ru-RU" sz="1500" b="1" dirty="0" smtClean="0">
                <a:solidFill>
                  <a:srgbClr val="002060"/>
                </a:solidFill>
                <a:latin typeface="Palatino Linotype" pitchFamily="18" charset="0"/>
              </a:rPr>
              <a:t>                       на период до </a:t>
            </a:r>
            <a:r>
              <a:rPr lang="ru-RU" sz="1500" b="1" dirty="0">
                <a:solidFill>
                  <a:srgbClr val="002060"/>
                </a:solidFill>
                <a:latin typeface="Palatino Linotype" pitchFamily="18" charset="0"/>
              </a:rPr>
              <a:t>2036 </a:t>
            </a:r>
            <a:r>
              <a:rPr lang="ru-RU" sz="1500" b="1" dirty="0" smtClean="0">
                <a:solidFill>
                  <a:srgbClr val="002060"/>
                </a:solidFill>
                <a:latin typeface="Palatino Linotype" pitchFamily="18" charset="0"/>
              </a:rPr>
              <a:t>года</a:t>
            </a:r>
          </a:p>
          <a:p>
            <a:pPr lvl="0" algn="ctr">
              <a:spcAft>
                <a:spcPts val="0"/>
              </a:spcAft>
            </a:pPr>
            <a:endParaRPr lang="ru-RU" sz="1400" dirty="0">
              <a:solidFill>
                <a:srgbClr val="002060"/>
              </a:solidFill>
              <a:latin typeface="Palatino Linotyp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088905" y="2348880"/>
            <a:ext cx="4936156" cy="864096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chemeClr val="bg1"/>
                </a:solidFill>
                <a:latin typeface="Palatino Linotype" pitchFamily="18" charset="0"/>
              </a:rPr>
              <a:t>Основные направления бюджетной и налоговой политики Краснодарского края на 2025 год и на плановый  период  2025 и 2026 годов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088905" y="3395979"/>
            <a:ext cx="4936156" cy="9691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1500" b="1" dirty="0">
                <a:solidFill>
                  <a:schemeClr val="tx2"/>
                </a:solidFill>
                <a:latin typeface="Palatino Linotype" pitchFamily="18" charset="0"/>
              </a:rPr>
              <a:t>Основные направления бюджетной и налоговой политики МО Туапсинский муниципальный округ Краснодарского края на 2025 год и на плановый период 2026 и 2027 годов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088905" y="4509120"/>
            <a:ext cx="4957116" cy="100811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ru-RU" sz="1500" b="1" dirty="0">
                <a:solidFill>
                  <a:schemeClr val="tx2"/>
                </a:solidFill>
                <a:latin typeface="Palatino Linotype" pitchFamily="18" charset="0"/>
              </a:rPr>
              <a:t>Прогноз социально-экономического развития  </a:t>
            </a:r>
          </a:p>
          <a:p>
            <a:pPr algn="ctr">
              <a:spcBef>
                <a:spcPct val="0"/>
              </a:spcBef>
            </a:pPr>
            <a:r>
              <a:rPr lang="ru-RU" sz="1500" b="1" dirty="0">
                <a:solidFill>
                  <a:schemeClr val="tx2"/>
                </a:solidFill>
                <a:latin typeface="Palatino Linotype" pitchFamily="18" charset="0"/>
              </a:rPr>
              <a:t>МО Туапсинский муниципальный округ Краснодарского края на 2025 год и на период </a:t>
            </a:r>
            <a:r>
              <a:rPr lang="ru-RU" sz="1500" b="1" dirty="0" smtClean="0">
                <a:solidFill>
                  <a:schemeClr val="tx2"/>
                </a:solidFill>
                <a:latin typeface="Palatino Linotype" pitchFamily="18" charset="0"/>
              </a:rPr>
              <a:t>  до </a:t>
            </a:r>
            <a:r>
              <a:rPr lang="ru-RU" sz="1500" b="1" dirty="0">
                <a:solidFill>
                  <a:schemeClr val="tx2"/>
                </a:solidFill>
                <a:latin typeface="Palatino Linotype" pitchFamily="18" charset="0"/>
              </a:rPr>
              <a:t>2027 года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088905" y="5661248"/>
            <a:ext cx="4947592" cy="1080120"/>
          </a:xfrm>
          <a:prstGeom prst="roundRect">
            <a:avLst/>
          </a:prstGeom>
          <a:solidFill>
            <a:srgbClr val="FFFF00"/>
          </a:solidFill>
          <a:ln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0"/>
              </a:spcBef>
            </a:pPr>
            <a:r>
              <a:rPr lang="ru-RU" sz="1500" b="1" dirty="0" smtClean="0">
                <a:solidFill>
                  <a:srgbClr val="002060"/>
                </a:solidFill>
                <a:latin typeface="Palatino Linotype" pitchFamily="18" charset="0"/>
              </a:rPr>
              <a:t>Проекты муниципальных программ</a:t>
            </a:r>
          </a:p>
          <a:p>
            <a:pPr lvl="0" algn="ctr">
              <a:spcBef>
                <a:spcPct val="0"/>
              </a:spcBef>
            </a:pPr>
            <a:r>
              <a:rPr lang="ru-RU" sz="1500" b="1" dirty="0" smtClean="0">
                <a:solidFill>
                  <a:srgbClr val="002060"/>
                </a:solidFill>
                <a:latin typeface="Palatino Linotype" pitchFamily="18" charset="0"/>
              </a:rPr>
              <a:t> </a:t>
            </a:r>
            <a:r>
              <a:rPr lang="ru-RU" sz="1500" b="1" dirty="0">
                <a:solidFill>
                  <a:srgbClr val="002060"/>
                </a:solidFill>
                <a:latin typeface="Palatino Linotype" pitchFamily="18" charset="0"/>
              </a:rPr>
              <a:t>МО Туапсинский муниципальный округ Краснодарского края на 2025 год </a:t>
            </a:r>
            <a:r>
              <a:rPr lang="ru-RU" sz="1500" b="1" dirty="0" smtClean="0">
                <a:solidFill>
                  <a:srgbClr val="002060"/>
                </a:solidFill>
                <a:latin typeface="Palatino Linotype" pitchFamily="18" charset="0"/>
              </a:rPr>
              <a:t> и </a:t>
            </a:r>
            <a:r>
              <a:rPr lang="ru-RU" sz="1500" b="1" dirty="0">
                <a:solidFill>
                  <a:srgbClr val="002060"/>
                </a:solidFill>
                <a:latin typeface="Palatino Linotype" pitchFamily="18" charset="0"/>
              </a:rPr>
              <a:t>на период </a:t>
            </a:r>
            <a:r>
              <a:rPr lang="ru-RU" sz="1500" b="1" dirty="0" smtClean="0">
                <a:solidFill>
                  <a:srgbClr val="002060"/>
                </a:solidFill>
                <a:latin typeface="Palatino Linotype" pitchFamily="18" charset="0"/>
              </a:rPr>
              <a:t> до </a:t>
            </a:r>
            <a:r>
              <a:rPr lang="ru-RU" sz="1500" b="1" dirty="0">
                <a:solidFill>
                  <a:srgbClr val="002060"/>
                </a:solidFill>
                <a:latin typeface="Palatino Linotype" pitchFamily="18" charset="0"/>
              </a:rPr>
              <a:t>2027 года </a:t>
            </a:r>
          </a:p>
        </p:txBody>
      </p:sp>
      <p:sp>
        <p:nvSpPr>
          <p:cNvPr id="13" name="Левая фигурная скобка 12"/>
          <p:cNvSpPr/>
          <p:nvPr/>
        </p:nvSpPr>
        <p:spPr>
          <a:xfrm>
            <a:off x="3546191" y="1591630"/>
            <a:ext cx="540060" cy="4968552"/>
          </a:xfrm>
          <a:prstGeom prst="leftBrace">
            <a:avLst>
              <a:gd name="adj1" fmla="val 8333"/>
              <a:gd name="adj2" fmla="val 47124"/>
            </a:avLst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2" name="Левая фигурная скобка 11"/>
          <p:cNvSpPr/>
          <p:nvPr/>
        </p:nvSpPr>
        <p:spPr>
          <a:xfrm>
            <a:off x="3595540" y="2780928"/>
            <a:ext cx="490711" cy="2268252"/>
          </a:xfrm>
          <a:prstGeom prst="leftBrac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23" name="Соединительная линия уступом 22"/>
          <p:cNvCxnSpPr>
            <a:endCxn id="9" idx="1"/>
          </p:cNvCxnSpPr>
          <p:nvPr/>
        </p:nvCxnSpPr>
        <p:spPr>
          <a:xfrm flipV="1">
            <a:off x="3546190" y="3880542"/>
            <a:ext cx="542715" cy="11253"/>
          </a:xfrm>
          <a:prstGeom prst="bentConnector3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424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856984" cy="86409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b="1" dirty="0" smtClean="0">
                <a:solidFill>
                  <a:srgbClr val="002060"/>
                </a:solidFill>
              </a:rPr>
              <a:t>Цели и задачи бюджетной и налоговой политики                  на 2025 -2027 годы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841923178"/>
              </p:ext>
            </p:extLst>
          </p:nvPr>
        </p:nvGraphicFramePr>
        <p:xfrm>
          <a:off x="107504" y="980728"/>
          <a:ext cx="9036496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528346" y="836712"/>
            <a:ext cx="2095641" cy="5760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Цели</a:t>
            </a:r>
            <a:endParaRPr lang="ru-RU" sz="2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162394" y="874235"/>
            <a:ext cx="5555514" cy="53854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Основные задачи </a:t>
            </a:r>
            <a:endParaRPr lang="ru-RU" sz="2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07504" y="1883163"/>
            <a:ext cx="2592288" cy="497483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dirty="0">
                <a:solidFill>
                  <a:prstClr val="black"/>
                </a:solidFill>
                <a:latin typeface="Bookman Old Style" panose="02050604050505020204" pitchFamily="18" charset="0"/>
                <a:ea typeface="Calibri"/>
              </a:rPr>
              <a:t>обеспечение мер, </a:t>
            </a:r>
            <a:endParaRPr lang="ru-RU" sz="2000" dirty="0" smtClean="0">
              <a:solidFill>
                <a:prstClr val="black"/>
              </a:solidFill>
              <a:latin typeface="Bookman Old Style" panose="02050604050505020204" pitchFamily="18" charset="0"/>
              <a:ea typeface="Calibri"/>
            </a:endParaRPr>
          </a:p>
          <a:p>
            <a:pPr lvl="0" algn="ctr"/>
            <a:r>
              <a:rPr lang="ru-RU" sz="2000" dirty="0" smtClean="0">
                <a:solidFill>
                  <a:prstClr val="black"/>
                </a:solidFill>
                <a:latin typeface="Bookman Old Style" panose="02050604050505020204" pitchFamily="18" charset="0"/>
                <a:ea typeface="Calibri"/>
              </a:rPr>
              <a:t>направленных </a:t>
            </a:r>
            <a:r>
              <a:rPr lang="ru-RU" sz="2000" dirty="0">
                <a:solidFill>
                  <a:prstClr val="black"/>
                </a:solidFill>
                <a:latin typeface="Bookman Old Style" panose="02050604050505020204" pitchFamily="18" charset="0"/>
                <a:ea typeface="Calibri"/>
              </a:rPr>
              <a:t>на </a:t>
            </a:r>
            <a:r>
              <a:rPr lang="ru-RU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/>
              </a:rPr>
              <a:t>устойчивое социально-экономическое развитие</a:t>
            </a:r>
            <a:r>
              <a:rPr lang="ru-RU" sz="2000" dirty="0">
                <a:solidFill>
                  <a:prstClr val="black"/>
                </a:solidFill>
                <a:latin typeface="Bookman Old Style" panose="02050604050505020204" pitchFamily="18" charset="0"/>
                <a:ea typeface="Calibri"/>
              </a:rPr>
              <a:t> муниципального образования Туапсинский </a:t>
            </a:r>
            <a:r>
              <a:rPr lang="ru-RU" sz="2000" dirty="0" smtClean="0">
                <a:solidFill>
                  <a:prstClr val="black"/>
                </a:solidFill>
                <a:latin typeface="Bookman Old Style" panose="02050604050505020204" pitchFamily="18" charset="0"/>
                <a:ea typeface="Calibri"/>
              </a:rPr>
              <a:t>муниципальный округ Краснодарского края</a:t>
            </a:r>
            <a:endParaRPr lang="ru-RU" sz="2000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843808" y="1907435"/>
            <a:ext cx="2592287" cy="49505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dirty="0">
                <a:solidFill>
                  <a:srgbClr val="002060"/>
                </a:solidFill>
                <a:latin typeface="Bookman Old Style" panose="02050604050505020204" pitchFamily="18" charset="0"/>
              </a:rPr>
              <a:t>обеспечение </a:t>
            </a:r>
            <a:r>
              <a:rPr lang="ru-RU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сбалансиро-ванности </a:t>
            </a:r>
            <a: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и устойчивости бюджета </a:t>
            </a:r>
            <a:r>
              <a:rPr lang="ru-RU" sz="2000" dirty="0">
                <a:solidFill>
                  <a:srgbClr val="002060"/>
                </a:solidFill>
                <a:latin typeface="Bookman Old Style" panose="02050604050505020204" pitchFamily="18" charset="0"/>
              </a:rPr>
              <a:t>муниципального образования Туапсинский </a:t>
            </a:r>
            <a:r>
              <a:rPr lang="ru-RU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муниципальный округ Краснодарского края</a:t>
            </a:r>
          </a:p>
          <a:p>
            <a:pPr lvl="0" algn="ctr"/>
            <a:endParaRPr lang="ru-RU" sz="20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lvl="0" algn="ctr"/>
            <a:endParaRPr lang="ru-RU" sz="20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652120" y="1883163"/>
            <a:ext cx="3405679" cy="49748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 algn="ctr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endParaRPr lang="ru-RU" sz="2000" b="1" dirty="0" smtClean="0">
              <a:solidFill>
                <a:srgbClr val="002060"/>
              </a:solidFill>
              <a:latin typeface="Bookman Old Style" panose="02050604050505020204" pitchFamily="18" charset="0"/>
              <a:ea typeface="Calibri"/>
              <a:cs typeface="Times New Roman"/>
            </a:endParaRPr>
          </a:p>
          <a:p>
            <a:pPr indent="450215" algn="ctr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endParaRPr lang="ru-RU" sz="2000" b="1" dirty="0">
              <a:solidFill>
                <a:srgbClr val="002060"/>
              </a:solidFill>
              <a:latin typeface="Bookman Old Style" panose="02050604050505020204" pitchFamily="18" charset="0"/>
              <a:ea typeface="Calibri"/>
              <a:cs typeface="Times New Roman"/>
            </a:endParaRPr>
          </a:p>
          <a:p>
            <a:pPr indent="450215" algn="ctr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endParaRPr lang="ru-RU" sz="2000" b="1" dirty="0" smtClean="0">
              <a:solidFill>
                <a:srgbClr val="002060"/>
              </a:solidFill>
              <a:latin typeface="Bookman Old Style" panose="02050604050505020204" pitchFamily="18" charset="0"/>
              <a:ea typeface="Calibri"/>
              <a:cs typeface="Times New Roman"/>
            </a:endParaRPr>
          </a:p>
          <a:p>
            <a:pPr indent="450215" algn="ctr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endParaRPr lang="ru-RU" sz="2000" b="1" dirty="0" smtClean="0">
              <a:solidFill>
                <a:srgbClr val="002060"/>
              </a:solidFill>
              <a:latin typeface="Bookman Old Style" panose="02050604050505020204" pitchFamily="18" charset="0"/>
              <a:ea typeface="Calibri"/>
              <a:cs typeface="Times New Roman"/>
            </a:endParaRPr>
          </a:p>
          <a:p>
            <a:pPr indent="450215" algn="ctr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Bookman Old Style" panose="02050604050505020204" pitchFamily="18" charset="0"/>
                <a:ea typeface="Calibri"/>
                <a:cs typeface="Times New Roman"/>
              </a:rPr>
              <a:t>поддержка               инвестиционной </a:t>
            </a:r>
            <a: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  <a:ea typeface="Calibri"/>
                <a:cs typeface="Times New Roman"/>
              </a:rPr>
              <a:t>активности </a:t>
            </a:r>
            <a:r>
              <a:rPr lang="ru-RU" sz="2000" dirty="0">
                <a:solidFill>
                  <a:srgbClr val="002060"/>
                </a:solidFill>
                <a:latin typeface="Bookman Old Style" panose="02050604050505020204" pitchFamily="18" charset="0"/>
                <a:ea typeface="Calibri"/>
                <a:cs typeface="Times New Roman"/>
              </a:rPr>
              <a:t>хозяйствующих субъектов, </a:t>
            </a:r>
            <a:r>
              <a:rPr lang="ru-RU" sz="2000" dirty="0" smtClean="0">
                <a:solidFill>
                  <a:srgbClr val="002060"/>
                </a:solidFill>
                <a:latin typeface="Bookman Old Style" panose="02050604050505020204" pitchFamily="18" charset="0"/>
                <a:ea typeface="Calibri"/>
                <a:cs typeface="Times New Roman"/>
              </a:rPr>
              <a:t>осуществляющих </a:t>
            </a:r>
            <a:r>
              <a:rPr lang="ru-RU" sz="2000" dirty="0">
                <a:solidFill>
                  <a:srgbClr val="002060"/>
                </a:solidFill>
                <a:latin typeface="Bookman Old Style" panose="02050604050505020204" pitchFamily="18" charset="0"/>
                <a:ea typeface="Calibri"/>
                <a:cs typeface="Times New Roman"/>
              </a:rPr>
              <a:t>деятельность на территории муниципального образования Туапсинский </a:t>
            </a:r>
            <a:r>
              <a:rPr lang="ru-RU" sz="2000" dirty="0">
                <a:solidFill>
                  <a:srgbClr val="002060"/>
                </a:solidFill>
                <a:latin typeface="Bookman Old Style" panose="02050604050505020204" pitchFamily="18" charset="0"/>
              </a:rPr>
              <a:t>муниципальный округ Краснодарского </a:t>
            </a:r>
            <a:r>
              <a:rPr lang="ru-RU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края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endParaRPr lang="ru-RU" sz="2000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indent="450215" algn="ctr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endParaRPr lang="ru-RU" sz="2000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indent="450215" algn="ctr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endParaRPr lang="ru-RU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indent="450215" algn="ctr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endParaRPr lang="ru-RU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 rot="5400000">
            <a:off x="1345159" y="1471148"/>
            <a:ext cx="462013" cy="362018"/>
          </a:xfrm>
          <a:prstGeom prst="rightArrow">
            <a:avLst>
              <a:gd name="adj1" fmla="val 50000"/>
              <a:gd name="adj2" fmla="val 54398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Стрелка вправо 9"/>
          <p:cNvSpPr/>
          <p:nvPr/>
        </p:nvSpPr>
        <p:spPr>
          <a:xfrm rot="5400000">
            <a:off x="4118622" y="1489072"/>
            <a:ext cx="474708" cy="362018"/>
          </a:xfrm>
          <a:prstGeom prst="rightArrow">
            <a:avLst>
              <a:gd name="adj1" fmla="val 50000"/>
              <a:gd name="adj2" fmla="val 54398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Стрелка вправо 10"/>
          <p:cNvSpPr/>
          <p:nvPr/>
        </p:nvSpPr>
        <p:spPr>
          <a:xfrm rot="5400000">
            <a:off x="7222396" y="1470401"/>
            <a:ext cx="463505" cy="362018"/>
          </a:xfrm>
          <a:prstGeom prst="rightArrow">
            <a:avLst>
              <a:gd name="adj1" fmla="val 50000"/>
              <a:gd name="adj2" fmla="val 54398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300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 стрелкой 5"/>
          <p:cNvCxnSpPr/>
          <p:nvPr/>
        </p:nvCxnSpPr>
        <p:spPr>
          <a:xfrm>
            <a:off x="289385" y="1664668"/>
            <a:ext cx="1076397" cy="0"/>
          </a:xfrm>
          <a:prstGeom prst="straightConnector1">
            <a:avLst/>
          </a:prstGeom>
          <a:ln w="76200">
            <a:solidFill>
              <a:srgbClr val="000099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501686" y="4338428"/>
            <a:ext cx="864096" cy="0"/>
          </a:xfrm>
          <a:prstGeom prst="straightConnector1">
            <a:avLst/>
          </a:prstGeom>
          <a:ln w="76200">
            <a:solidFill>
              <a:srgbClr val="000099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79" y="0"/>
            <a:ext cx="8964488" cy="86409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700" b="1" u="sng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Основные направления </a:t>
            </a:r>
            <a:r>
              <a:rPr lang="ru-RU" sz="2700" b="1" u="sng" dirty="0">
                <a:solidFill>
                  <a:srgbClr val="002060"/>
                </a:solidFill>
                <a:latin typeface="Palatino Linotype" panose="02040502050505030304" pitchFamily="18" charset="0"/>
              </a:rPr>
              <a:t>бюджетной </a:t>
            </a:r>
            <a:r>
              <a:rPr lang="ru-RU" sz="2700" b="1" u="sng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/>
            </a:r>
            <a:br>
              <a:rPr lang="ru-RU" sz="2700" b="1" u="sng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</a:br>
            <a:r>
              <a:rPr lang="ru-RU" sz="2700" b="1" u="sng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и </a:t>
            </a:r>
            <a:r>
              <a:rPr lang="ru-RU" sz="2700" b="1" u="sng" dirty="0">
                <a:solidFill>
                  <a:srgbClr val="002060"/>
                </a:solidFill>
                <a:latin typeface="Palatino Linotype" panose="02040502050505030304" pitchFamily="18" charset="0"/>
              </a:rPr>
              <a:t>налоговой </a:t>
            </a:r>
            <a:r>
              <a:rPr lang="ru-RU" sz="2700" b="1" u="sng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политики </a:t>
            </a:r>
            <a:r>
              <a:rPr lang="ru-RU" sz="2700" b="1" u="sng" dirty="0">
                <a:solidFill>
                  <a:srgbClr val="002060"/>
                </a:solidFill>
                <a:latin typeface="Palatino Linotype" panose="02040502050505030304" pitchFamily="18" charset="0"/>
              </a:rPr>
              <a:t>на </a:t>
            </a:r>
            <a:r>
              <a:rPr lang="ru-RU" sz="2700" b="1" u="sng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2025 - 2027 годы </a:t>
            </a:r>
            <a:endParaRPr lang="ru-RU" sz="2700" b="1" u="sng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7504" y="980728"/>
            <a:ext cx="576064" cy="5760640"/>
          </a:xfrm>
          <a:prstGeom prst="round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 algn="ctr"/>
            <a:r>
              <a:rPr lang="ru-RU" sz="2800" dirty="0">
                <a:solidFill>
                  <a:srgbClr val="002060"/>
                </a:solidFill>
                <a:latin typeface="Bookman Old Style" panose="02050604050505020204" pitchFamily="18" charset="0"/>
              </a:rPr>
              <a:t>Основные   </a:t>
            </a:r>
            <a:r>
              <a:rPr lang="ru-RU" sz="28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направления</a:t>
            </a:r>
            <a:endParaRPr lang="ru-RU" sz="28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697056" y="2633009"/>
            <a:ext cx="637150" cy="22936"/>
          </a:xfrm>
          <a:prstGeom prst="straightConnector1">
            <a:avLst/>
          </a:prstGeom>
          <a:ln w="76200">
            <a:solidFill>
              <a:srgbClr val="000099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672593" y="3481564"/>
            <a:ext cx="637150" cy="0"/>
          </a:xfrm>
          <a:prstGeom prst="straightConnector1">
            <a:avLst/>
          </a:prstGeom>
          <a:ln w="76200">
            <a:solidFill>
              <a:srgbClr val="000099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692057" y="4943411"/>
            <a:ext cx="636226" cy="0"/>
          </a:xfrm>
          <a:prstGeom prst="straightConnector1">
            <a:avLst/>
          </a:prstGeom>
          <a:ln w="76200">
            <a:solidFill>
              <a:srgbClr val="000099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702661" y="5608308"/>
            <a:ext cx="648072" cy="0"/>
          </a:xfrm>
          <a:prstGeom prst="straightConnector1">
            <a:avLst/>
          </a:prstGeom>
          <a:ln w="76200">
            <a:solidFill>
              <a:srgbClr val="000099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1365782" y="980728"/>
            <a:ext cx="7670713" cy="12961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0000"/>
              </a:lnSpc>
            </a:pP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/>
                <a:cs typeface="Times New Roman"/>
              </a:rPr>
              <a:t>Обеспечения 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/>
                <a:cs typeface="Times New Roman"/>
              </a:rPr>
              <a:t>роста доходной части </a:t>
            </a: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/>
                <a:cs typeface="Times New Roman"/>
              </a:rPr>
              <a:t>бюджета МО 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/>
                <a:cs typeface="Times New Roman"/>
              </a:rPr>
              <a:t>Туапсинский </a:t>
            </a: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/>
                <a:cs typeface="Times New Roman"/>
              </a:rPr>
              <a:t>муниципальный округ Краснодарского края 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/>
                <a:cs typeface="Times New Roman"/>
              </a:rPr>
              <a:t>за счет повышения качества администрирования доходов бюджета и собираемости налогов, эффективного использования муниципального имущества</a:t>
            </a:r>
            <a:endParaRPr lang="ru-RU" sz="1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350733" y="2348772"/>
            <a:ext cx="7645541" cy="5762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Обеспечение 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населения доступными и качественными муниципальными услугами, социальными гарантиями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328283" y="3127630"/>
            <a:ext cx="7690443" cy="69340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Адресное 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решение социальных вопросов, создание благоприятных и комфортных условий для проживания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365782" y="3991726"/>
            <a:ext cx="7670713" cy="693404"/>
          </a:xfrm>
          <a:prstGeom prst="roundRect">
            <a:avLst/>
          </a:prstGeom>
          <a:solidFill>
            <a:srgbClr val="FFFF6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Повышение 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эффективности управления муниципальными финансами, эффективности расходования бюджетных средств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320718" y="4814878"/>
            <a:ext cx="7689927" cy="295299"/>
          </a:xfrm>
          <a:prstGeom prst="roundRect">
            <a:avLst/>
          </a:prstGeom>
          <a:solidFill>
            <a:srgbClr val="93FF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Обеспечение 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сбалансированности и устойчивости </a:t>
            </a: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бюджета</a:t>
            </a:r>
            <a:endParaRPr lang="ru-RU" sz="1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347168" y="5229200"/>
            <a:ext cx="7688728" cy="72317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6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lvl="0" algn="ctr"/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Совершенствование 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системы управления и распоряжения муниципальным имуществом </a:t>
            </a: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МО Туапсинский муниципальный округ Краснодарского края</a:t>
            </a:r>
          </a:p>
          <a:p>
            <a:pPr lvl="0" algn="ctr"/>
            <a:endParaRPr lang="ru-RU" sz="1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346569" y="6093296"/>
            <a:ext cx="7689926" cy="50674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Проведение 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взвешенной долговой политики </a:t>
            </a: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МО 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Туапсинский </a:t>
            </a: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муниципальный округ Краснодарского края </a:t>
            </a:r>
            <a:endParaRPr lang="ru-RU" sz="1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cxnSp>
        <p:nvCxnSpPr>
          <p:cNvPr id="35" name="Прямая со стрелкой 34"/>
          <p:cNvCxnSpPr/>
          <p:nvPr/>
        </p:nvCxnSpPr>
        <p:spPr>
          <a:xfrm>
            <a:off x="686134" y="6346666"/>
            <a:ext cx="648072" cy="0"/>
          </a:xfrm>
          <a:prstGeom prst="straightConnector1">
            <a:avLst/>
          </a:prstGeom>
          <a:ln w="76200">
            <a:solidFill>
              <a:srgbClr val="000099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828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28013</TotalTime>
  <Words>5383</Words>
  <Application>Microsoft Office PowerPoint</Application>
  <PresentationFormat>Экран (4:3)</PresentationFormat>
  <Paragraphs>1075</Paragraphs>
  <Slides>65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65</vt:i4>
      </vt:variant>
    </vt:vector>
  </HeadingPairs>
  <TitlesOfParts>
    <vt:vector size="68" baseType="lpstr">
      <vt:lpstr>Тема Office</vt:lpstr>
      <vt:lpstr>Исполнительная</vt:lpstr>
      <vt:lpstr>1_Исполнительная</vt:lpstr>
      <vt:lpstr>Презентация PowerPoint</vt:lpstr>
      <vt:lpstr>Что такое бюджет для граждан?</vt:lpstr>
      <vt:lpstr>Презентация PowerPoint</vt:lpstr>
      <vt:lpstr>Муниципальное образование Туапсинский муниципальный округ </vt:lpstr>
      <vt:lpstr>Презентация PowerPoint</vt:lpstr>
      <vt:lpstr>В публичных слушаниях принимали участие депутаты Совета МО Туапсинский муниципальный округ Краснодарского края, члены общественной палаты Туапсинского муниципального округа, студенты,  а также жители района.</vt:lpstr>
      <vt:lpstr>На чем основано составление проекта бюджета </vt:lpstr>
      <vt:lpstr>Цели и задачи бюджетной и налоговой политики                  на 2025 -2027 годы </vt:lpstr>
      <vt:lpstr>Основные направления бюджетной  и налоговой политики на 2025 - 2027 годы </vt:lpstr>
      <vt:lpstr>Основные показатели прогноза социально-экономического развития  на 2025 и на период до 2027 года </vt:lpstr>
      <vt:lpstr>Презентация PowerPoint</vt:lpstr>
      <vt:lpstr>Основные характеристики местного бюджета </vt:lpstr>
      <vt:lpstr>Структура налоговых и неналоговых доходов</vt:lpstr>
      <vt:lpstr>Изменения в бюджетном и налоговом законодательстве,  планируемые к введению в 2025 году</vt:lpstr>
      <vt:lpstr>Налоговые и неналоговые доходы</vt:lpstr>
      <vt:lpstr> Структура безвозмездных поступлений </vt:lpstr>
      <vt:lpstr>РАСХОДЫ БЮДЖЕТА ФОРМИРУЮТСЯ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МУНИЦИПАЛЬНЫЕ ПРОГРАММЫ        </vt:lpstr>
      <vt:lpstr>МУНИЦИПАЛЬНЫЕ ПРОГРАММЫ</vt:lpstr>
      <vt:lpstr>           МУНИЦИПАЛЬНАЯ ПРОГРАММА  «РАЗВИТИЕ ОБРАЗОВАНИЯ » РАСХОДЫ НА 2025 ГОД – 2 754 812,0 тыс. рублей   Формирование системы оценки качества образования и образовательных результатов – 5 194,0 тыс. руб. </vt:lpstr>
      <vt:lpstr>      Реализация мер популяризации среди детей и молодежи научнообразовательной и творческой деятельности, выявление талантливой молодежи – 2 339,1 тыс. руб.</vt:lpstr>
      <vt:lpstr>Обеспечение системы образования Краснодарского края высококвалифицированными кадрами, создание механизмов мотивации педагогов к повышению качества работы  и непрерывному профессиональному развитию – 4 793,5 тыс. руб.</vt:lpstr>
      <vt:lpstr>Развитие современных механизмов, содержания и технологий дошкольного, общего и дополнительного образования. Формирование востребованной системы оценки качества образования и образовательных результатов – 2 550 376,0 тыс. руб.</vt:lpstr>
      <vt:lpstr>            Проектом бюджета предусмотрены расходы  на организацию питания в школах – 180 млн 253,4 тыс. руб.:</vt:lpstr>
      <vt:lpstr> </vt:lpstr>
      <vt:lpstr>            </vt:lpstr>
      <vt:lpstr>МУНИЦИПАЛЬНАЯ ПРОГРАММА «ТЕРРИТОРИЯ КОМФОРТНОГО ПРОЖИВАНИЯ»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              МУНИЦИПАЛЬНАЯ ПРОГРАММА «РАЗВИТИЕ КУЛЬТУРЫ»     Расходы на 2025 год - 897 680,1 тыс.руб.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                     МУНИЦИПАЛЬНАЯ ПРОГРАММА «РАЗВИТИЕ ФИЗИЧЕСКОЙ               КУЛЬТУРЫ И СПОРТА»  Расходы на 2025 год - 254 989,7 тыс.руб.                                                               </vt:lpstr>
      <vt:lpstr>МУНИЦИПАЛЬНАЯ ПРОГРАММА  «РАЗВИТИЕ ЖИЛИЩНО-КОММУНАЛЬНОГО ХОЗЯЙСТВА»</vt:lpstr>
      <vt:lpstr>Презентация PowerPoint</vt:lpstr>
      <vt:lpstr>МУНИЦИПАЛЬНАЯ ПРОГРАММА «ФУНКЦИОНИРОВАНИЕ ОРГАНОВ  МЕСТНОГО САМОУПРАВЛЕНИЯ»</vt:lpstr>
      <vt:lpstr>МУНИЦИПАЛЬНАЯ ПРОГРАММА  «МОЛОДЕЖЬ»</vt:lpstr>
      <vt:lpstr>МУНИЦИПАЛЬНАЯ ПРОГРАММА «СОЦИАЛЬНАЯ ПОДДЕРЖКА ДЕТЕЙ-СИРОТ И ДЕТЕЙ, ОСТАВШИХСЯ БЕЗ ПОПЕЧЕНИЯ РОДИТЕЛЕЙ»</vt:lpstr>
      <vt:lpstr>МУНИЦИПАЛЬНАЯ ПРОГРАММА «СОЦИАЛЬНАЯ ПОДДЕРЖКА ДЕТЕЙ-СИРОТ И ДЕТЕЙ, ОСТАВШИХСЯ БЕЗ ПОПЕЧЕНИЯ РОДИТЕЛЕЙ»</vt:lpstr>
      <vt:lpstr>МУНИЦИПАЛЬНАЯ ПРОГРАММА  «РАЗВИТИЕ ТРАНСПОРТНОЙ СИСТЕМЫ»</vt:lpstr>
      <vt:lpstr>Презентация PowerPoint</vt:lpstr>
      <vt:lpstr>МУНИЦИПАЛЬНАЯ ПРОГРАММА «СОДЕЙСТВИЕ РАЗВИТИЮ ГРАЖДАНСКОГО ОБЩЕСТВА И ГАРМОНИЗАЦИИЙ МЕЖНАЦИОНАЛЬНЫХ ОТНОШЕНИЙ»</vt:lpstr>
      <vt:lpstr>МУНИЦИПАЛЬНАЯ ПРОГРАММА «ЗАЩИТА НАСЕЛЕНИЯ И ТЕРРИТОРИИ ОТ ЧРЕЗВЫЧАЙНЫХ СИТУАЦИЙ ОБЕСПЕЧЕНИЕ ПОЖАРНОЙ БЕЗОПАСНОСТИ»</vt:lpstr>
      <vt:lpstr>Презентация PowerPoint</vt:lpstr>
      <vt:lpstr>МУНИЦИПАЛЬНАЯ ПРОГРАММА «УПРАВЛЕНИЕ МУНИЦИПАЛЬНОЙ СОБСТВЕННОСТЬЮ»</vt:lpstr>
      <vt:lpstr>Презентация PowerPoint</vt:lpstr>
      <vt:lpstr>МУНИЦИПАЛЬНАЯ ПРОГРАММА   «ЭКОНОМИЧЕСКОЕ РАЗВИТИЕ»  </vt:lpstr>
      <vt:lpstr>Презентация PowerPoint</vt:lpstr>
      <vt:lpstr>МУНИЦИПАЛЬНАЯ ПРОГРАММА  «ОБЕСПЕЧЕНИЕ БЕЗОПАСНОСТИ НАСЕЛЕНИЯ»</vt:lpstr>
      <vt:lpstr> МУНИЦИПАЛЬНАЯ ПРОГРАММА  «СОЦИАЛЬНАЯ ПОДДЕРЖКА ОТДЕЛЬНЫХ  КАТЕГОРИЙ ГРАЖДАН »</vt:lpstr>
      <vt:lpstr>Презентация PowerPoint</vt:lpstr>
      <vt:lpstr>МУНИЦИПАЛЬНАЯ ПРОГРАММА «РАЗВИТИЕ САНАТОРНО-КУРОРТНОГО И ТУРИСТСКОГО КОМПЛЕКСА»</vt:lpstr>
      <vt:lpstr>                          НЕПРОГРАММНЫЕ   РАСХОДЫ</vt:lpstr>
      <vt:lpstr>       ФИНАНСОВОЕ УПРАВЛЕНИЕ АДМИНИСТРАЦИИ   МУНИЦИПАЛЬНОГО ОБРАЗОВАНИЯ ТУАПСИНСКИЙ  МУНИЦИПАЛЬНЫЙ ОКРУГ КРАСНОДАРСКОГО КРАЯ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Кармрян А.Р.</dc:creator>
  <cp:lastModifiedBy>Кармрян А.Р.</cp:lastModifiedBy>
  <cp:revision>2327</cp:revision>
  <cp:lastPrinted>2024-12-19T08:00:56Z</cp:lastPrinted>
  <dcterms:modified xsi:type="dcterms:W3CDTF">2024-12-20T05:41:25Z</dcterms:modified>
</cp:coreProperties>
</file>