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7"/>
  </p:notesMasterIdLst>
  <p:sldIdLst>
    <p:sldId id="431" r:id="rId3"/>
    <p:sldId id="446" r:id="rId4"/>
    <p:sldId id="445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43" r:id="rId13"/>
    <p:sldId id="442" r:id="rId14"/>
    <p:sldId id="436" r:id="rId15"/>
    <p:sldId id="437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FF"/>
    <a:srgbClr val="003399"/>
    <a:srgbClr val="0000CC"/>
    <a:srgbClr val="21F335"/>
    <a:srgbClr val="009900"/>
    <a:srgbClr val="000066"/>
    <a:srgbClr val="B7DEE8"/>
    <a:srgbClr val="FF33CC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8627" autoAdjust="0"/>
  </p:normalViewPr>
  <p:slideViewPr>
    <p:cSldViewPr>
      <p:cViewPr>
        <p:scale>
          <a:sx n="123" d="100"/>
          <a:sy n="123" d="100"/>
        </p:scale>
        <p:origin x="-128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1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5818874632802815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8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9-2EB8-4587-A88A-57F8D593D6BB}"/>
              </c:ext>
            </c:extLst>
          </c:dPt>
          <c:dLbls>
            <c:dLbl>
              <c:idx val="0"/>
              <c:layout>
                <c:manualLayout>
                  <c:x val="-0.31519958442694662"/>
                  <c:y val="-8.725176407439737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Налоговые </a:t>
                    </a:r>
                    <a:r>
                      <a:rPr lang="ru-RU" dirty="0"/>
                      <a:t>и неналоговые доходы </a:t>
                    </a:r>
                    <a:r>
                      <a:rPr lang="ru-RU" dirty="0" smtClean="0"/>
                      <a:t>             48 381                 </a:t>
                    </a:r>
                    <a:r>
                      <a:rPr lang="ru-RU" dirty="0"/>
                      <a:t>тыс.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layout>
                <c:manualLayout>
                  <c:x val="-0.36388888888888887"/>
                  <c:y val="-2.109183284373728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Субсидии </a:t>
                    </a:r>
                    <a:r>
                      <a:rPr lang="ru-RU" dirty="0" smtClean="0"/>
                      <a:t>     10 </a:t>
                    </a:r>
                    <a:r>
                      <a:rPr lang="ru-RU" dirty="0"/>
                      <a:t>082 </a:t>
                    </a:r>
                    <a:r>
                      <a:rPr lang="ru-RU" dirty="0" smtClean="0"/>
                      <a:t> 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3034286964129484"/>
                  <c:y val="-1.61232945509333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1700" dirty="0"/>
                      <a:t>Иные </a:t>
                    </a:r>
                    <a:r>
                      <a:rPr lang="ru-RU" sz="1600" dirty="0"/>
                      <a:t>межбюджетные</a:t>
                    </a:r>
                    <a:r>
                      <a:rPr lang="ru-RU" sz="1700" dirty="0"/>
                      <a:t> трансферты </a:t>
                    </a:r>
                    <a:r>
                      <a:rPr lang="ru-RU" dirty="0"/>
                      <a:t>
7 331 </a:t>
                    </a:r>
                    <a:r>
                      <a:rPr lang="ru-RU" dirty="0" smtClean="0"/>
                      <a:t>       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4957545931758529"/>
                  <c:y val="0.15178513301473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Дотации             2 </a:t>
                    </a:r>
                    <a:r>
                      <a:rPr lang="ru-RU" dirty="0"/>
                      <a:t>342 </a:t>
                    </a:r>
                    <a:r>
                      <a:rPr lang="ru-RU" dirty="0" smtClean="0"/>
                      <a:t>               тыс</a:t>
                    </a:r>
                    <a:r>
                      <a:rPr lang="ru-RU" dirty="0"/>
                      <a:t>. рублей 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0.20019597550306223"/>
                  <c:y val="0.299926361270213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Субвенции       </a:t>
                    </a:r>
                    <a:r>
                      <a:rPr lang="ru-RU" dirty="0"/>
                      <a:t>1 115 </a:t>
                    </a:r>
                    <a:r>
                      <a:rPr lang="ru-RU" dirty="0" smtClean="0"/>
                      <a:t>             тыс</a:t>
                    </a:r>
                    <a:r>
                      <a:rPr lang="ru-RU" dirty="0"/>
                      <a:t>. рублей 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showLegendKey val="1"/>
              <c:showVal val="0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 48 381 тыс. рублей</c:v>
                </c:pt>
                <c:pt idx="1">
                  <c:v>Субсидии 10 082 тыс. рублей</c:v>
                </c:pt>
                <c:pt idx="2">
                  <c:v>Иные межбюджетные трансферты 
7 331 тыс. рублей</c:v>
                </c:pt>
                <c:pt idx="3">
                  <c:v>Дотации  2 342 тыс. рублей </c:v>
                </c:pt>
                <c:pt idx="4">
                  <c:v>Субвенции 1 115 тыс. рублей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48381</c:v>
                </c:pt>
                <c:pt idx="1">
                  <c:v>10082</c:v>
                </c:pt>
                <c:pt idx="2">
                  <c:v>7331</c:v>
                </c:pt>
                <c:pt idx="3">
                  <c:v>2342</c:v>
                </c:pt>
                <c:pt idx="4">
                  <c:v>1115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7"/>
        <c:holeSize val="42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5 %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2473</c:v>
                </c:pt>
                <c:pt idx="1">
                  <c:v>1856</c:v>
                </c:pt>
                <c:pt idx="2">
                  <c:v>2273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уплаты акцизов на нефтепродукты 8%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7.1703559208465655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3718</c:v>
                </c:pt>
                <c:pt idx="1">
                  <c:v>3486</c:v>
                </c:pt>
                <c:pt idx="2">
                  <c:v>3739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физических лиц 11%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5094</c:v>
                </c:pt>
                <c:pt idx="1">
                  <c:v>4490</c:v>
                </c:pt>
                <c:pt idx="2">
                  <c:v>5384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 с организаций 19%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9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4682</c:v>
                </c:pt>
                <c:pt idx="1">
                  <c:v>7936</c:v>
                </c:pt>
                <c:pt idx="2">
                  <c:v>9228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 на имущество физических лиц 28 %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11470</c:v>
                </c:pt>
                <c:pt idx="1">
                  <c:v>11950</c:v>
                </c:pt>
                <c:pt idx="2">
                  <c:v>13786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доходы физических лиц  29 %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9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5.7716596379425115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9735</c:v>
                </c:pt>
                <c:pt idx="1">
                  <c:v>12311</c:v>
                </c:pt>
                <c:pt idx="2">
                  <c:v>13971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100756096"/>
        <c:axId val="100782464"/>
        <c:axId val="0"/>
      </c:bar3DChart>
      <c:catAx>
        <c:axId val="1007560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00782464"/>
        <c:crosses val="autoZero"/>
        <c:auto val="1"/>
        <c:lblAlgn val="ctr"/>
        <c:lblOffset val="100"/>
        <c:noMultiLvlLbl val="0"/>
      </c:catAx>
      <c:valAx>
        <c:axId val="100782464"/>
        <c:scaling>
          <c:orientation val="minMax"/>
          <c:max val="49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00756096"/>
        <c:crosses val="autoZero"/>
        <c:crossBetween val="between"/>
      </c:valAx>
    </c:plotArea>
    <c:legend>
      <c:legendPos val="r"/>
      <c:legendEntry>
        <c:idx val="1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035891207420707"/>
          <c:y val="4.8960386333852711E-2"/>
          <c:w val="0.31716286243304431"/>
          <c:h val="0.83923479618756724"/>
        </c:manualLayout>
      </c:layout>
      <c:overlay val="0"/>
      <c:txPr>
        <a:bodyPr anchor="t"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0.85649</cdr:y>
    </cdr:from>
    <cdr:to>
      <cdr:x>0.96461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515" y="5157173"/>
          <a:ext cx="8496879" cy="8641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69 254 тыс. рублей, в т. ч. средства бюджета Краснодарского края – 20 870 тыс. рублей или 30,1 %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55" y="303533"/>
          <a:ext cx="720090" cy="455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0.68883</cdr:x>
      <cdr:y>0.41856</cdr:y>
    </cdr:from>
    <cdr:to>
      <cdr:x>0.79907</cdr:x>
      <cdr:y>0.62186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298629" y="2520280"/>
          <a:ext cx="1008112" cy="122413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0.6337</cdr:x>
      <cdr:y>0.22722</cdr:y>
    </cdr:from>
    <cdr:to>
      <cdr:x>0.76758</cdr:x>
      <cdr:y>0.23918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5794573" y="1368152"/>
          <a:ext cx="1224160" cy="7200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0.20846</cdr:x>
      <cdr:y>0.2033</cdr:y>
    </cdr:from>
    <cdr:to>
      <cdr:x>0.37383</cdr:x>
      <cdr:y>0.21526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906141" y="1224136"/>
          <a:ext cx="1512168" cy="7200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0.21633</cdr:x>
      <cdr:y>0.6099</cdr:y>
    </cdr:from>
    <cdr:to>
      <cdr:x>0.28721</cdr:x>
      <cdr:y>0.64578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1978149" y="3672408"/>
          <a:ext cx="648055" cy="21601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0.68095</cdr:x>
      <cdr:y>0.35877</cdr:y>
    </cdr:from>
    <cdr:to>
      <cdr:x>0.80695</cdr:x>
      <cdr:y>0.45444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 flipH="1" flipV="1">
          <a:off x="6226621" y="2160240"/>
          <a:ext cx="1152128" cy="5760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0.13552</cdr:x>
      <cdr:y>0.0603</cdr:y>
    </cdr:from>
    <cdr:to>
      <cdr:x>0.54064</cdr:x>
      <cdr:y>0.27191</cdr:y>
    </cdr:to>
    <cdr:grpSp>
      <cdr:nvGrpSpPr>
        <cdr:cNvPr id="8" name="Группа 7"/>
        <cdr:cNvGrpSpPr/>
      </cdr:nvGrpSpPr>
      <cdr:grpSpPr>
        <a:xfrm xmlns:a="http://schemas.openxmlformats.org/drawingml/2006/main" rot="21191087">
          <a:off x="1230506" y="350624"/>
          <a:ext cx="3678442" cy="1230440"/>
          <a:chOff x="1408208" y="225421"/>
          <a:chExt cx="3541163" cy="1019072"/>
        </a:xfrm>
      </cdr:grpSpPr>
      <cdr:cxnSp macro="">
        <cdr:nvCxnSpPr>
          <cdr:cNvPr id="7" name="Прямая со стрелкой 6"/>
          <cdr:cNvCxnSpPr/>
        </cdr:nvCxnSpPr>
        <cdr:spPr>
          <a:xfrm xmlns:a="http://schemas.openxmlformats.org/drawingml/2006/main" rot="408913" flipV="1">
            <a:off x="3794029" y="678081"/>
            <a:ext cx="853222" cy="266214"/>
          </a:xfrm>
          <a:prstGeom xmlns:a="http://schemas.openxmlformats.org/drawingml/2006/main" prst="straightConnector1">
            <a:avLst/>
          </a:prstGeom>
          <a:ln xmlns:a="http://schemas.openxmlformats.org/drawingml/2006/main" w="57150">
            <a:solidFill>
              <a:schemeClr val="accent6">
                <a:lumMod val="40000"/>
                <a:lumOff val="60000"/>
              </a:schemeClr>
            </a:solidFill>
            <a:tailEnd type="arrow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5" name="TextBox 4"/>
          <cdr:cNvSpPr txBox="1"/>
        </cdr:nvSpPr>
        <cdr:spPr>
          <a:xfrm xmlns:a="http://schemas.openxmlformats.org/drawingml/2006/main" rot="20778550">
            <a:off x="3568871" y="792345"/>
            <a:ext cx="1194005" cy="45214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+6 352</a:t>
            </a:r>
            <a:endParaRPr lang="ru-RU" sz="24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dr:txBody>
      </cdr:sp>
      <cdr:grpSp>
        <cdr:nvGrpSpPr>
          <cdr:cNvPr id="6" name="Группа 5"/>
          <cdr:cNvGrpSpPr/>
        </cdr:nvGrpSpPr>
        <cdr:grpSpPr>
          <a:xfrm xmlns:a="http://schemas.openxmlformats.org/drawingml/2006/main">
            <a:off x="1408208" y="225421"/>
            <a:ext cx="3541163" cy="1008000"/>
            <a:chOff x="1408208" y="225421"/>
            <a:chExt cx="3541163" cy="1008000"/>
          </a:xfrm>
        </cdr:grpSpPr>
        <cdr:sp macro="" textlink="">
          <cdr:nvSpPr>
            <cdr:cNvPr id="10" name="TextBox 9"/>
            <cdr:cNvSpPr txBox="1"/>
          </cdr:nvSpPr>
          <cdr:spPr>
            <a:xfrm xmlns:a="http://schemas.openxmlformats.org/drawingml/2006/main" rot="21039429">
              <a:off x="3456729" y="360036"/>
              <a:ext cx="1492642" cy="650079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vertOverflow="clip" wrap="square" rtlCol="0"/>
            <a:lstStyle xmlns:a="http://schemas.openxmlformats.org/drawingml/2006/main"/>
            <a:p xmlns:a="http://schemas.openxmlformats.org/drawingml/2006/main">
              <a:r>
                <a:rPr lang="ru-RU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115,1 %</a:t>
              </a:r>
              <a:endPara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cdr:txBody>
        </cdr:sp>
        <cdr:cxnSp macro="">
          <cdr:nvCxnSpPr>
            <cdr:cNvPr id="15" name="Прямая со стрелкой 14"/>
            <cdr:cNvCxnSpPr/>
          </cdr:nvCxnSpPr>
          <cdr:spPr>
            <a:xfrm xmlns:a="http://schemas.openxmlformats.org/drawingml/2006/main" flipV="1">
              <a:off x="1408208" y="225421"/>
              <a:ext cx="3405738" cy="641170"/>
            </a:xfrm>
            <a:prstGeom xmlns:a="http://schemas.openxmlformats.org/drawingml/2006/main" prst="straightConnector1">
              <a:avLst/>
            </a:prstGeom>
            <a:ln xmlns:a="http://schemas.openxmlformats.org/drawingml/2006/main" w="57150"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</cdr:spPr>
          <cdr:style>
            <a:lnRef xmlns:a="http://schemas.openxmlformats.org/drawingml/2006/main" idx="1">
              <a:schemeClr val="accent1"/>
            </a:lnRef>
            <a:fillRef xmlns:a="http://schemas.openxmlformats.org/drawingml/2006/main" idx="0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tx1"/>
            </a:fontRef>
          </cdr:style>
        </cdr:cxnSp>
        <cdr:sp macro="" textlink="">
          <cdr:nvSpPr>
            <cdr:cNvPr id="20" name="TextBox 1"/>
            <cdr:cNvSpPr txBox="1"/>
          </cdr:nvSpPr>
          <cdr:spPr>
            <a:xfrm xmlns:a="http://schemas.openxmlformats.org/drawingml/2006/main" rot="20894923">
              <a:off x="1890720" y="266170"/>
              <a:ext cx="1416825" cy="578442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square" rtlCol="0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r>
                <a:rPr lang="ru-RU" sz="24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130,2 %</a:t>
              </a:r>
              <a:endPara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cdr:txBody>
        </cdr:sp>
        <cdr:sp macro="" textlink="">
          <cdr:nvSpPr>
            <cdr:cNvPr id="9" name="TextBox 1"/>
            <cdr:cNvSpPr txBox="1"/>
          </cdr:nvSpPr>
          <cdr:spPr>
            <a:xfrm xmlns:a="http://schemas.openxmlformats.org/drawingml/2006/main" rot="20986434">
              <a:off x="1759102" y="699286"/>
              <a:ext cx="1270185" cy="534135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none" rtlCol="0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r>
                <a:rPr lang="ru-RU" sz="2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ru-RU" sz="24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+11 209</a:t>
              </a:r>
              <a:endPara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cdr:txBody>
        </cdr:sp>
      </cdr:grp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1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53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78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81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2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95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33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2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59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45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9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76872"/>
            <a:ext cx="3131841" cy="38884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ОБ ИСПОЛНЕНИИ БЮДЖЕТА ТЕНГИНСКОГО 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СЕЛЬСКОГО ПОСЕЛЕНИЯ ТУАПСИНСКОГО РАЙОНА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b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2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8" name="Picture 4" descr="\\192.168.44.62\53\Общий доступ 2025\ИСПОЛНЕНИЕ БЮДЖЕТА\для КСП за 2024 год исполнение по району и поселениям\Тенгинское СП\публичка\фото\Тенгинка картинка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0"/>
            <a:ext cx="6023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68" y1="22798" x2="0" y2="15544"/>
                        <a14:foregroundMark x1="3390" y1="19171" x2="1017" y2="0"/>
                        <a14:foregroundMark x1="3051" y1="14249" x2="25424" y2="0"/>
                        <a14:foregroundMark x1="12881" y1="9845" x2="57627" y2="0"/>
                        <a14:foregroundMark x1="44068" y1="7772" x2="98305" y2="1295"/>
                        <a14:foregroundMark x1="73220" y1="63990" x2="9831" y2="39637"/>
                        <a14:foregroundMark x1="23729" y1="63731" x2="95254" y2="38083"/>
                        <a14:foregroundMark x1="34915" y1="41451" x2="91864" y2="259"/>
                        <a14:foregroundMark x1="55593" y1="42746" x2="65424" y2="29793"/>
                        <a14:foregroundMark x1="90169" y1="24093" x2="98644" y2="518"/>
                        <a14:foregroundMark x1="96271" y1="90933" x2="0" y2="68135"/>
                        <a14:foregroundMark x1="3390" y1="90674" x2="98644" y2="6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42" y="404664"/>
            <a:ext cx="126600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55" y="-480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0592" y="116631"/>
            <a:ext cx="8593453" cy="9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2613" y="1703729"/>
            <a:ext cx="4632161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628" y="4241112"/>
            <a:ext cx="4698132" cy="53494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 и архитектура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3926" y="6021288"/>
            <a:ext cx="4596474" cy="50405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безопасности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075" y="5045692"/>
            <a:ext cx="4642523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Обеспечение </a:t>
            </a:r>
            <a:r>
              <a:rPr lang="ru-RU" sz="2000" b="1" dirty="0" smtClean="0">
                <a:solidFill>
                  <a:srgbClr val="002060"/>
                </a:solidFill>
              </a:rPr>
              <a:t>санаторно-курортного и туристического комплекса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8820" y="3140968"/>
            <a:ext cx="4698132" cy="94551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Соц. сфера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(культура, спорт, молодежная политика)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0167" y="2275107"/>
            <a:ext cx="4684773" cy="59775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ЖКХ и благоустройство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33764" y="1703729"/>
            <a:ext cx="1242048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671 214,1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34395" y="2279639"/>
            <a:ext cx="1209583" cy="59599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631 229,5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33764" y="3140968"/>
            <a:ext cx="1210214" cy="94551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20 309,8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33764" y="5066652"/>
            <a:ext cx="1185750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3 032,0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33764" y="4237426"/>
            <a:ext cx="1185751" cy="53494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13 914,2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00123" y="6021288"/>
            <a:ext cx="1209583" cy="4949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2 728,6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31353" y="1711019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45 542,3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22982" y="6003254"/>
            <a:ext cx="1101455" cy="5040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2 697,4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825189" y="1703729"/>
            <a:ext cx="1050698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6,8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71063" y="6012779"/>
            <a:ext cx="1004824" cy="4945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98,9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61495" y="4237426"/>
            <a:ext cx="1114573" cy="52243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10 594,5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42410" y="4224919"/>
            <a:ext cx="1030475" cy="53493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76,1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42410" y="3143913"/>
            <a:ext cx="1060143" cy="94256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98,0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61496" y="3143914"/>
            <a:ext cx="1114572" cy="94256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19 896,0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45372" y="2279639"/>
            <a:ext cx="1060293" cy="61033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1,5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46173" y="5056113"/>
            <a:ext cx="1081248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2 768,0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45372" y="5042115"/>
            <a:ext cx="1030475" cy="648072"/>
          </a:xfrm>
          <a:prstGeom prst="roundRect">
            <a:avLst>
              <a:gd name="adj" fmla="val 14952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91,3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77105" y="2274182"/>
            <a:ext cx="1050316" cy="6106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9 586,4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163482" y="1124744"/>
            <a:ext cx="121750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563327" y="1124744"/>
            <a:ext cx="117410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854253" y="1136923"/>
            <a:ext cx="1053664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149326"/>
            <a:ext cx="9140127" cy="2355502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Дотация </a:t>
            </a:r>
            <a:r>
              <a:rPr lang="ru-RU" sz="2400" dirty="0"/>
              <a:t>на выравнивание бюджетной обеспеченности </a:t>
            </a:r>
            <a:r>
              <a:rPr lang="ru-RU" sz="2400" dirty="0" smtClean="0"/>
              <a:t>и сбалансированности бюджета поселения за счет средств бюджета Туапсинского района и бюджета Краснодарского края –                       </a:t>
            </a:r>
            <a:r>
              <a:rPr lang="ru-RU" sz="2800" b="1" dirty="0" smtClean="0"/>
              <a:t>7 млн 536,5</a:t>
            </a:r>
            <a:r>
              <a:rPr lang="ru-RU" sz="3200" b="1" dirty="0" smtClean="0"/>
              <a:t> </a:t>
            </a:r>
            <a:r>
              <a:rPr lang="ru-RU" sz="2800" b="1" dirty="0" smtClean="0"/>
              <a:t>тыс.</a:t>
            </a:r>
            <a:r>
              <a:rPr lang="ru-RU" sz="3200" b="1" dirty="0" smtClean="0"/>
              <a:t> </a:t>
            </a:r>
            <a:r>
              <a:rPr lang="ru-RU" sz="2800" b="1" dirty="0" smtClean="0"/>
              <a:t>рублей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84984"/>
            <a:ext cx="851249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7937"/>
            <a:ext cx="9140127" cy="1404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Межбюджетные трансферты </a:t>
            </a:r>
            <a:br>
              <a:rPr lang="ru-RU" sz="4000" b="1" dirty="0" smtClean="0"/>
            </a:br>
            <a:r>
              <a:rPr lang="ru-RU" sz="3600" b="1" dirty="0" smtClean="0"/>
              <a:t>17 958,7 тыс. рублей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8998"/>
          </a:xfrm>
        </p:spPr>
        <p:txBody>
          <a:bodyPr>
            <a:normAutofit/>
          </a:bodyPr>
          <a:lstStyle/>
          <a:p>
            <a:r>
              <a:rPr lang="ru-RU" b="1" dirty="0" smtClean="0"/>
              <a:t>Межбюджетные трансферты </a:t>
            </a:r>
            <a:r>
              <a:rPr lang="ru-RU" b="1" dirty="0"/>
              <a:t/>
            </a:r>
            <a:br>
              <a:rPr lang="ru-RU" b="1" dirty="0"/>
            </a:br>
            <a:endParaRPr lang="ru-RU" sz="27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0182" y="1068958"/>
            <a:ext cx="4485418" cy="19279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Проведены </a:t>
            </a:r>
            <a:r>
              <a:rPr lang="ru-RU" sz="2000" dirty="0">
                <a:solidFill>
                  <a:schemeClr val="tx1"/>
                </a:solidFill>
              </a:rPr>
              <a:t>мероприятия по расчистке русел рек от поваленных деревьев и других древесных </a:t>
            </a:r>
            <a:r>
              <a:rPr lang="ru-RU" sz="2000" dirty="0" smtClean="0">
                <a:solidFill>
                  <a:schemeClr val="tx1"/>
                </a:solidFill>
              </a:rPr>
              <a:t>остатков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 млн 965,0 </a:t>
            </a:r>
            <a:r>
              <a:rPr lang="ru-RU" sz="2400" b="1" dirty="0">
                <a:solidFill>
                  <a:schemeClr val="tx1"/>
                </a:solidFill>
              </a:rPr>
              <a:t>тыс. </a:t>
            </a:r>
            <a:r>
              <a:rPr lang="ru-RU" sz="2400" b="1" dirty="0" smtClean="0">
                <a:solidFill>
                  <a:schemeClr val="tx1"/>
                </a:solidFill>
              </a:rPr>
              <a:t>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" y="1052736"/>
            <a:ext cx="43007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0504"/>
            <a:ext cx="4300720" cy="293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078" y="5057800"/>
            <a:ext cx="436510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Благоустройство детской площадки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с. Тенгинка, ул. Шаумяна, 57а </a:t>
            </a:r>
            <a:r>
              <a:rPr lang="ru-RU" sz="2000" dirty="0" smtClean="0"/>
              <a:t> по курортному сбору </a:t>
            </a:r>
            <a:endParaRPr lang="ru-RU" sz="2000" dirty="0"/>
          </a:p>
          <a:p>
            <a:pPr algn="ctr"/>
            <a:r>
              <a:rPr lang="ru-RU" sz="2400" b="1" dirty="0" smtClean="0"/>
              <a:t>757,7 тыс. рублей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8095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Многофункциональная спортивно-игровая площадка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 </a:t>
            </a:r>
            <a:r>
              <a:rPr lang="ru-RU" sz="2400" b="1" dirty="0"/>
              <a:t>зоной уличных тренажеров и </a:t>
            </a:r>
            <a:r>
              <a:rPr lang="ru-RU" sz="2400" b="1" dirty="0" smtClean="0"/>
              <a:t>воркаута ул.Совхозная             с. </a:t>
            </a:r>
            <a:r>
              <a:rPr lang="ru-RU" sz="2400" b="1" dirty="0" err="1" smtClean="0"/>
              <a:t>Лермонтово</a:t>
            </a:r>
            <a:r>
              <a:rPr lang="ru-RU" sz="2400" b="1" dirty="0" smtClean="0"/>
              <a:t> - 7 млн 700,0 тыс. рублей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8424936" cy="273630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  <a14:imgEffect>
                      <a14:brightnessContrast bright="1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249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933056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68" y1="22798" x2="0" y2="15544"/>
                        <a14:foregroundMark x1="3390" y1="19171" x2="1017" y2="0"/>
                        <a14:foregroundMark x1="3051" y1="14249" x2="25424" y2="0"/>
                        <a14:foregroundMark x1="12881" y1="9845" x2="57627" y2="0"/>
                        <a14:foregroundMark x1="44068" y1="7772" x2="98305" y2="1295"/>
                        <a14:foregroundMark x1="73220" y1="63990" x2="9831" y2="39637"/>
                        <a14:foregroundMark x1="23729" y1="63731" x2="95254" y2="38083"/>
                        <a14:foregroundMark x1="34915" y1="41451" x2="91864" y2="259"/>
                        <a14:foregroundMark x1="55593" y1="42746" x2="65424" y2="29793"/>
                        <a14:foregroundMark x1="90169" y1="24093" x2="98644" y2="518"/>
                        <a14:foregroundMark x1="96271" y1="90933" x2="0" y2="68135"/>
                        <a14:foregroundMark x1="3390" y1="90674" x2="98644" y2="66839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03" y="1087438"/>
            <a:ext cx="174619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Тенгинского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Тенгинского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Baranova\Desktop\фотки\лермонтов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8" y="4437112"/>
            <a:ext cx="8884478" cy="23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7504" y="1412776"/>
            <a:ext cx="8856984" cy="2304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    по рассмотрению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Отчета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об исполнении бюджета </a:t>
            </a:r>
            <a:r>
              <a:rPr lang="ru-RU" sz="2400" b="1" spc="45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Тенгинского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сельского поселения </a:t>
            </a:r>
            <a:r>
              <a:rPr lang="ru-RU" sz="2400" b="1" spc="45">
                <a:solidFill>
                  <a:prstClr val="black"/>
                </a:solidFill>
                <a:latin typeface="Times New Roman"/>
                <a:ea typeface="Times New Roman"/>
              </a:rPr>
              <a:t>Туапсинского </a:t>
            </a:r>
            <a:r>
              <a:rPr lang="ru-RU" sz="2400" b="1" spc="45" smtClean="0">
                <a:solidFill>
                  <a:prstClr val="black"/>
                </a:solidFill>
                <a:latin typeface="Times New Roman"/>
                <a:ea typeface="Times New Roman"/>
              </a:rPr>
              <a:t>района</a:t>
            </a:r>
          </a:p>
          <a:p>
            <a:pPr lvl="0" algn="ctr"/>
            <a:r>
              <a:rPr lang="ru-RU" sz="2400" b="1" spc="45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за 2024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г.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68" y1="22798" x2="0" y2="15544"/>
                        <a14:foregroundMark x1="3390" y1="19171" x2="1017" y2="0"/>
                        <a14:foregroundMark x1="3051" y1="14249" x2="25424" y2="0"/>
                        <a14:foregroundMark x1="12881" y1="9845" x2="57627" y2="0"/>
                        <a14:foregroundMark x1="44068" y1="7772" x2="98305" y2="1295"/>
                        <a14:foregroundMark x1="73220" y1="63990" x2="9831" y2="39637"/>
                        <a14:foregroundMark x1="23729" y1="63731" x2="95254" y2="38083"/>
                        <a14:foregroundMark x1="34915" y1="41451" x2="91864" y2="259"/>
                        <a14:foregroundMark x1="55593" y1="42746" x2="65424" y2="29793"/>
                        <a14:foregroundMark x1="90169" y1="24093" x2="98644" y2="518"/>
                        <a14:foregroundMark x1="96271" y1="90933" x2="0" y2="68135"/>
                        <a14:foregroundMark x1="3390" y1="90674" x2="98644" y2="6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08012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3909874"/>
            <a:ext cx="6552728" cy="28938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палаты                               муниципального образования Туапсинский муниципальный округ Краснодарского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края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формирования и  исполнения бюджета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2025 г.)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05064"/>
            <a:ext cx="2261832" cy="27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75657" y="116632"/>
            <a:ext cx="7416824" cy="115212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Бюджет </a:t>
            </a:r>
            <a:b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cap="none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Тенгинского</a:t>
            </a: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сельского поселения </a:t>
            </a:r>
            <a:b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2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64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200800" cy="20882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Тенгинского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027" y="3501008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Тенгинского сельского поселения Туапсинского района                                                                          от 14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176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«Об утверждении бюджета Тенгинского сельского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68" y1="22798" x2="0" y2="15544"/>
                        <a14:foregroundMark x1="3390" y1="19171" x2="1017" y2="0"/>
                        <a14:foregroundMark x1="3051" y1="14249" x2="25424" y2="0"/>
                        <a14:foregroundMark x1="12881" y1="9845" x2="57627" y2="0"/>
                        <a14:foregroundMark x1="44068" y1="7772" x2="98305" y2="1295"/>
                        <a14:foregroundMark x1="73220" y1="63990" x2="9831" y2="39637"/>
                        <a14:foregroundMark x1="23729" y1="63731" x2="95254" y2="38083"/>
                        <a14:foregroundMark x1="34915" y1="41451" x2="91864" y2="259"/>
                        <a14:foregroundMark x1="55593" y1="42746" x2="65424" y2="29793"/>
                        <a14:foregroundMark x1="90169" y1="24093" x2="98644" y2="518"/>
                        <a14:foregroundMark x1="96271" y1="90933" x2="0" y2="68135"/>
                        <a14:foregroundMark x1="3390" y1="90674" x2="98644" y2="6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7582"/>
            <a:ext cx="129614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95145"/>
            <a:ext cx="2376264" cy="126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396356"/>
            <a:ext cx="8187467" cy="77831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Тенгинского сельского поселения</a:t>
            </a:r>
            <a:br>
              <a:rPr lang="ru-RU" sz="3200" b="1" dirty="0" smtClean="0"/>
            </a:br>
            <a:r>
              <a:rPr lang="ru-RU" sz="3200" b="1" dirty="0" smtClean="0"/>
              <a:t> Туапсинского района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584" y="4149080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0" y="3948725"/>
            <a:ext cx="2987825" cy="27314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20" y="3922293"/>
            <a:ext cx="3011406" cy="27598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4770" y="3487060"/>
            <a:ext cx="123477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9804" y="3482853"/>
            <a:ext cx="129614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590" y="218024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3499" y="221109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5108" y="1995580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3920" y="3441125"/>
            <a:ext cx="12240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6346" y="3471701"/>
            <a:ext cx="118898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556" y="5229200"/>
            <a:ext cx="1296142" cy="4859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681 566,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941936" y="4611066"/>
            <a:ext cx="1152128" cy="4335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69 25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3,7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22012" y="4012924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10,2 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48354" y="3977184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03485" y="5332013"/>
            <a:ext cx="1356030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698 476,6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026346" y="4593414"/>
            <a:ext cx="116290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72 659,1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268138" y="3441125"/>
            <a:ext cx="2840366" cy="3242907"/>
            <a:chOff x="6268138" y="3441125"/>
            <a:chExt cx="2699289" cy="3242907"/>
          </a:xfrm>
        </p:grpSpPr>
        <p:pic>
          <p:nvPicPr>
            <p:cNvPr id="12" name="Picture 2" descr="G:\бюджет\047098c79bff3cbfeb57d8a46228d4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138" y="3922293"/>
              <a:ext cx="2699289" cy="276173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86289" y="3441125"/>
              <a:ext cx="1191526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50000"/>
                    </a:srgbClr>
                  </a:solidFill>
                </a:rPr>
                <a:t>план</a:t>
              </a:r>
              <a:endParaRPr lang="ru-RU" sz="2400" b="1" dirty="0">
                <a:solidFill>
                  <a:srgbClr val="63891F">
                    <a:lumMod val="50000"/>
                  </a:srgb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00530" y="3454117"/>
              <a:ext cx="1158595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63891F">
                      <a:lumMod val="75000"/>
                    </a:srgbClr>
                  </a:solidFill>
                </a:rPr>
                <a:t>факт</a:t>
              </a:r>
              <a:endParaRPr lang="ru-RU" sz="2400" b="1" dirty="0">
                <a:solidFill>
                  <a:srgbClr val="63891F">
                    <a:lumMod val="75000"/>
                  </a:srgbClr>
                </a:solidFill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286289" y="5239431"/>
              <a:ext cx="1252220" cy="4654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-</a:t>
              </a:r>
              <a:r>
                <a:rPr lang="ru-RU" b="1" dirty="0" smtClean="0">
                  <a:solidFill>
                    <a:srgbClr val="FF0000"/>
                  </a:solidFill>
                </a:rPr>
                <a:t>16 910,5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7794379" y="5028098"/>
              <a:ext cx="1146765" cy="4022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3 405,4</a:t>
              </a:r>
              <a:endParaRPr lang="ru-RU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7578184" y="2924944"/>
            <a:ext cx="1369112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9601578"/>
              </p:ext>
            </p:extLst>
          </p:nvPr>
        </p:nvGraphicFramePr>
        <p:xfrm>
          <a:off x="1563" y="404664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61" y="188640"/>
            <a:ext cx="9144000" cy="912101"/>
          </a:xfrm>
        </p:spPr>
        <p:txBody>
          <a:bodyPr>
            <a:noAutofit/>
          </a:bodyPr>
          <a:lstStyle/>
          <a:p>
            <a:pPr algn="ctr"/>
            <a:r>
              <a:rPr lang="ru-RU" sz="2900" b="1" dirty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29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29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</a:br>
            <a:r>
              <a:rPr lang="ru-RU" sz="29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Тенгинского сельского поселения</a:t>
            </a:r>
            <a:br>
              <a:rPr lang="ru-RU" sz="29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</a:br>
            <a:r>
              <a:rPr lang="ru-RU" sz="2900" b="1" dirty="0" smtClean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2900" b="1" dirty="0">
                <a:ln w="17780" cmpd="sng">
                  <a:noFill/>
                  <a:prstDash val="solid"/>
                  <a:miter lim="800000"/>
                </a:ln>
                <a:latin typeface="Palatino Linotype" pitchFamily="18" charset="0"/>
                <a:cs typeface="Rod" pitchFamily="49" charset="-79"/>
              </a:rPr>
              <a:t>год </a:t>
            </a:r>
            <a:endParaRPr lang="ru-RU" sz="2900" b="1" dirty="0"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616" y="116632"/>
            <a:ext cx="9036496" cy="972953"/>
          </a:xfrm>
        </p:spPr>
        <p:txBody>
          <a:bodyPr>
            <a:noAutofit/>
          </a:bodyPr>
          <a:lstStyle/>
          <a:p>
            <a:pPr algn="ctr"/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Исполнение бюджета Тенгинского сельского поселения Туапсинского района</a:t>
            </a:r>
            <a:b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</a:br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по налоговым и неналоговым доходам за 2024 год</a:t>
            </a:r>
            <a:endParaRPr lang="ru-RU" sz="2400" b="1" dirty="0"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58109349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42 029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48 381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37 172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8" name="Дуга 7"/>
          <p:cNvSpPr/>
          <p:nvPr/>
        </p:nvSpPr>
        <p:spPr>
          <a:xfrm>
            <a:off x="2843808" y="90872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err="1" smtClean="0">
                <a:ln w="11430"/>
              </a:rPr>
              <a:t>Тенгинского</a:t>
            </a:r>
            <a:r>
              <a:rPr lang="ru-RU" sz="2400" b="1" dirty="0" smtClean="0">
                <a:ln w="11430"/>
              </a:rPr>
              <a:t> </a:t>
            </a:r>
            <a:r>
              <a:rPr lang="ru-RU" sz="2400" b="1" dirty="0">
                <a:ln w="11430"/>
              </a:rPr>
              <a:t>сельского 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207867"/>
              </p:ext>
            </p:extLst>
          </p:nvPr>
        </p:nvGraphicFramePr>
        <p:xfrm>
          <a:off x="179512" y="980729"/>
          <a:ext cx="8856984" cy="568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9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13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71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56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69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698 476,5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72 659,1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25 799,3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25 641,1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508,7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507,4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8216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2 728,6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2 697,4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13 914,2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10 594,5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76,1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634 261,5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12 354,4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67,0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67,0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4177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11 220,4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10 825,0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96,5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1 504,4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1 500,3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0410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8 472,4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8 472,0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0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895528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5193811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ТЕНГИНСКОГО СЕЛЬСКОГО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План 671 млн 214,1 тыс. руб., Факт 45 </a:t>
            </a:r>
            <a:r>
              <a:rPr lang="ru-RU" sz="2400" b="1" dirty="0">
                <a:solidFill>
                  <a:srgbClr val="FFFF00"/>
                </a:solidFill>
              </a:rPr>
              <a:t>млн </a:t>
            </a:r>
            <a:r>
              <a:rPr lang="ru-RU" sz="2400" b="1" dirty="0" smtClean="0">
                <a:solidFill>
                  <a:srgbClr val="FFFF00"/>
                </a:solidFill>
              </a:rPr>
              <a:t>542,3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(6,8 %)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28575"/>
            <a:ext cx="4378092" cy="3112393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11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Тенгинского сельского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499992" y="3501008"/>
            <a:ext cx="4572000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62,7 %</a:t>
            </a:r>
            <a:r>
              <a:rPr lang="ru-RU" sz="2400" b="1" dirty="0" smtClean="0"/>
              <a:t> </a:t>
            </a:r>
            <a:r>
              <a:rPr lang="ru-RU" sz="2000" b="1" dirty="0">
                <a:solidFill>
                  <a:srgbClr val="0033CC"/>
                </a:solidFill>
              </a:rPr>
              <a:t>расходов, </a:t>
            </a:r>
            <a:r>
              <a:rPr lang="ru-RU" sz="2000" b="1" dirty="0" smtClean="0">
                <a:solidFill>
                  <a:srgbClr val="0033CC"/>
                </a:solidFill>
              </a:rPr>
              <a:t>исполненных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программ, отрасль ЖКХ приходится </a:t>
            </a:r>
            <a:r>
              <a:rPr lang="ru-RU" sz="2000" b="1" u="sng" dirty="0" smtClean="0">
                <a:solidFill>
                  <a:srgbClr val="0000CC"/>
                </a:solidFill>
              </a:rPr>
              <a:t>21,0 </a:t>
            </a:r>
            <a:r>
              <a:rPr lang="ru-RU" sz="2000" b="1" u="sng" dirty="0">
                <a:solidFill>
                  <a:srgbClr val="0000CC"/>
                </a:solidFill>
              </a:rPr>
              <a:t>%</a:t>
            </a:r>
            <a:r>
              <a:rPr lang="ru-RU" sz="2000" b="1" dirty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и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на социальную направленность </a:t>
            </a:r>
            <a:r>
              <a:rPr lang="ru-RU" sz="2000" b="1" u="sng" dirty="0" smtClean="0">
                <a:solidFill>
                  <a:srgbClr val="0000CC"/>
                </a:solidFill>
              </a:rPr>
              <a:t>42,5 %</a:t>
            </a:r>
            <a:r>
              <a:rPr lang="ru-RU" sz="2000" b="1" dirty="0" smtClean="0">
                <a:solidFill>
                  <a:srgbClr val="0033CC"/>
                </a:solidFill>
              </a:rPr>
              <a:t> от общих расходов</a:t>
            </a:r>
            <a:r>
              <a:rPr lang="ru-RU" sz="2400" b="1" dirty="0" smtClean="0">
                <a:solidFill>
                  <a:srgbClr val="0033CC"/>
                </a:solidFill>
              </a:rPr>
              <a:t>                                                    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60549</TotalTime>
  <Words>685</Words>
  <Application>Microsoft Office PowerPoint</Application>
  <PresentationFormat>Экран (4:3)</PresentationFormat>
  <Paragraphs>173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ОТЧЕТ  ОБ ИСПОЛНЕНИИ БЮДЖЕТА ТЕНГИНСКОГО  СЕЛЬСКОГО ПОСЕЛЕНИЯ ТУАПСИНСКОГО РАЙОНА  ЗА 2024 ГОД </vt:lpstr>
      <vt:lpstr>Бюджет Тенгинского сельского поселения Туапсинского района</vt:lpstr>
      <vt:lpstr>  Бюджет  Тенгинского сельского поселения  Туапсинского района </vt:lpstr>
      <vt:lpstr>Бюджет  Тенгинского сельского поселения Туапсинского района </vt:lpstr>
      <vt:lpstr>Основные характеристики бюджета Тенгинского сельского поселения  Туапсинского района за 2024 год</vt:lpstr>
      <vt:lpstr>Доходы бюджета  Тенгинского сельского поселения Туапсинского района за 2024 год </vt:lpstr>
      <vt:lpstr>Исполнение бюджета Тенгинского сельского поселения Туапсинского района по налоговым и неналоговым доходам за 2024 год</vt:lpstr>
      <vt:lpstr>РАСХОДЫ БЮДЖЕТА  Тенгинского сельского поселения Туапсинского района </vt:lpstr>
      <vt:lpstr>Презентация PowerPoint</vt:lpstr>
      <vt:lpstr>Презентация PowerPoint</vt:lpstr>
      <vt:lpstr>Дотация на выравнивание бюджетной обеспеченности и сбалансированности бюджета поселения за счет средств бюджета Туапсинского района и бюджета Краснодарского края –                       7 млн 536,5 тыс. рублей.</vt:lpstr>
      <vt:lpstr>Межбюджетные трансферты  </vt:lpstr>
      <vt:lpstr>Многофункциональная спортивно-игровая площадка  с зоной уличных тренажеров и воркаута ул.Совхозная             с. Лермонтово - 7 млн 700,0 тыс. рублей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1600</cp:revision>
  <cp:lastPrinted>2025-06-03T09:53:08Z</cp:lastPrinted>
  <dcterms:created xsi:type="dcterms:W3CDTF">2016-04-25T11:56:59Z</dcterms:created>
  <dcterms:modified xsi:type="dcterms:W3CDTF">2025-06-26T14:18:09Z</dcterms:modified>
</cp:coreProperties>
</file>