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6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A65DD9-A525-41C7-87BE-3EDC3C51D4EB}" type="datetimeFigureOut">
              <a:rPr lang="ru-RU" smtClean="0"/>
              <a:t>06.07.2026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4AA7FC-5233-49AA-B530-490BFCE0C1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733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4CD1EDF-7EC2-47D6-846F-DECC93CB5BC0}" type="datetimeFigureOut">
              <a:rPr lang="ru-RU" smtClean="0"/>
              <a:t>06.07.2026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76FD63B-5B14-431B-A62C-B2BB5F3907BD}" type="slidenum">
              <a:rPr lang="ru-RU" smtClean="0"/>
              <a:t>‹#›</a:t>
            </a:fld>
            <a:endParaRPr lang="ru-RU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00584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D1EDF-7EC2-47D6-846F-DECC93CB5BC0}" type="datetimeFigureOut">
              <a:rPr lang="ru-RU" smtClean="0"/>
              <a:t>06.07.2026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FD63B-5B14-431B-A62C-B2BB5F390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8484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D1EDF-7EC2-47D6-846F-DECC93CB5BC0}" type="datetimeFigureOut">
              <a:rPr lang="ru-RU" smtClean="0"/>
              <a:t>06.07.2026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FD63B-5B14-431B-A62C-B2BB5F390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1919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D1EDF-7EC2-47D6-846F-DECC93CB5BC0}" type="datetimeFigureOut">
              <a:rPr lang="ru-RU" smtClean="0"/>
              <a:t>06.07.2026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FD63B-5B14-431B-A62C-B2BB5F3907BD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177336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D1EDF-7EC2-47D6-846F-DECC93CB5BC0}" type="datetimeFigureOut">
              <a:rPr lang="ru-RU" smtClean="0"/>
              <a:t>06.07.2026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FD63B-5B14-431B-A62C-B2BB5F390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00531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D1EDF-7EC2-47D6-846F-DECC93CB5BC0}" type="datetimeFigureOut">
              <a:rPr lang="ru-RU" smtClean="0"/>
              <a:t>06.07.2026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FD63B-5B14-431B-A62C-B2BB5F390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9246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D1EDF-7EC2-47D6-846F-DECC93CB5BC0}" type="datetimeFigureOut">
              <a:rPr lang="ru-RU" smtClean="0"/>
              <a:t>06.07.2026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FD63B-5B14-431B-A62C-B2BB5F390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0683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D1EDF-7EC2-47D6-846F-DECC93CB5BC0}" type="datetimeFigureOut">
              <a:rPr lang="ru-RU" smtClean="0"/>
              <a:t>06.07.2026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FD63B-5B14-431B-A62C-B2BB5F390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429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D1EDF-7EC2-47D6-846F-DECC93CB5BC0}" type="datetimeFigureOut">
              <a:rPr lang="ru-RU" smtClean="0"/>
              <a:t>06.07.2026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FD63B-5B14-431B-A62C-B2BB5F390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460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D1EDF-7EC2-47D6-846F-DECC93CB5BC0}" type="datetimeFigureOut">
              <a:rPr lang="ru-RU" smtClean="0"/>
              <a:t>06.07.2026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FD63B-5B14-431B-A62C-B2BB5F390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652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D1EDF-7EC2-47D6-846F-DECC93CB5BC0}" type="datetimeFigureOut">
              <a:rPr lang="ru-RU" smtClean="0"/>
              <a:t>06.07.2026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FD63B-5B14-431B-A62C-B2BB5F390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982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D1EDF-7EC2-47D6-846F-DECC93CB5BC0}" type="datetimeFigureOut">
              <a:rPr lang="ru-RU" smtClean="0"/>
              <a:t>06.07.2026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FD63B-5B14-431B-A62C-B2BB5F390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039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D1EDF-7EC2-47D6-846F-DECC93CB5BC0}" type="datetimeFigureOut">
              <a:rPr lang="ru-RU" smtClean="0"/>
              <a:t>06.07.2026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FD63B-5B14-431B-A62C-B2BB5F390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123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D1EDF-7EC2-47D6-846F-DECC93CB5BC0}" type="datetimeFigureOut">
              <a:rPr lang="ru-RU" smtClean="0"/>
              <a:t>06.07.2026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FD63B-5B14-431B-A62C-B2BB5F390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2781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D1EDF-7EC2-47D6-846F-DECC93CB5BC0}" type="datetimeFigureOut">
              <a:rPr lang="ru-RU" smtClean="0"/>
              <a:t>06.07.2026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FD63B-5B14-431B-A62C-B2BB5F390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09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D1EDF-7EC2-47D6-846F-DECC93CB5BC0}" type="datetimeFigureOut">
              <a:rPr lang="ru-RU" smtClean="0"/>
              <a:t>06.07.2026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FD63B-5B14-431B-A62C-B2BB5F390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451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D1EDF-7EC2-47D6-846F-DECC93CB5BC0}" type="datetimeFigureOut">
              <a:rPr lang="ru-RU" smtClean="0"/>
              <a:t>06.07.2026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FD63B-5B14-431B-A62C-B2BB5F390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01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4CD1EDF-7EC2-47D6-846F-DECC93CB5BC0}" type="datetimeFigureOut">
              <a:rPr lang="ru-RU" smtClean="0"/>
              <a:t>06.07.2026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76FD63B-5B14-431B-A62C-B2BB5F390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338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75" y="216039"/>
            <a:ext cx="10373096" cy="636814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7193" y="4607169"/>
            <a:ext cx="8197362" cy="177604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вернуть детям детство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29039" y="6228722"/>
            <a:ext cx="4371032" cy="509952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Посвящается Дню защиты детей</a:t>
            </a:r>
            <a:endParaRPr lang="ru-RU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117193" y="216039"/>
            <a:ext cx="10247492" cy="7800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Архивный отдел </a:t>
            </a:r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делами администрации муниципального образования Туапсинский муниципальный округ Краснодарского края</a:t>
            </a:r>
            <a:endParaRPr lang="ru-RU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56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49085" y="700598"/>
            <a:ext cx="1012371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этот особый день, когда мир празднует День защиты детей, с особой теплотой и трепетом хочется вспомнить тех маленьких героев, чья юность и детство были омрачены ужасами войны. Их судьбы — это не просто исторические факты, а живые страницы человеческой истории, полные боли, но и невероятной силы духа. И пусть даже сегодня, в уютных, мирных городах, где дети растут в безопасности, окруженные заботой, комфортом и спокойствием, мы обязаны помнить: именно в самые трудные, переломные времена, подобные тем суровым дням, когда Туапсе в 1942 году стал ареной ожесточенных боев, закаляются те самые несгибаемые качества, что делают человека по-настоящему великим и сильным</a:t>
            </a:r>
            <a:r>
              <a:rPr lang="ru-RU" sz="2000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450215" algn="just">
              <a:spcAft>
                <a:spcPts val="0"/>
              </a:spcAft>
            </a:pPr>
            <a:endParaRPr lang="ru-RU" sz="2000" dirty="0" smtClean="0">
              <a:solidFill>
                <a:srgbClr val="21252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endParaRPr lang="ru-RU" sz="2000" dirty="0" smtClean="0">
              <a:solidFill>
                <a:srgbClr val="21252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endParaRPr lang="ru-RU" sz="2000" dirty="0">
              <a:solidFill>
                <a:srgbClr val="21252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endParaRPr lang="ru-RU" sz="2000" dirty="0" smtClean="0">
              <a:solidFill>
                <a:srgbClr val="21252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endParaRPr lang="ru-RU" sz="2000" dirty="0">
              <a:solidFill>
                <a:srgbClr val="21252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0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</a:t>
            </a:r>
            <a:r>
              <a:rPr lang="ru-RU" sz="2000" dirty="0" smtClean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Туапсе, 2026</a:t>
            </a:r>
            <a:endParaRPr lang="ru-RU" sz="2000" dirty="0">
              <a:solidFill>
                <a:srgbClr val="21252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794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4204" y="394968"/>
            <a:ext cx="1100545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 июня в России отмечается праздник День защиты детей — один из самых светлых и трогательных дней в календаре, когда взрослые выражают детям признание, любовь и заботу. В этот день в семьях, школах, детских садах и общественных пространствах проходят праздники, концерты, утренники, выставки рисунков и викторины, а дети получают подарки, улыбки и пожелания счастья. Однако за гранью праздничного настроя, за пределами современных традиций, скрываются глубокие исторические воспоминания, о которых хочется вспомнить особо.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суровом 1943 году, когда Великая Отечественная война достигла своего самого критического и кровопролитного этапа, а советский народ и его армия сражались за само существование государства, переживая тяжелейшие испытания на всех фронтах и в тылу, город Туапсе, ставший стратегически важным портом и базой Черноморского флота, не утратил способности к человеческому состраданию и веры в светлое будущее. Несмотря на постоянную угрозу воздушных налётов, нехватку продовольствия, суровые зимние условия и тяжелейший труд всех жителей, горисполком города Туапсе принял 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решение 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 выделении значительных средств на проведение празднования Нового года для детей. Этот шаг был продиктован не просто традицией, а острой необходимостью поддержать моральный дух жителей, которые каждый день сталкивались с трагедиями войны, и в первую очередь — молодого поколения, чьи детство и юность были отняты у них жестокой реальностью. Было решено, что дети не должны остаться 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без праздника. Даже 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самые тёмные времена, 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вера 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чудо и возможность хоть на мгновение забыть о войне 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способны 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дать силы для дальнейшего сопротивления и борьбы.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55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Р-79, оп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1593" y="1899166"/>
            <a:ext cx="7654146" cy="3505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3529" y="242223"/>
            <a:ext cx="1080951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Именно в этот сложный, напряженный период, чтобы вселить в сердца жителей надежду и радость, было принято решение провести традиционную новогоднюю ёлку в двух учреждениях города: в Доме культуры нефтяников и в школе № 1. На организацию этого масштабного мероприятия, которое требовало сбора подарков, украшения залов и приготовления угощений в условиях дефицита, горисполком выделил значительную для того времени сумму в размере 15 000 рублей.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3529" y="2609633"/>
            <a:ext cx="2955471" cy="2795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Протокол заседания исполнительного комитета Туапсинского городского Совета депутатов трудящихся от 10 декабря 1943 г. №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33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«О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выделении денежных средств на устройство новогодней ёлки для детей в г.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Туапсе»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Фонд № Р-79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, оп.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№ 1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, д.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№ 1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, л. 185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00927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1258" y="538843"/>
            <a:ext cx="353702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endParaRPr lang="ru-RU" dirty="0" smtClean="0">
              <a:solidFill>
                <a:srgbClr val="21252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1258" y="364252"/>
            <a:ext cx="3197574" cy="5247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16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Эта сумма, выделенная из городского бюджета, который и так испытывал колоссальное давление в связи с расходами на </a:t>
            </a:r>
            <a:r>
              <a:rPr lang="ru-RU" sz="1600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восстановление </a:t>
            </a:r>
            <a:r>
              <a:rPr lang="ru-RU" sz="16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города, </a:t>
            </a:r>
            <a:r>
              <a:rPr lang="ru-RU" sz="1600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демонстрирует </a:t>
            </a:r>
            <a:r>
              <a:rPr lang="ru-RU" sz="16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высочайший </a:t>
            </a:r>
            <a:r>
              <a:rPr lang="ru-RU" sz="1600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приоритет</a:t>
            </a:r>
            <a:r>
              <a:rPr lang="ru-RU" sz="16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который городское руководство отдавало </a:t>
            </a:r>
            <a:r>
              <a:rPr lang="ru-RU" sz="1600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духовному благополучию </a:t>
            </a:r>
            <a:r>
              <a:rPr lang="ru-RU" sz="16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счастью детей.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6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Только на </a:t>
            </a:r>
            <a:r>
              <a:rPr lang="ru-RU" sz="1600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восстановление </a:t>
            </a:r>
            <a:r>
              <a:rPr lang="ru-RU" sz="16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школ, детских садов и </a:t>
            </a:r>
            <a:r>
              <a:rPr lang="ru-RU" sz="1600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библиотек города </a:t>
            </a:r>
            <a:r>
              <a:rPr lang="ru-RU" sz="16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требовалась сумма больше </a:t>
            </a:r>
            <a:r>
              <a:rPr lang="ru-RU" sz="1600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5,5 </a:t>
            </a:r>
            <a:r>
              <a:rPr lang="ru-RU" sz="16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миллионов рублей</a:t>
            </a:r>
            <a:r>
              <a:rPr lang="ru-RU" sz="1600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0215" algn="just">
              <a:spcAft>
                <a:spcPts val="0"/>
              </a:spcAft>
            </a:pPr>
            <a:endParaRPr lang="ru-RU" sz="1400" dirty="0" smtClean="0">
              <a:solidFill>
                <a:srgbClr val="212529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endParaRPr lang="ru-RU" sz="1400" dirty="0" smtClean="0">
              <a:solidFill>
                <a:srgbClr val="212529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Реестр </a:t>
            </a:r>
            <a:r>
              <a:rPr lang="ru-RU" sz="1400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актов по учету ущерба, причиненного немецко-фашистскими захватчиками и их сообщниками по городскому отделу народного образования от 17 декабря 1943 г.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Фонд № Р-82, оп. № 1, д. № 4, </a:t>
            </a:r>
            <a:r>
              <a:rPr lang="ru-RU" sz="1400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1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11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7650" y="326571"/>
            <a:ext cx="7961048" cy="5059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65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1976" y="214061"/>
            <a:ext cx="5938019" cy="537104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5430" y="3963965"/>
            <a:ext cx="47256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Фотография 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школы № 5 из 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отчета о работе отдела народного образования Туапсинского горисполкома за 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1946 - 1947 годы.</a:t>
            </a:r>
          </a:p>
          <a:p>
            <a:pPr algn="just">
              <a:spcAft>
                <a:spcPts val="0"/>
              </a:spcAft>
            </a:pPr>
            <a:endParaRPr lang="ru-RU" dirty="0">
              <a:solidFill>
                <a:srgbClr val="21252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Фонд № Р-82, оп. № 1, д. № 6, л. 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46.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5430" y="436344"/>
            <a:ext cx="4725656" cy="2448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Для примера можно взять школу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5, перечисленную в реестре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актов по учету ущерба, причиненного немецко-фашистскими захватчиками и их сообщниками, составленному городским отделом народного образования 17 декабря 1943 г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Только на её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восстановление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требовалась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сумма около 662,7 тыс. рублей.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822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5430" y="388767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Планировалось, что праздник объединит и порадует своим светом и теплом около 3000 юных </a:t>
            </a:r>
            <a:r>
              <a:rPr lang="ru-RU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туапсинцев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которые благодаря этому мероприятию смогут на несколько часов забыть о страхе и боли, почувствовать себя любимыми и нужными, и поверить в то, что после длинной и холодной зимы обязательно наступит весна и победа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450215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Мы не знаем подробностей о праздновании новогодней ёлки в Туапсе в 1943 году, но, возможно, девочка на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этой фотографии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 другие дети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присутствовали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ней.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9097" y="396466"/>
            <a:ext cx="3724808" cy="515524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35430" y="3963965"/>
            <a:ext cx="47256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Фотография 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школьницы из 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отчета о работе отдела народного образования Туапсинского горисполкома за 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1946 - 1947 годы.</a:t>
            </a:r>
          </a:p>
          <a:p>
            <a:pPr algn="just">
              <a:spcAft>
                <a:spcPts val="0"/>
              </a:spcAft>
            </a:pPr>
            <a:endParaRPr lang="ru-RU" dirty="0">
              <a:solidFill>
                <a:srgbClr val="21252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Фонд № Р-82, оп. № 1, д. № 6, л. 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39.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511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12667" t="46635" r="2833" b="12963"/>
          <a:stretch/>
        </p:blipFill>
        <p:spPr bwMode="auto">
          <a:xfrm>
            <a:off x="4082143" y="179616"/>
            <a:ext cx="7429499" cy="53067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02770" y="2764837"/>
            <a:ext cx="295547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Фотография 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учеников школы № 4 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 отчета о работе отдела народного образования Туапсинского горисполкома за 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1946 - 1947 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годы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endParaRPr lang="ru-RU" dirty="0">
              <a:solidFill>
                <a:srgbClr val="21252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Фонд № Р-82, оп. № 1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           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д. № 6, л. 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25.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49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3621" y="0"/>
            <a:ext cx="7261290" cy="53721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11565" y="2509778"/>
            <a:ext cx="30425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Фотография 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учительницы 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Филиппенко 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её учеников 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школы № 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 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 отчета о работе отдела народного образования Туапсинского горисполкома за 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1946 - 1947 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годы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endParaRPr lang="ru-RU" dirty="0">
              <a:solidFill>
                <a:srgbClr val="21252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Фонд № Р-82, оп. № 1, 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д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№ 6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л. 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39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2043" y="138527"/>
            <a:ext cx="8276363" cy="533145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1692" y="2330660"/>
            <a:ext cx="249701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endParaRPr lang="ru-RU" dirty="0" smtClean="0">
              <a:solidFill>
                <a:srgbClr val="21252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dirty="0" smtClean="0">
              <a:solidFill>
                <a:srgbClr val="21252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Фотография 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 отчета о работе отдела 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народного 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образования 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Туапсинского горисполкома 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 </a:t>
            </a:r>
            <a:endParaRPr lang="ru-RU" dirty="0" smtClean="0">
              <a:solidFill>
                <a:srgbClr val="21252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1946 - 1947 годы</a:t>
            </a:r>
          </a:p>
          <a:p>
            <a:pPr algn="just">
              <a:spcAft>
                <a:spcPts val="0"/>
              </a:spcAft>
            </a:pPr>
            <a:endParaRPr lang="ru-RU" dirty="0" smtClean="0">
              <a:solidFill>
                <a:srgbClr val="21252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Фонд 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№ Р-82, оп. № 1, д. № 6, л. </a:t>
            </a:r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37.</a:t>
            </a:r>
            <a:endParaRPr lang="ru-RU" dirty="0">
              <a:solidFill>
                <a:srgbClr val="21252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94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TM04033927[[fn=Главное мероприятие]]</Template>
  <TotalTime>697</TotalTime>
  <Words>923</Words>
  <Application>Microsoft Office PowerPoint</Application>
  <PresentationFormat>Широкоэкранный</PresentationFormat>
  <Paragraphs>43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Impact</vt:lpstr>
      <vt:lpstr>Times New Roman</vt:lpstr>
      <vt:lpstr>Главное мероприятие</vt:lpstr>
      <vt:lpstr> вернуть детям детство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Цель: вернуть детям детство</dc:title>
  <dc:creator>User</dc:creator>
  <cp:lastModifiedBy>user</cp:lastModifiedBy>
  <cp:revision>38</cp:revision>
  <dcterms:created xsi:type="dcterms:W3CDTF">2026-04-22T11:56:24Z</dcterms:created>
  <dcterms:modified xsi:type="dcterms:W3CDTF">2026-07-06T13:21:07Z</dcterms:modified>
</cp:coreProperties>
</file>