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Default Extension="vml" ContentType="application/vnd.openxmlformats-officedocument.vmlDrawing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rawings/drawing6.xml" ContentType="application/vnd.openxmlformats-officedocument.drawingml.chartshapes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rawings/drawing4.xml" ContentType="application/vnd.openxmlformats-officedocument.drawingml.chartshape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57" r:id="rId2"/>
    <p:sldId id="308" r:id="rId3"/>
    <p:sldId id="309" r:id="rId4"/>
    <p:sldId id="326" r:id="rId5"/>
    <p:sldId id="272" r:id="rId6"/>
    <p:sldId id="311" r:id="rId7"/>
    <p:sldId id="265" r:id="rId8"/>
    <p:sldId id="263" r:id="rId9"/>
    <p:sldId id="327" r:id="rId10"/>
    <p:sldId id="331" r:id="rId11"/>
    <p:sldId id="314" r:id="rId12"/>
    <p:sldId id="317" r:id="rId13"/>
    <p:sldId id="328" r:id="rId14"/>
    <p:sldId id="329" r:id="rId15"/>
    <p:sldId id="330" r:id="rId16"/>
    <p:sldId id="332" r:id="rId17"/>
    <p:sldId id="320" r:id="rId18"/>
    <p:sldId id="321" r:id="rId19"/>
    <p:sldId id="333" r:id="rId20"/>
    <p:sldId id="281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290" r:id="rId29"/>
    <p:sldId id="291" r:id="rId30"/>
    <p:sldId id="292" r:id="rId31"/>
    <p:sldId id="341" r:id="rId32"/>
    <p:sldId id="294" r:id="rId33"/>
    <p:sldId id="295" r:id="rId34"/>
    <p:sldId id="296" r:id="rId35"/>
    <p:sldId id="322" r:id="rId36"/>
    <p:sldId id="299" r:id="rId37"/>
    <p:sldId id="342" r:id="rId38"/>
    <p:sldId id="301" r:id="rId39"/>
    <p:sldId id="302" r:id="rId40"/>
    <p:sldId id="303" r:id="rId41"/>
    <p:sldId id="324" r:id="rId42"/>
    <p:sldId id="343" r:id="rId43"/>
    <p:sldId id="305" r:id="rId44"/>
    <p:sldId id="306" r:id="rId45"/>
    <p:sldId id="307" r:id="rId4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3232"/>
    <a:srgbClr val="70583E"/>
    <a:srgbClr val="4FCDCD"/>
    <a:srgbClr val="81DFBB"/>
    <a:srgbClr val="485D9A"/>
    <a:srgbClr val="00CCFF"/>
    <a:srgbClr val="CC0066"/>
    <a:srgbClr val="66CCFF"/>
    <a:srgbClr val="4192DB"/>
    <a:srgbClr val="00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288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depthPercent val="100"/>
      <c:perspective val="60"/>
    </c:view3D>
    <c:plotArea>
      <c:layout>
        <c:manualLayout>
          <c:layoutTarget val="inner"/>
          <c:xMode val="edge"/>
          <c:yMode val="edge"/>
          <c:x val="0"/>
          <c:y val="8.7436760769190144E-2"/>
          <c:w val="0.93321955397774337"/>
          <c:h val="0.854490214444016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44450" h="88900"/>
            </a:sp3d>
          </c:spPr>
          <c:dPt>
            <c:idx val="0"/>
            <c:spPr>
              <a:solidFill>
                <a:srgbClr val="00B050"/>
              </a:solidFill>
              <a:ln w="12700"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44450" h="88900"/>
              </a:sp3d>
            </c:spPr>
          </c:dPt>
          <c:dPt>
            <c:idx val="1"/>
            <c:spPr>
              <a:solidFill>
                <a:srgbClr val="FFC000"/>
              </a:solidFill>
              <a:ln w="12700"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44450" h="88900"/>
              </a:sp3d>
            </c:spPr>
          </c:dPt>
          <c:dLbls>
            <c:dLbl>
              <c:idx val="0"/>
              <c:layout>
                <c:manualLayout>
                  <c:x val="-8.5424413382014716E-2"/>
                  <c:y val="0.11057225384801865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baseline="0" dirty="0">
                        <a:solidFill>
                          <a:srgbClr val="002060"/>
                        </a:solidFill>
                      </a:rPr>
                      <a:t>мужчины </a:t>
                    </a:r>
                    <a:r>
                      <a:rPr lang="ru-RU" sz="1600" b="1" baseline="0" dirty="0" smtClean="0">
                        <a:solidFill>
                          <a:srgbClr val="002060"/>
                        </a:solidFill>
                      </a:rPr>
                      <a:t>45,6%</a:t>
                    </a:r>
                    <a:endParaRPr lang="ru-RU" dirty="0"/>
                  </a:p>
                </c:rich>
              </c:tx>
              <c:dLblPos val="bestFit"/>
              <c:showVal val="1"/>
              <c:showCatName val="1"/>
              <c:separator> </c:separator>
            </c:dLbl>
            <c:dLbl>
              <c:idx val="1"/>
              <c:layout>
                <c:manualLayout>
                  <c:x val="7.4707684247810727E-2"/>
                  <c:y val="-7.2687615608094003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baseline="0" dirty="0">
                        <a:solidFill>
                          <a:srgbClr val="002060"/>
                        </a:solidFill>
                      </a:rPr>
                      <a:t>женщины  </a:t>
                    </a:r>
                    <a:r>
                      <a:rPr lang="ru-RU" sz="1600" b="1" baseline="0" dirty="0" smtClean="0">
                        <a:solidFill>
                          <a:srgbClr val="002060"/>
                        </a:solidFill>
                      </a:rPr>
                      <a:t>54,4%</a:t>
                    </a:r>
                    <a:endParaRPr lang="ru-RU" dirty="0"/>
                  </a:p>
                </c:rich>
              </c:tx>
              <c:dLblPos val="bestFit"/>
              <c:showVal val="1"/>
              <c:showCatName val="1"/>
              <c:separator> </c:separator>
            </c:dLbl>
            <c:txPr>
              <a:bodyPr/>
              <a:lstStyle/>
              <a:p>
                <a:pPr>
                  <a:defRPr sz="1600" b="1" baseline="0"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inEnd"/>
            <c:showCatName val="1"/>
            <c:separator> </c:separator>
            <c:showLeaderLines val="1"/>
          </c:dLbls>
          <c:cat>
            <c:strRef>
              <c:f>Лист1!$A$2:$A$3</c:f>
              <c:strCache>
                <c:ptCount val="2"/>
                <c:pt idx="0">
                  <c:v>мужчины</c:v>
                </c:pt>
                <c:pt idx="1">
                  <c:v>женщины 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0.45600000000000002</c:v>
                </c:pt>
                <c:pt idx="1">
                  <c:v>0.54400000000000004</c:v>
                </c:pt>
              </c:numCache>
            </c:numRef>
          </c:val>
        </c:ser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3322548917190911E-2"/>
          <c:y val="0.21187562112581088"/>
          <c:w val="0.94667745108280965"/>
          <c:h val="0.4687681893476362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balanced" dir="t"/>
            </a:scene3d>
            <a:sp3d prstMaterial="dkEdge">
              <a:bevelT w="171450" h="203200"/>
              <a:bevelB w="107950" h="127000"/>
            </a:sp3d>
          </c:spPr>
          <c:dLbls>
            <c:dLbl>
              <c:idx val="0"/>
              <c:layout>
                <c:manualLayout>
                  <c:x val="-1.4054120092566861E-3"/>
                  <c:y val="-4.1072300946774561E-2"/>
                </c:manualLayout>
              </c:layout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ru-RU" sz="2800" b="1" dirty="0" smtClean="0"/>
                      <a:t>33%</a:t>
                    </a:r>
                    <a:endParaRPr lang="en-US" dirty="0"/>
                  </a:p>
                </c:rich>
              </c:tx>
              <c:spPr>
                <a:solidFill>
                  <a:schemeClr val="accent3">
                    <a:lumMod val="60000"/>
                    <a:lumOff val="40000"/>
                  </a:schemeClr>
                </a:solidFill>
              </c:spPr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ru-RU" sz="2800" b="1" dirty="0" smtClean="0"/>
                      <a:t>27%</a:t>
                    </a:r>
                    <a:endParaRPr lang="en-US" dirty="0"/>
                  </a:p>
                </c:rich>
              </c:tx>
              <c:spPr>
                <a:solidFill>
                  <a:schemeClr val="tx2">
                    <a:lumMod val="60000"/>
                    <a:lumOff val="40000"/>
                  </a:schemeClr>
                </a:solidFill>
              </c:spPr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ru-RU" sz="2800" b="1" dirty="0" smtClean="0"/>
                      <a:t>15%</a:t>
                    </a:r>
                    <a:endParaRPr lang="en-US" dirty="0"/>
                  </a:p>
                </c:rich>
              </c:tx>
              <c:spPr>
                <a:solidFill>
                  <a:schemeClr val="accent5">
                    <a:lumMod val="60000"/>
                    <a:lumOff val="40000"/>
                  </a:schemeClr>
                </a:solidFill>
              </c:spPr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en-US" sz="2800" b="1" dirty="0" smtClean="0"/>
                      <a:t>1</a:t>
                    </a:r>
                    <a:r>
                      <a:rPr lang="ru-RU" sz="2800" b="1" dirty="0" smtClean="0"/>
                      <a:t>1%</a:t>
                    </a:r>
                    <a:endParaRPr lang="en-US" dirty="0"/>
                  </a:p>
                </c:rich>
              </c:tx>
              <c:spPr>
                <a:solidFill>
                  <a:schemeClr val="accent4">
                    <a:lumMod val="60000"/>
                    <a:lumOff val="40000"/>
                  </a:schemeClr>
                </a:solidFill>
              </c:spPr>
              <c:showVal val="1"/>
            </c:dLbl>
            <c:dLbl>
              <c:idx val="4"/>
              <c:layout>
                <c:manualLayout>
                  <c:x val="-5.621648037026741E-3"/>
                  <c:y val="-2.416017702751449E-3"/>
                </c:manualLayout>
              </c:layout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ru-RU" sz="2800" b="1" dirty="0" smtClean="0"/>
                      <a:t>7%</a:t>
                    </a:r>
                    <a:endParaRPr lang="en-US" dirty="0"/>
                  </a:p>
                </c:rich>
              </c:tx>
              <c:spPr>
                <a:solidFill>
                  <a:srgbClr val="E2F765"/>
                </a:solidFill>
              </c:spPr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en-US" sz="2800" b="1" dirty="0" smtClean="0"/>
                      <a:t>6</a:t>
                    </a:r>
                    <a:r>
                      <a:rPr lang="ru-RU" sz="2800" b="1" dirty="0" smtClean="0"/>
                      <a:t>%</a:t>
                    </a:r>
                    <a:endParaRPr lang="en-US" dirty="0"/>
                  </a:p>
                </c:rich>
              </c:tx>
              <c:spPr>
                <a:solidFill>
                  <a:srgbClr val="EF5F81"/>
                </a:solidFill>
              </c:spPr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ru-RU" sz="2800" b="1" dirty="0" smtClean="0"/>
                      <a:t>1%</a:t>
                    </a:r>
                    <a:endParaRPr lang="en-US" dirty="0"/>
                  </a:p>
                </c:rich>
              </c:tx>
              <c:spPr>
                <a:solidFill>
                  <a:srgbClr val="EA7832"/>
                </a:solidFill>
              </c:spPr>
              <c:showVal val="1"/>
            </c:dLbl>
            <c:spPr>
              <a:solidFill>
                <a:schemeClr val="accent2">
                  <a:lumMod val="40000"/>
                  <a:lumOff val="60000"/>
                </a:schemeClr>
              </a:solidFill>
            </c:spPr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розничная торговля и общественное питание </c:v>
                </c:pt>
                <c:pt idx="1">
                  <c:v>промышленная деятельность</c:v>
                </c:pt>
                <c:pt idx="2">
                  <c:v>транспорт </c:v>
                </c:pt>
                <c:pt idx="3">
                  <c:v>плантые услуги населению</c:v>
                </c:pt>
                <c:pt idx="4">
                  <c:v>строительство</c:v>
                </c:pt>
                <c:pt idx="5">
                  <c:v>курортно-туристический комплекс</c:v>
                </c:pt>
                <c:pt idx="6">
                  <c:v>сельское хозяйство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35.300000000000004</c:v>
                </c:pt>
                <c:pt idx="1">
                  <c:v>28.7</c:v>
                </c:pt>
                <c:pt idx="2">
                  <c:v>15.9</c:v>
                </c:pt>
                <c:pt idx="3">
                  <c:v>12.1</c:v>
                </c:pt>
                <c:pt idx="4">
                  <c:v>7.4</c:v>
                </c:pt>
                <c:pt idx="5">
                  <c:v>6.6</c:v>
                </c:pt>
                <c:pt idx="6">
                  <c:v>1.6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</c:strCache>
            </c:strRef>
          </c:tx>
          <c:cat>
            <c:strRef>
              <c:f>Лист1!$A$2:$A$8</c:f>
              <c:strCache>
                <c:ptCount val="7"/>
                <c:pt idx="0">
                  <c:v>розничная торговля и общественное питание </c:v>
                </c:pt>
                <c:pt idx="1">
                  <c:v>промышленная деятельность</c:v>
                </c:pt>
                <c:pt idx="2">
                  <c:v>транспорт </c:v>
                </c:pt>
                <c:pt idx="3">
                  <c:v>плантые услуги населению</c:v>
                </c:pt>
                <c:pt idx="4">
                  <c:v>строительство</c:v>
                </c:pt>
                <c:pt idx="5">
                  <c:v>курортно-туристический комплекс</c:v>
                </c:pt>
                <c:pt idx="6">
                  <c:v>сельское хозяйство</c:v>
                </c:pt>
              </c:strCache>
            </c:strRef>
          </c:cat>
          <c:val>
            <c:numRef>
              <c:f>Лист1!$C$2:$C$8</c:f>
              <c:numCache>
                <c:formatCode>0%</c:formatCode>
                <c:ptCount val="7"/>
                <c:pt idx="0">
                  <c:v>0.32806691449814185</c:v>
                </c:pt>
                <c:pt idx="1">
                  <c:v>0.26672862453531593</c:v>
                </c:pt>
                <c:pt idx="2">
                  <c:v>0.14776951672862454</c:v>
                </c:pt>
                <c:pt idx="3">
                  <c:v>0.11245353159851301</c:v>
                </c:pt>
                <c:pt idx="4">
                  <c:v>6.8773234200743646E-2</c:v>
                </c:pt>
                <c:pt idx="5">
                  <c:v>6.1338289962825372E-2</c:v>
                </c:pt>
                <c:pt idx="6">
                  <c:v>1.4869888475836441E-2</c:v>
                </c:pt>
              </c:numCache>
            </c:numRef>
          </c:val>
        </c:ser>
        <c:gapWidth val="84"/>
        <c:overlap val="92"/>
        <c:axId val="138587520"/>
        <c:axId val="138483200"/>
      </c:barChart>
      <c:catAx>
        <c:axId val="138587520"/>
        <c:scaling>
          <c:orientation val="minMax"/>
        </c:scaling>
        <c:axPos val="b"/>
        <c:numFmt formatCode="General" sourceLinked="1"/>
        <c:minorTickMark val="in"/>
        <c:tickLblPos val="none"/>
        <c:txPr>
          <a:bodyPr rot="-3780000"/>
          <a:lstStyle/>
          <a:p>
            <a:pPr>
              <a:defRPr sz="1560" baseline="0"/>
            </a:pPr>
            <a:endParaRPr lang="ru-RU"/>
          </a:p>
        </c:txPr>
        <c:crossAx val="138483200"/>
        <c:crosses val="autoZero"/>
        <c:auto val="1"/>
        <c:lblAlgn val="ctr"/>
        <c:lblOffset val="100"/>
      </c:catAx>
      <c:valAx>
        <c:axId val="138483200"/>
        <c:scaling>
          <c:orientation val="minMax"/>
          <c:max val="40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ru-RU"/>
          </a:p>
        </c:txPr>
        <c:crossAx val="138587520"/>
        <c:crosses val="autoZero"/>
        <c:crossBetween val="between"/>
        <c:minorUnit val="10"/>
      </c:valAx>
    </c:plotArea>
    <c:plotVisOnly val="1"/>
    <c:dispBlanksAs val="gap"/>
  </c:chart>
  <c:spPr>
    <a:noFill/>
    <a:effectLst>
      <a:outerShdw dist="1155700" dir="14940000" sx="14000" sy="14000" algn="ctr" rotWithShape="0">
        <a:srgbClr val="000000"/>
      </a:outerShdw>
    </a:effectLst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4497551183790734E-2"/>
          <c:y val="0.24254425317018252"/>
          <c:w val="0.62521577985377763"/>
          <c:h val="0.6293250749916676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 w="88900" h="88900"/>
            </a:sp3d>
          </c:spPr>
          <c:explosion val="8"/>
          <c:dPt>
            <c:idx val="0"/>
            <c:spPr>
              <a:solidFill>
                <a:srgbClr val="19E13A"/>
              </a:solidFill>
              <a:scene3d>
                <a:camera prst="orthographicFront"/>
                <a:lightRig rig="threePt" dir="t"/>
              </a:scene3d>
              <a:sp3d prstMaterial="metal">
                <a:bevelT w="88900" h="88900"/>
              </a:sp3d>
            </c:spPr>
          </c:dPt>
          <c:dPt>
            <c:idx val="1"/>
            <c:spPr>
              <a:solidFill>
                <a:srgbClr val="CC3300"/>
              </a:solidFill>
              <a:scene3d>
                <a:camera prst="orthographicFront"/>
                <a:lightRig rig="threePt" dir="t"/>
              </a:scene3d>
              <a:sp3d prstMaterial="metal">
                <a:bevelT w="88900" h="88900"/>
              </a:sp3d>
            </c:spPr>
          </c:dPt>
          <c:dPt>
            <c:idx val="2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 prstMaterial="metal">
                <a:bevelT w="88900" h="88900"/>
              </a:sp3d>
            </c:spPr>
          </c:dPt>
          <c:dLbls>
            <c:dLbl>
              <c:idx val="0"/>
              <c:layout>
                <c:manualLayout>
                  <c:x val="0.10269634082256722"/>
                  <c:y val="-8.7531385401622266E-2"/>
                </c:manualLayout>
              </c:layout>
              <c:tx>
                <c:rich>
                  <a:bodyPr/>
                  <a:lstStyle/>
                  <a:p>
                    <a:pPr>
                      <a:defRPr sz="3200">
                        <a:solidFill>
                          <a:srgbClr val="00B050"/>
                        </a:solidFill>
                      </a:defRPr>
                    </a:pPr>
                    <a:r>
                      <a:rPr lang="en-US" b="1" dirty="0">
                        <a:solidFill>
                          <a:srgbClr val="00B050"/>
                        </a:solidFill>
                      </a:rPr>
                      <a:t>1%</a:t>
                    </a:r>
                  </a:p>
                </c:rich>
              </c:tx>
              <c:spPr/>
              <c:showPercent val="1"/>
            </c:dLbl>
            <c:dLbl>
              <c:idx val="1"/>
              <c:layout>
                <c:manualLayout>
                  <c:x val="-3.3280178221032096E-2"/>
                  <c:y val="0.13404066214865015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CC3300"/>
                        </a:solidFill>
                      </a:rPr>
                      <a:t>97%</a:t>
                    </a:r>
                  </a:p>
                </c:rich>
              </c:tx>
              <c:showPercent val="1"/>
            </c:dLbl>
            <c:dLbl>
              <c:idx val="2"/>
              <c:layout>
                <c:manualLayout>
                  <c:x val="-0.10955293103159119"/>
                  <c:y val="-8.9970373662185701E-2"/>
                </c:manualLayout>
              </c:layout>
              <c:tx>
                <c:rich>
                  <a:bodyPr/>
                  <a:lstStyle/>
                  <a:p>
                    <a:pPr>
                      <a:defRPr sz="3200">
                        <a:solidFill>
                          <a:srgbClr val="00B0F0"/>
                        </a:solidFill>
                      </a:defRPr>
                    </a:pPr>
                    <a:r>
                      <a:rPr lang="en-US" b="1" dirty="0">
                        <a:solidFill>
                          <a:srgbClr val="00B0F0"/>
                        </a:solidFill>
                      </a:rPr>
                      <a:t>2%</a:t>
                    </a:r>
                  </a:p>
                </c:rich>
              </c:tx>
              <c:spPr/>
              <c:showPercent val="1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субсидии </c:v>
                </c:pt>
                <c:pt idx="1">
                  <c:v>субвенции</c:v>
                </c:pt>
                <c:pt idx="2">
                  <c:v>иные межбюджетные трансферты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1.0000000000000005E-2</c:v>
                </c:pt>
                <c:pt idx="1">
                  <c:v>0.97000000000000064</c:v>
                </c:pt>
                <c:pt idx="2">
                  <c:v>2.0000000000000011E-2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2788755018307363"/>
          <c:y val="3.9176202644150691E-2"/>
          <c:w val="0.37211244981692748"/>
          <c:h val="0.92066066733325924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8089457567803995E-2"/>
          <c:y val="3.0298096289497142E-2"/>
          <c:w val="0.56800075337805078"/>
          <c:h val="0.9293044419911733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  <a:round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Pt>
            <c:idx val="0"/>
            <c:explosion val="2"/>
          </c:dPt>
          <c:dPt>
            <c:idx val="1"/>
            <c:explosion val="3"/>
            <c:spPr>
              <a:solidFill>
                <a:srgbClr val="CC3300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</c:dPt>
          <c:dPt>
            <c:idx val="2"/>
            <c:explosion val="3"/>
            <c:spPr>
              <a:solidFill>
                <a:srgbClr val="FFC000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</c:dPt>
          <c:dPt>
            <c:idx val="3"/>
            <c:explosion val="2"/>
            <c:spPr>
              <a:solidFill>
                <a:srgbClr val="00B0F0"/>
              </a:solidFill>
              <a:scene3d>
                <a:camera prst="orthographicFront"/>
                <a:lightRig rig="balanced" dir="t">
                  <a:rot lat="0" lon="0" rev="8700000"/>
                </a:lightRig>
              </a:scene3d>
              <a:sp3d>
                <a:bevelT w="190500" h="38100"/>
              </a:sp3d>
            </c:spPr>
          </c:dPt>
          <c:dPt>
            <c:idx val="4"/>
            <c:explosion val="1"/>
          </c:dPt>
          <c:cat>
            <c:strRef>
              <c:f>Лист1!$A$2:$A$6</c:f>
              <c:strCache>
                <c:ptCount val="5"/>
                <c:pt idx="0">
                  <c:v>НДФЛ    480 млн. руб.</c:v>
                </c:pt>
                <c:pt idx="1">
                  <c:v>Арендная плата  за землю   123 млн.руб.</c:v>
                </c:pt>
                <c:pt idx="2">
                  <c:v>ЕНВД  111 млн.руб.</c:v>
                </c:pt>
                <c:pt idx="3">
                  <c:v>Прочие  80 млн. руб.</c:v>
                </c:pt>
                <c:pt idx="4">
                  <c:v>Налог на прибыль  60 млн. руб.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480</c:v>
                </c:pt>
                <c:pt idx="1">
                  <c:v>123.4</c:v>
                </c:pt>
                <c:pt idx="2">
                  <c:v>110.9</c:v>
                </c:pt>
                <c:pt idx="3">
                  <c:v>79.5</c:v>
                </c:pt>
                <c:pt idx="4">
                  <c:v>59.9</c:v>
                </c:pt>
              </c:numCache>
            </c:numRef>
          </c:val>
        </c:ser>
        <c:firstSliceAng val="0"/>
        <c:holeSize val="50"/>
      </c:doughnutChart>
    </c:plotArea>
    <c:legend>
      <c:legendPos val="tr"/>
      <c:layout>
        <c:manualLayout>
          <c:xMode val="edge"/>
          <c:yMode val="edge"/>
          <c:x val="2.9656372077271273E-2"/>
          <c:y val="0.75337993995180264"/>
          <c:w val="0.69123178376306649"/>
          <c:h val="0.2466200600481977"/>
        </c:manualLayout>
      </c:layout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7535895954471593E-2"/>
          <c:y val="8.331838768630033E-2"/>
          <c:w val="0.82726689433515788"/>
          <c:h val="0.62650179428843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</c:v>
                </c:pt>
              </c:strCache>
            </c:strRef>
          </c:tx>
          <c:spPr>
            <a:solidFill>
              <a:srgbClr val="A79C09"/>
            </a:solidFill>
            <a:ln>
              <a:noFill/>
              <a:round/>
            </a:ln>
            <a:effectLst/>
            <a:scene3d>
              <a:camera prst="orthographicFront"/>
              <a:lightRig rig="contrasting" dir="t"/>
            </a:scene3d>
            <a:sp3d>
              <a:bevelT w="165100" prst="coolSlant"/>
              <a:bevelB/>
            </a:sp3d>
          </c:spPr>
          <c:dPt>
            <c:idx val="1"/>
            <c:spPr>
              <a:solidFill>
                <a:srgbClr val="A79C09"/>
              </a:solidFill>
              <a:effectLst>
                <a:outerShdw blurRad="63500" dist="50800" dir="5400000" algn="ctr" rotWithShape="0">
                  <a:srgbClr val="000000">
                    <a:alpha val="43137"/>
                  </a:srgbClr>
                </a:outerShdw>
              </a:effectLst>
              <a:scene3d>
                <a:camera prst="orthographicFront"/>
                <a:lightRig rig="contrasting" dir="t"/>
              </a:scene3d>
              <a:sp3d>
                <a:bevelT w="165100" prst="coolSlant"/>
                <a:bevelB/>
              </a:sp3d>
            </c:spPr>
          </c:dPt>
          <c:dLbls>
            <c:dLbl>
              <c:idx val="0"/>
              <c:layout>
                <c:manualLayout>
                  <c:x val="-4.1666680336837434E-3"/>
                  <c:y val="1.9951060438250706E-2"/>
                </c:manualLayout>
              </c:layout>
              <c:showVal val="1"/>
            </c:dLbl>
            <c:dLbl>
              <c:idx val="1"/>
              <c:layout>
                <c:manualLayout>
                  <c:x val="-5.4839256837026593E-3"/>
                  <c:y val="-2.6188016780204961E-2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sz="28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факт 2014</c:v>
                </c:pt>
                <c:pt idx="1">
                  <c:v>ожидаемая                  оценка 2015</c:v>
                </c:pt>
                <c:pt idx="2">
                  <c:v>проект 2016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913.1</c:v>
                </c:pt>
                <c:pt idx="1">
                  <c:v>914.6</c:v>
                </c:pt>
                <c:pt idx="2">
                  <c:v>853.8</c:v>
                </c:pt>
              </c:numCache>
            </c:numRef>
          </c:val>
        </c:ser>
        <c:gapWidth val="194"/>
        <c:overlap val="-58"/>
        <c:axId val="96778112"/>
        <c:axId val="81195392"/>
      </c:barChart>
      <c:catAx>
        <c:axId val="96778112"/>
        <c:scaling>
          <c:orientation val="minMax"/>
        </c:scaling>
        <c:axPos val="b"/>
        <c:numFmt formatCode="General" sourceLinked="1"/>
        <c:tickLblPos val="nextTo"/>
        <c:spPr>
          <a:noFill/>
        </c:spPr>
        <c:txPr>
          <a:bodyPr/>
          <a:lstStyle/>
          <a:p>
            <a:pPr>
              <a:defRPr sz="1800" b="1"/>
            </a:pPr>
            <a:endParaRPr lang="ru-RU"/>
          </a:p>
        </c:txPr>
        <c:crossAx val="81195392"/>
        <c:crossesAt val="0"/>
        <c:auto val="1"/>
        <c:lblAlgn val="ctr"/>
        <c:lblOffset val="100"/>
      </c:catAx>
      <c:valAx>
        <c:axId val="81195392"/>
        <c:scaling>
          <c:orientation val="minMax"/>
          <c:max val="1100"/>
          <c:min val="0"/>
        </c:scaling>
        <c:axPos val="l"/>
        <c:majorGridlines>
          <c:spPr>
            <a:ln w="22225">
              <a:solidFill>
                <a:schemeClr val="accent5">
                  <a:lumMod val="75000"/>
                </a:schemeClr>
              </a:solidFill>
            </a:ln>
            <a:effectLst>
              <a:glow rad="901700">
                <a:schemeClr val="accent3">
                  <a:lumMod val="40000"/>
                  <a:lumOff val="60000"/>
                  <a:alpha val="40000"/>
                </a:schemeClr>
              </a:glow>
              <a:outerShdw blurRad="50800" algn="ctr" rotWithShape="0">
                <a:srgbClr val="000000">
                  <a:alpha val="43137"/>
                </a:srgbClr>
              </a:outerShdw>
            </a:effectLst>
          </c:spPr>
        </c:majorGridlines>
        <c:numFmt formatCode="General" sourceLinked="1"/>
        <c:tickLblPos val="nextTo"/>
        <c:spPr>
          <a:ln w="25400">
            <a:headEnd w="lg" len="med"/>
          </a:ln>
        </c:spPr>
        <c:txPr>
          <a:bodyPr/>
          <a:lstStyle/>
          <a:p>
            <a:pPr>
              <a:defRPr sz="1400"/>
            </a:pPr>
            <a:endParaRPr lang="ru-RU"/>
          </a:p>
        </c:txPr>
        <c:crossAx val="96778112"/>
        <c:crosses val="autoZero"/>
        <c:crossBetween val="between"/>
        <c:minorUnit val="2"/>
      </c:valAx>
      <c:spPr>
        <a:ln w="41275">
          <a:solidFill>
            <a:schemeClr val="accent5">
              <a:lumMod val="75000"/>
            </a:schemeClr>
          </a:solidFill>
        </a:ln>
      </c:spPr>
    </c:plotArea>
    <c:plotVisOnly val="1"/>
    <c:dispBlanksAs val="gap"/>
  </c:chart>
  <c:spPr>
    <a:scene3d>
      <a:camera prst="orthographicFront"/>
      <a:lightRig rig="threePt" dir="t"/>
    </a:scene3d>
    <a:sp3d>
      <a:bevelT prst="relaxedInset"/>
    </a:sp3d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8.1282152230970933E-2"/>
          <c:y val="2.1306779980098441E-3"/>
          <c:w val="0.86655027618842195"/>
          <c:h val="0.32801951521803724"/>
        </c:manualLayout>
      </c:layout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Образование,  1 466 364,6 тыс.руб.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1.3888888888888948E-3"/>
                  <c:y val="1.280827259769249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1"/>
              <c:showVal val="1"/>
            </c:dLbl>
            <c:numFmt formatCode="0.00%" sourceLinked="0"/>
            <c:showLegendKey val="1"/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1466364.6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Общегосударственные вопросы, 194 199,5 тыс.руб.</c:v>
                </c:pt>
              </c:strCache>
            </c:strRef>
          </c:tx>
          <c:spPr>
            <a:solidFill>
              <a:srgbClr val="EF5F81"/>
            </a:solidFill>
          </c:spPr>
          <c:dLbls>
            <c:dLbl>
              <c:idx val="0"/>
              <c:layout>
                <c:manualLayout>
                  <c:x val="-5.5555555555555558E-3"/>
                  <c:y val="2.134641087516516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1"/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194199.5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Здравоохранение, 103 295,5 тыс.руб.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numFmt formatCode="0.00%" sourceLinked="0"/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103295.5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Социальная политика, 58 597,2 тыс.руб.</c:v>
                </c:pt>
              </c:strCache>
            </c:strRef>
          </c:tx>
          <c:spPr>
            <a:solidFill>
              <a:srgbClr val="4C72DC"/>
            </a:solidFill>
          </c:spPr>
          <c:dLbls>
            <c:dLbl>
              <c:idx val="0"/>
              <c:layout>
                <c:manualLayout>
                  <c:x val="6.9444444444444588E-3"/>
                  <c:y val="-9.606221257026059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1"/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58597.2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Национальная безопасность и правоохранительная деятельность, 44 014,7 тыс.руб.</c:v>
                </c:pt>
              </c:strCache>
            </c:strRef>
          </c:tx>
          <c:dLbls>
            <c:dLbl>
              <c:idx val="0"/>
              <c:layout>
                <c:manualLayout>
                  <c:x val="9.7222222222222224E-3"/>
                  <c:y val="9.875164443020684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1"/>
              <c:showVal val="1"/>
            </c:dLbl>
            <c:numFmt formatCode="0.00%" sourceLinked="0"/>
            <c:showLegendKey val="1"/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44014.7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Межбюджетные трансферты, 38 500 тыс.руб.</c:v>
                </c:pt>
              </c:strCache>
            </c:strRef>
          </c:tx>
          <c:spPr>
            <a:solidFill>
              <a:srgbClr val="4FCDCD"/>
            </a:solidFill>
          </c:spPr>
          <c:dLbls>
            <c:dLbl>
              <c:idx val="0"/>
              <c:layout>
                <c:manualLayout>
                  <c:x val="1.5277777777777781E-2"/>
                  <c:y val="-0.1302176061641072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ctr"/>
              <c:showLegendKey val="1"/>
              <c:showVal val="1"/>
            </c:dLbl>
            <c:numFmt formatCode="0.00%" sourceLinked="0"/>
            <c:showLegendKey val="1"/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38500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Национальная экономика, 23 053,7 тыс.руб.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3.1547462817147855E-2"/>
                  <c:y val="8.75232386544162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1%</a:t>
                    </a:r>
                    <a:endParaRPr lang="en-US" dirty="0"/>
                  </a:p>
                </c:rich>
              </c:tx>
              <c:showLegendKey val="1"/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23053.7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Прочие, 43 595,9 тыс.руб.</c:v>
                </c:pt>
              </c:strCache>
            </c:strRef>
          </c:tx>
          <c:dLbls>
            <c:dLbl>
              <c:idx val="0"/>
              <c:layout>
                <c:manualLayout>
                  <c:x val="3.4722222222222224E-2"/>
                  <c:y val="-9.3965564778077989E-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LegendKey val="1"/>
              <c:showVal val="1"/>
            </c:dLbl>
            <c:numFmt formatCode="0.00%" sourceLinked="0"/>
            <c:showVal val="1"/>
          </c:dLbls>
          <c:cat>
            <c:strRef>
              <c:f>Лист1!$A$2</c:f>
              <c:strCache>
                <c:ptCount val="1"/>
                <c:pt idx="0">
                  <c:v>2016 год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43595.9</c:v>
                </c:pt>
              </c:numCache>
            </c:numRef>
          </c:val>
        </c:ser>
        <c:overlap val="100"/>
        <c:axId val="97236864"/>
        <c:axId val="97238400"/>
      </c:barChart>
      <c:catAx>
        <c:axId val="9723686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97238400"/>
        <c:crossesAt val="0"/>
        <c:auto val="1"/>
        <c:lblAlgn val="ctr"/>
        <c:lblOffset val="100"/>
      </c:catAx>
      <c:valAx>
        <c:axId val="97238400"/>
        <c:scaling>
          <c:orientation val="minMax"/>
          <c:max val="2000000"/>
        </c:scaling>
        <c:axPos val="b"/>
        <c:majorGridlines/>
        <c:numFmt formatCode="General" sourceLinked="1"/>
        <c:minorTickMark val="cross"/>
        <c:tickLblPos val="low"/>
        <c:crossAx val="9723686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.88159033245844265"/>
                <c:y val="0.40141050098337588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ru-RU" sz="1600" dirty="0" smtClean="0"/>
                    <a:t>млрд.руб.</a:t>
                  </a:r>
                  <a:endParaRPr lang="ru-RU" sz="1600" dirty="0"/>
                </a:p>
              </c:rich>
            </c:tx>
          </c:dispUnitsLbl>
        </c:dispUnits>
      </c:valAx>
    </c:plotArea>
    <c:legend>
      <c:legendPos val="b"/>
      <c:layout>
        <c:manualLayout>
          <c:xMode val="edge"/>
          <c:yMode val="edge"/>
          <c:x val="0.21527777777777779"/>
          <c:y val="0.39176498236750829"/>
          <c:w val="0.78426279527559051"/>
          <c:h val="0.5748104145933518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2609811646944391"/>
          <c:y val="2.9336542515063069E-2"/>
          <c:w val="0.53074669661817386"/>
          <c:h val="0.8537723357983056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Образование</c:v>
                </c:pt>
              </c:strCache>
            </c:strRef>
          </c:tx>
          <c:dLbls>
            <c:dLbl>
              <c:idx val="0"/>
              <c:layout>
                <c:manualLayout>
                  <c:x val="2.7244037022083421E-2"/>
                  <c:y val="-2.1744159324763011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466</a:t>
                    </a:r>
                    <a:r>
                      <a:rPr lang="ru-RU" dirty="0" smtClean="0"/>
                      <a:t> 3</a:t>
                    </a:r>
                    <a:r>
                      <a:rPr lang="en-US" dirty="0" smtClean="0"/>
                      <a:t>64,6</a:t>
                    </a:r>
                    <a:endParaRPr lang="en-US" dirty="0"/>
                  </a:p>
                </c:rich>
              </c:tx>
              <c:showLegendKey val="1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1"/>
            <c:showVal val="1"/>
          </c:dLbls>
          <c:cat>
            <c:strRef>
              <c:f>Лист1!$A$2</c:f>
              <c:strCache>
                <c:ptCount val="1"/>
                <c:pt idx="0">
                  <c:v>2016 год - 1 655 037,2 тыс.руб.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1466364.6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Культура, кинематография</c:v>
                </c:pt>
              </c:strCache>
            </c:strRef>
          </c:tx>
          <c:dLbls>
            <c:dLbl>
              <c:idx val="0"/>
              <c:layout>
                <c:manualLayout>
                  <c:x val="2.4376243651337746E-2"/>
                  <c:y val="-3.8656283244023114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1</a:t>
                    </a:r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385,1</a:t>
                    </a:r>
                    <a:endParaRPr lang="en-US" dirty="0"/>
                  </a:p>
                </c:rich>
              </c:tx>
              <c:showLegendKey val="1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1"/>
            <c:showVal val="1"/>
          </c:dLbls>
          <c:cat>
            <c:strRef>
              <c:f>Лист1!$A$2</c:f>
              <c:strCache>
                <c:ptCount val="1"/>
                <c:pt idx="0">
                  <c:v>2016 год - 1 655 037,2 тыс.руб.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13385.1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Здравоохранение</c:v>
                </c:pt>
              </c:strCache>
            </c:strRef>
          </c:tx>
          <c:dLbls>
            <c:dLbl>
              <c:idx val="0"/>
              <c:layout>
                <c:manualLayout>
                  <c:x val="2.1508450280592128E-2"/>
                  <c:y val="-6.5232668211903433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 </a:t>
                    </a:r>
                    <a:r>
                      <a:rPr lang="en-US" dirty="0" smtClean="0"/>
                      <a:t>103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295,5</a:t>
                    </a:r>
                    <a:endParaRPr lang="en-US" dirty="0"/>
                  </a:p>
                </c:rich>
              </c:tx>
              <c:showLegendKey val="1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2016 год - 1 655 037,2 тыс.руб.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103295.5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Социальная политика</c:v>
                </c:pt>
              </c:strCache>
            </c:strRef>
          </c:tx>
          <c:dLbls>
            <c:dLbl>
              <c:idx val="0"/>
              <c:layout>
                <c:manualLayout>
                  <c:x val="1.5772863539100897E-2"/>
                  <c:y val="-1.6912123919260134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 </a:t>
                    </a:r>
                    <a:r>
                      <a:rPr lang="en-US" dirty="0" smtClean="0"/>
                      <a:t>58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597,2</a:t>
                    </a:r>
                    <a:endParaRPr lang="en-US" dirty="0"/>
                  </a:p>
                </c:rich>
              </c:tx>
              <c:showLegendKey val="1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1"/>
            <c:showVal val="1"/>
          </c:dLbls>
          <c:cat>
            <c:strRef>
              <c:f>Лист1!$A$2</c:f>
              <c:strCache>
                <c:ptCount val="1"/>
                <c:pt idx="0">
                  <c:v>2016 год - 1 655 037,2 тыс.руб.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58597.2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Физическая культура и спорт</c:v>
                </c:pt>
              </c:strCache>
            </c:strRef>
          </c:tx>
          <c:dLbls>
            <c:dLbl>
              <c:idx val="0"/>
              <c:layout>
                <c:manualLayout>
                  <c:x val="7.3128730954013343E-2"/>
                  <c:y val="-2.4160177027514475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1</a:t>
                    </a:r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294,8</a:t>
                    </a:r>
                    <a:endParaRPr lang="en-US" dirty="0"/>
                  </a:p>
                </c:rich>
              </c:tx>
              <c:showLegendKey val="1"/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2016 год - 1 655 037,2 тыс.руб.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13294.8</c:v>
                </c:pt>
              </c:numCache>
            </c:numRef>
          </c:val>
        </c:ser>
        <c:shape val="box"/>
        <c:axId val="147401344"/>
        <c:axId val="147546496"/>
        <c:axId val="0"/>
      </c:bar3DChart>
      <c:catAx>
        <c:axId val="14740134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47546496"/>
        <c:crosses val="autoZero"/>
        <c:auto val="1"/>
        <c:lblAlgn val="ctr"/>
        <c:lblOffset val="100"/>
      </c:catAx>
      <c:valAx>
        <c:axId val="147546496"/>
        <c:scaling>
          <c:orientation val="minMax"/>
        </c:scaling>
        <c:axPos val="l"/>
        <c:majorGridlines/>
        <c:numFmt formatCode="General" sourceLinked="1"/>
        <c:tickLblPos val="nextTo"/>
        <c:crossAx val="147401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882091240088277"/>
          <c:y val="5.5471067704265364E-3"/>
          <c:w val="0.2519198408848885"/>
          <c:h val="0.9870252538142956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AFBE45-1BFF-4932-BC11-46C391D5332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20A95C-FC8B-4189-830E-8AA742F51C0D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60000"/>
            <a:lumOff val="40000"/>
          </a:schemeClr>
        </a:solidFill>
        <a:ln w="3175">
          <a:solidFill>
            <a:schemeClr val="accent2">
              <a:shade val="95000"/>
              <a:satMod val="105000"/>
            </a:schemeClr>
          </a:solidFill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/>
          <a:lightRig rig="balanced" dir="t"/>
        </a:scene3d>
        <a:sp3d>
          <a:bevelT w="127000" prst="artDeco"/>
        </a:sp3d>
      </dgm:spPr>
      <dgm:t>
        <a:bodyPr vert="vert"/>
        <a:lstStyle/>
        <a:p>
          <a:r>
            <a:rPr lang="ru-RU" sz="2400" dirty="0" smtClean="0">
              <a:solidFill>
                <a:schemeClr val="tx1"/>
              </a:solidFill>
            </a:rPr>
            <a:t>Основные   цели и задачи  </a:t>
          </a:r>
          <a:endParaRPr lang="ru-RU" sz="2400" dirty="0">
            <a:solidFill>
              <a:schemeClr val="tx1"/>
            </a:solidFill>
          </a:endParaRPr>
        </a:p>
      </dgm:t>
    </dgm:pt>
    <dgm:pt modelId="{C93AC574-D7FB-4B08-9414-21FA8AB5997A}" type="parTrans" cxnId="{85E7075D-EF1F-4D81-8CBD-5CC6A29B48EB}">
      <dgm:prSet/>
      <dgm:spPr/>
      <dgm:t>
        <a:bodyPr/>
        <a:lstStyle/>
        <a:p>
          <a:endParaRPr lang="ru-RU"/>
        </a:p>
      </dgm:t>
    </dgm:pt>
    <dgm:pt modelId="{B543A8F9-E9AD-4EF4-8E24-E5F5F0727234}" type="sibTrans" cxnId="{85E7075D-EF1F-4D81-8CBD-5CC6A29B48EB}">
      <dgm:prSet/>
      <dgm:spPr/>
      <dgm:t>
        <a:bodyPr/>
        <a:lstStyle/>
        <a:p>
          <a:endParaRPr lang="ru-RU"/>
        </a:p>
      </dgm:t>
    </dgm:pt>
    <dgm:pt modelId="{461C7560-7590-47DC-9956-516D00239538}">
      <dgm:prSet phldrT="[Текст]" custT="1"/>
      <dgm:spPr>
        <a:solidFill>
          <a:srgbClr val="37CB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создание условий для стимулирования экономического роста, предпринимательской и инвестиционной деятельности</a:t>
          </a:r>
          <a:endParaRPr lang="ru-RU" sz="1600" dirty="0">
            <a:solidFill>
              <a:schemeClr val="tx1"/>
            </a:solidFill>
          </a:endParaRPr>
        </a:p>
      </dgm:t>
    </dgm:pt>
    <dgm:pt modelId="{39D6E232-482A-4F55-85CD-735C32BC7927}" type="parTrans" cxnId="{9179214B-BA42-4EAE-96F5-4BE2BDFCD2F6}">
      <dgm:prSet/>
      <dgm:spPr/>
      <dgm:t>
        <a:bodyPr/>
        <a:lstStyle/>
        <a:p>
          <a:endParaRPr lang="ru-RU" dirty="0"/>
        </a:p>
      </dgm:t>
    </dgm:pt>
    <dgm:pt modelId="{CC756D21-4FBF-4F31-B0D5-5A04FBABAF40}" type="sibTrans" cxnId="{9179214B-BA42-4EAE-96F5-4BE2BDFCD2F6}">
      <dgm:prSet/>
      <dgm:spPr/>
      <dgm:t>
        <a:bodyPr/>
        <a:lstStyle/>
        <a:p>
          <a:endParaRPr lang="ru-RU"/>
        </a:p>
      </dgm:t>
    </dgm:pt>
    <dgm:pt modelId="{5E495324-7D16-40A1-BCBA-68723F4EFBD8}">
      <dgm:prSet phldrT="[Текст]" custT="1"/>
      <dgm:spPr>
        <a:solidFill>
          <a:srgbClr val="37CB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>
            <a:lnSpc>
              <a:spcPct val="100000"/>
            </a:lnSpc>
          </a:pPr>
          <a:r>
            <a:rPr lang="ru-RU" sz="1600" dirty="0" smtClean="0">
              <a:solidFill>
                <a:schemeClr val="tx1"/>
              </a:solidFill>
            </a:rPr>
            <a:t>повышение качества администрирования налоговых и неналоговых доходов консолидированного бюджета края по МО Туапсинский район</a:t>
          </a:r>
          <a:endParaRPr lang="ru-RU" sz="1600" dirty="0">
            <a:solidFill>
              <a:schemeClr val="tx1"/>
            </a:solidFill>
          </a:endParaRPr>
        </a:p>
      </dgm:t>
    </dgm:pt>
    <dgm:pt modelId="{C952E5AB-A5C8-40C6-86DA-63656A9FC0E5}" type="parTrans" cxnId="{CDECD035-4A37-43D0-AECE-1AF2F3023E6F}">
      <dgm:prSet/>
      <dgm:spPr/>
      <dgm:t>
        <a:bodyPr/>
        <a:lstStyle/>
        <a:p>
          <a:endParaRPr lang="ru-RU" dirty="0"/>
        </a:p>
      </dgm:t>
    </dgm:pt>
    <dgm:pt modelId="{588726C8-A223-4638-897C-F14D9CE6A3CF}" type="sibTrans" cxnId="{CDECD035-4A37-43D0-AECE-1AF2F3023E6F}">
      <dgm:prSet/>
      <dgm:spPr/>
      <dgm:t>
        <a:bodyPr/>
        <a:lstStyle/>
        <a:p>
          <a:endParaRPr lang="ru-RU"/>
        </a:p>
      </dgm:t>
    </dgm:pt>
    <dgm:pt modelId="{A9EEF330-E99B-43C8-9E1B-F5458C1D14A0}">
      <dgm:prSet phldrT="[Текст]" custT="1"/>
      <dgm:spPr>
        <a:solidFill>
          <a:srgbClr val="37CB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обеспечение сбалансированности и устойчивости бюджета МО Туапсинский район</a:t>
          </a:r>
          <a:endParaRPr lang="ru-RU" sz="1600" dirty="0">
            <a:solidFill>
              <a:schemeClr val="tx1"/>
            </a:solidFill>
          </a:endParaRPr>
        </a:p>
      </dgm:t>
    </dgm:pt>
    <dgm:pt modelId="{AD83A2CC-BEEC-4B4F-84F3-5A6F2696A2DA}" type="parTrans" cxnId="{54A3E74C-44F8-482E-A185-F6FDC4D92239}">
      <dgm:prSet/>
      <dgm:spPr/>
      <dgm:t>
        <a:bodyPr/>
        <a:lstStyle/>
        <a:p>
          <a:endParaRPr lang="ru-RU" dirty="0"/>
        </a:p>
      </dgm:t>
    </dgm:pt>
    <dgm:pt modelId="{B779F0EB-9919-4E09-8781-67D2D3B2D8CE}" type="sibTrans" cxnId="{54A3E74C-44F8-482E-A185-F6FDC4D92239}">
      <dgm:prSet/>
      <dgm:spPr/>
      <dgm:t>
        <a:bodyPr/>
        <a:lstStyle/>
        <a:p>
          <a:endParaRPr lang="ru-RU"/>
        </a:p>
      </dgm:t>
    </dgm:pt>
    <dgm:pt modelId="{1DA8FC88-07A6-4C10-8C16-F98FF73C8042}">
      <dgm:prSet custT="1"/>
      <dgm:spPr>
        <a:solidFill>
          <a:srgbClr val="37CB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реализация антикризисных мер, сохранение доходного потенциала МО Туапсинский район</a:t>
          </a:r>
          <a:endParaRPr lang="ru-RU" sz="1600" dirty="0">
            <a:solidFill>
              <a:schemeClr val="tx1"/>
            </a:solidFill>
          </a:endParaRPr>
        </a:p>
      </dgm:t>
    </dgm:pt>
    <dgm:pt modelId="{6A58F01D-F322-4E8A-8BE3-3C6C92E0F5FC}" type="parTrans" cxnId="{83DF94B0-ED6E-467F-BA31-D54FA0E6D4A9}">
      <dgm:prSet/>
      <dgm:spPr/>
      <dgm:t>
        <a:bodyPr/>
        <a:lstStyle/>
        <a:p>
          <a:endParaRPr lang="ru-RU" dirty="0"/>
        </a:p>
      </dgm:t>
    </dgm:pt>
    <dgm:pt modelId="{3C0B6454-BD4B-4E84-89C6-003A62090807}" type="sibTrans" cxnId="{83DF94B0-ED6E-467F-BA31-D54FA0E6D4A9}">
      <dgm:prSet/>
      <dgm:spPr/>
      <dgm:t>
        <a:bodyPr/>
        <a:lstStyle/>
        <a:p>
          <a:endParaRPr lang="ru-RU"/>
        </a:p>
      </dgm:t>
    </dgm:pt>
    <dgm:pt modelId="{E9790526-30CB-499A-B6D5-21C2BD3B3B9F}">
      <dgm:prSet custT="1"/>
      <dgm:spPr>
        <a:solidFill>
          <a:srgbClr val="1DC4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обеспечение населения доступными и качественными муниципальными услугами, социальными гарантиями</a:t>
          </a:r>
          <a:endParaRPr lang="ru-RU" sz="1600" dirty="0">
            <a:solidFill>
              <a:schemeClr val="tx1"/>
            </a:solidFill>
          </a:endParaRPr>
        </a:p>
      </dgm:t>
    </dgm:pt>
    <dgm:pt modelId="{83D8F3F3-EE0E-4B65-895C-851BDE6338F4}" type="parTrans" cxnId="{CCB8B0D1-C205-4763-8A38-E47BA791172B}">
      <dgm:prSet/>
      <dgm:spPr/>
      <dgm:t>
        <a:bodyPr/>
        <a:lstStyle/>
        <a:p>
          <a:endParaRPr lang="ru-RU" dirty="0"/>
        </a:p>
      </dgm:t>
    </dgm:pt>
    <dgm:pt modelId="{26581461-6129-4E42-AB87-53072AE27C97}" type="sibTrans" cxnId="{CCB8B0D1-C205-4763-8A38-E47BA791172B}">
      <dgm:prSet/>
      <dgm:spPr/>
      <dgm:t>
        <a:bodyPr/>
        <a:lstStyle/>
        <a:p>
          <a:endParaRPr lang="ru-RU"/>
        </a:p>
      </dgm:t>
    </dgm:pt>
    <dgm:pt modelId="{836ACD95-4642-4081-8182-59719A04DD50}">
      <dgm:prSet custT="1"/>
      <dgm:spPr>
        <a:solidFill>
          <a:srgbClr val="1DC4FF"/>
        </a:solidFill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адресное решение социальных вопросов, создание благоприятных и комфортных условий для проживания</a:t>
          </a:r>
          <a:endParaRPr lang="ru-RU" sz="1600" dirty="0">
            <a:solidFill>
              <a:schemeClr val="tx1"/>
            </a:solidFill>
          </a:endParaRPr>
        </a:p>
      </dgm:t>
    </dgm:pt>
    <dgm:pt modelId="{ACB8C182-922B-4BF2-ADF6-82BD2E49D63E}" type="parTrans" cxnId="{E9354933-8185-47CA-86CC-98DD58176D64}">
      <dgm:prSet/>
      <dgm:spPr/>
      <dgm:t>
        <a:bodyPr/>
        <a:lstStyle/>
        <a:p>
          <a:endParaRPr lang="ru-RU" dirty="0"/>
        </a:p>
      </dgm:t>
    </dgm:pt>
    <dgm:pt modelId="{174B6A4A-95EB-4DFA-B2A9-6C6BF6B78B59}" type="sibTrans" cxnId="{E9354933-8185-47CA-86CC-98DD58176D64}">
      <dgm:prSet/>
      <dgm:spPr/>
      <dgm:t>
        <a:bodyPr/>
        <a:lstStyle/>
        <a:p>
          <a:endParaRPr lang="ru-RU"/>
        </a:p>
      </dgm:t>
    </dgm:pt>
    <dgm:pt modelId="{42468CA9-1E12-4327-9111-032AFCD2BCF9}">
      <dgm:prSet custT="1"/>
      <dgm:spPr>
        <a:solidFill>
          <a:srgbClr val="1DC4FF"/>
        </a:solidFill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повышение эффективности управления муниципальными финансами</a:t>
          </a:r>
          <a:endParaRPr lang="ru-RU" sz="1600" dirty="0">
            <a:solidFill>
              <a:schemeClr val="tx1"/>
            </a:solidFill>
          </a:endParaRPr>
        </a:p>
      </dgm:t>
    </dgm:pt>
    <dgm:pt modelId="{208F6126-7B23-46BC-95FA-2FF2E13E1552}" type="parTrans" cxnId="{9BE6055D-7E85-4F4A-93AD-88F434DD4AAD}">
      <dgm:prSet/>
      <dgm:spPr/>
      <dgm:t>
        <a:bodyPr/>
        <a:lstStyle/>
        <a:p>
          <a:endParaRPr lang="ru-RU" dirty="0"/>
        </a:p>
      </dgm:t>
    </dgm:pt>
    <dgm:pt modelId="{404E3B61-7E03-4EE0-BC33-04FF1C829653}" type="sibTrans" cxnId="{9BE6055D-7E85-4F4A-93AD-88F434DD4AAD}">
      <dgm:prSet/>
      <dgm:spPr/>
      <dgm:t>
        <a:bodyPr/>
        <a:lstStyle/>
        <a:p>
          <a:endParaRPr lang="ru-RU"/>
        </a:p>
      </dgm:t>
    </dgm:pt>
    <dgm:pt modelId="{02BCF7DE-9A28-4820-9D48-5768CBCBAD15}">
      <dgm:prSet custT="1"/>
      <dgm:spPr>
        <a:solidFill>
          <a:srgbClr val="1DC4FF"/>
        </a:solidFill>
        <a:ln w="34925"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ctr"/>
          <a:r>
            <a:rPr lang="ru-RU" sz="1600" dirty="0" smtClean="0">
              <a:solidFill>
                <a:schemeClr val="tx1"/>
              </a:solidFill>
            </a:rPr>
            <a:t>реализация мер, направленных на обеспечение открытости и прозрачности бюджетного процесса</a:t>
          </a:r>
          <a:endParaRPr lang="ru-RU" sz="1600" dirty="0">
            <a:solidFill>
              <a:schemeClr val="tx1"/>
            </a:solidFill>
          </a:endParaRPr>
        </a:p>
      </dgm:t>
    </dgm:pt>
    <dgm:pt modelId="{E908A5A2-BE74-4534-8286-0D53B4B3D4D9}" type="parTrans" cxnId="{D45D8851-35A7-44C4-A845-3F0CD9FDB96F}">
      <dgm:prSet/>
      <dgm:spPr/>
      <dgm:t>
        <a:bodyPr/>
        <a:lstStyle/>
        <a:p>
          <a:endParaRPr lang="ru-RU" dirty="0"/>
        </a:p>
      </dgm:t>
    </dgm:pt>
    <dgm:pt modelId="{EAE12CFA-35D7-486E-892D-1A9A4BFD22B3}" type="sibTrans" cxnId="{D45D8851-35A7-44C4-A845-3F0CD9FDB96F}">
      <dgm:prSet/>
      <dgm:spPr/>
      <dgm:t>
        <a:bodyPr/>
        <a:lstStyle/>
        <a:p>
          <a:endParaRPr lang="ru-RU"/>
        </a:p>
      </dgm:t>
    </dgm:pt>
    <dgm:pt modelId="{5979D259-A42C-460A-B89F-8888C0804102}" type="pres">
      <dgm:prSet presAssocID="{71AFBE45-1BFF-4932-BC11-46C391D5332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615946-B2E4-441B-BB29-55F5C51F0A54}" type="pres">
      <dgm:prSet presAssocID="{4420A95C-FC8B-4189-830E-8AA742F51C0D}" presName="root1" presStyleCnt="0"/>
      <dgm:spPr/>
    </dgm:pt>
    <dgm:pt modelId="{B7269814-146A-4E15-8BBB-687ED3955B61}" type="pres">
      <dgm:prSet presAssocID="{4420A95C-FC8B-4189-830E-8AA742F51C0D}" presName="LevelOneTextNode" presStyleLbl="node0" presStyleIdx="0" presStyleCnt="1" custScaleX="2000000" custScaleY="1146834" custLinFactX="-100000" custLinFactNeighborX="-177786" custLinFactNeighborY="813">
        <dgm:presLayoutVars>
          <dgm:chPref val="3"/>
        </dgm:presLayoutVars>
      </dgm:prSet>
      <dgm:spPr>
        <a:prstGeom prst="borderCallout1">
          <a:avLst/>
        </a:prstGeom>
      </dgm:spPr>
      <dgm:t>
        <a:bodyPr/>
        <a:lstStyle/>
        <a:p>
          <a:endParaRPr lang="ru-RU"/>
        </a:p>
      </dgm:t>
    </dgm:pt>
    <dgm:pt modelId="{858E29FB-6291-4889-97FF-EEECD592FBF0}" type="pres">
      <dgm:prSet presAssocID="{4420A95C-FC8B-4189-830E-8AA742F51C0D}" presName="level2hierChild" presStyleCnt="0"/>
      <dgm:spPr/>
    </dgm:pt>
    <dgm:pt modelId="{B25783F2-197A-4577-923D-754366495D3E}" type="pres">
      <dgm:prSet presAssocID="{39D6E232-482A-4F55-85CD-735C32BC7927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2DCE40A3-4AAE-4426-8D5E-D038E9CA2392}" type="pres">
      <dgm:prSet presAssocID="{39D6E232-482A-4F55-85CD-735C32BC7927}" presName="connTx" presStyleLbl="parChTrans1D2" presStyleIdx="0" presStyleCnt="8"/>
      <dgm:spPr/>
      <dgm:t>
        <a:bodyPr/>
        <a:lstStyle/>
        <a:p>
          <a:endParaRPr lang="ru-RU"/>
        </a:p>
      </dgm:t>
    </dgm:pt>
    <dgm:pt modelId="{598A0214-A07D-4682-92E9-58EBA55EC7A7}" type="pres">
      <dgm:prSet presAssocID="{461C7560-7590-47DC-9956-516D00239538}" presName="root2" presStyleCnt="0"/>
      <dgm:spPr/>
    </dgm:pt>
    <dgm:pt modelId="{E30DE914-8700-4864-BF2C-5257E7127929}" type="pres">
      <dgm:prSet presAssocID="{461C7560-7590-47DC-9956-516D00239538}" presName="LevelTwoTextNode" presStyleLbl="node2" presStyleIdx="0" presStyleCnt="8" custScaleX="1992545" custScaleY="552327" custLinFactY="-102407" custLinFactNeighborX="77228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9AFD28-6879-486B-AFD8-58FEE3446C9E}" type="pres">
      <dgm:prSet presAssocID="{461C7560-7590-47DC-9956-516D00239538}" presName="level3hierChild" presStyleCnt="0"/>
      <dgm:spPr/>
    </dgm:pt>
    <dgm:pt modelId="{2C8A39E7-7EBA-484D-96A9-E89B9522D6F7}" type="pres">
      <dgm:prSet presAssocID="{C952E5AB-A5C8-40C6-86DA-63656A9FC0E5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0802FED3-A379-4E9F-87F4-06CFB1E33AD1}" type="pres">
      <dgm:prSet presAssocID="{C952E5AB-A5C8-40C6-86DA-63656A9FC0E5}" presName="connTx" presStyleLbl="parChTrans1D2" presStyleIdx="1" presStyleCnt="8"/>
      <dgm:spPr/>
      <dgm:t>
        <a:bodyPr/>
        <a:lstStyle/>
        <a:p>
          <a:endParaRPr lang="ru-RU"/>
        </a:p>
      </dgm:t>
    </dgm:pt>
    <dgm:pt modelId="{6D57A410-E87F-41BF-8C81-1D3ADA838B24}" type="pres">
      <dgm:prSet presAssocID="{5E495324-7D16-40A1-BCBA-68723F4EFBD8}" presName="root2" presStyleCnt="0"/>
      <dgm:spPr/>
    </dgm:pt>
    <dgm:pt modelId="{506F5AE9-8022-4F76-9F29-F5337697A8FB}" type="pres">
      <dgm:prSet presAssocID="{5E495324-7D16-40A1-BCBA-68723F4EFBD8}" presName="LevelTwoTextNode" presStyleLbl="node2" presStyleIdx="1" presStyleCnt="8" custScaleX="1997298" custScaleY="763727" custLinFactY="283483" custLinFactNeighborX="77228" custLinFactNeighborY="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DD12C5-8BE7-414E-8BFB-73CC9C1202AF}" type="pres">
      <dgm:prSet presAssocID="{5E495324-7D16-40A1-BCBA-68723F4EFBD8}" presName="level3hierChild" presStyleCnt="0"/>
      <dgm:spPr/>
    </dgm:pt>
    <dgm:pt modelId="{64E29A4E-0A8F-4917-B6A5-DBF5077F010D}" type="pres">
      <dgm:prSet presAssocID="{6A58F01D-F322-4E8A-8BE3-3C6C92E0F5FC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28727D61-06D5-419A-9011-5269D61F80CD}" type="pres">
      <dgm:prSet presAssocID="{6A58F01D-F322-4E8A-8BE3-3C6C92E0F5FC}" presName="connTx" presStyleLbl="parChTrans1D2" presStyleIdx="2" presStyleCnt="8"/>
      <dgm:spPr/>
      <dgm:t>
        <a:bodyPr/>
        <a:lstStyle/>
        <a:p>
          <a:endParaRPr lang="ru-RU"/>
        </a:p>
      </dgm:t>
    </dgm:pt>
    <dgm:pt modelId="{C0675AD7-1B79-4367-A773-4C2CABDB64D1}" type="pres">
      <dgm:prSet presAssocID="{1DA8FC88-07A6-4C10-8C16-F98FF73C8042}" presName="root2" presStyleCnt="0"/>
      <dgm:spPr/>
    </dgm:pt>
    <dgm:pt modelId="{06C4943C-B338-4EB0-9DF8-399B30950826}" type="pres">
      <dgm:prSet presAssocID="{1DA8FC88-07A6-4C10-8C16-F98FF73C8042}" presName="LevelTwoTextNode" presStyleLbl="node2" presStyleIdx="2" presStyleCnt="8" custScaleX="1988711" custScaleY="603585" custLinFactY="-436852" custLinFactNeighborX="77229" custLinFactNeighborY="-5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531B7A-5657-44A4-9DAA-F352F791CEC5}" type="pres">
      <dgm:prSet presAssocID="{1DA8FC88-07A6-4C10-8C16-F98FF73C8042}" presName="level3hierChild" presStyleCnt="0"/>
      <dgm:spPr/>
    </dgm:pt>
    <dgm:pt modelId="{94C65474-7634-405B-8F81-4A6BE0AF5130}" type="pres">
      <dgm:prSet presAssocID="{AD83A2CC-BEEC-4B4F-84F3-5A6F2696A2DA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C4243290-4CCB-4CE8-BD07-76844A5D75E2}" type="pres">
      <dgm:prSet presAssocID="{AD83A2CC-BEEC-4B4F-84F3-5A6F2696A2DA}" presName="connTx" presStyleLbl="parChTrans1D2" presStyleIdx="3" presStyleCnt="8"/>
      <dgm:spPr/>
      <dgm:t>
        <a:bodyPr/>
        <a:lstStyle/>
        <a:p>
          <a:endParaRPr lang="ru-RU"/>
        </a:p>
      </dgm:t>
    </dgm:pt>
    <dgm:pt modelId="{16DEEA11-7152-4D15-AE4C-458FCFD42E29}" type="pres">
      <dgm:prSet presAssocID="{A9EEF330-E99B-43C8-9E1B-F5458C1D14A0}" presName="root2" presStyleCnt="0"/>
      <dgm:spPr/>
    </dgm:pt>
    <dgm:pt modelId="{952E2110-2428-4980-8878-F70DEEEE545B}" type="pres">
      <dgm:prSet presAssocID="{A9EEF330-E99B-43C8-9E1B-F5458C1D14A0}" presName="LevelTwoTextNode" presStyleLbl="node2" presStyleIdx="3" presStyleCnt="8" custScaleX="2000000" custScaleY="568845" custLinFactY="1065766" custLinFactNeighborX="77228" custLinFactNeighborY="1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A30155-FFF0-45FC-8CEC-B03BF2DA4607}" type="pres">
      <dgm:prSet presAssocID="{A9EEF330-E99B-43C8-9E1B-F5458C1D14A0}" presName="level3hierChild" presStyleCnt="0"/>
      <dgm:spPr/>
    </dgm:pt>
    <dgm:pt modelId="{DA228172-79D5-4D72-A2B1-29FE8DBA2F10}" type="pres">
      <dgm:prSet presAssocID="{83D8F3F3-EE0E-4B65-895C-851BDE6338F4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36FABAA1-998F-4DC6-86EE-C4F57FAFEEE3}" type="pres">
      <dgm:prSet presAssocID="{83D8F3F3-EE0E-4B65-895C-851BDE6338F4}" presName="connTx" presStyleLbl="parChTrans1D2" presStyleIdx="4" presStyleCnt="8"/>
      <dgm:spPr/>
      <dgm:t>
        <a:bodyPr/>
        <a:lstStyle/>
        <a:p>
          <a:endParaRPr lang="ru-RU"/>
        </a:p>
      </dgm:t>
    </dgm:pt>
    <dgm:pt modelId="{F6650655-3913-4C48-8CA0-301063C7C7A3}" type="pres">
      <dgm:prSet presAssocID="{E9790526-30CB-499A-B6D5-21C2BD3B3B9F}" presName="root2" presStyleCnt="0"/>
      <dgm:spPr/>
    </dgm:pt>
    <dgm:pt modelId="{ECB12621-BE5C-4A30-AB0D-86A8EF0D06B7}" type="pres">
      <dgm:prSet presAssocID="{E9790526-30CB-499A-B6D5-21C2BD3B3B9F}" presName="LevelTwoTextNode" presStyleLbl="node2" presStyleIdx="4" presStyleCnt="8" custScaleX="2000000" custScaleY="610283" custLinFactY="-249744" custLinFactNeighborX="77228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9B7D80-081F-440B-A95B-E84A1880B0A8}" type="pres">
      <dgm:prSet presAssocID="{E9790526-30CB-499A-B6D5-21C2BD3B3B9F}" presName="level3hierChild" presStyleCnt="0"/>
      <dgm:spPr/>
    </dgm:pt>
    <dgm:pt modelId="{3EFFD99B-6214-4B80-B9C9-06DD98711DEA}" type="pres">
      <dgm:prSet presAssocID="{ACB8C182-922B-4BF2-ADF6-82BD2E49D63E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5B4B6F3D-A05B-4858-B44F-0B85FADB7E9B}" type="pres">
      <dgm:prSet presAssocID="{ACB8C182-922B-4BF2-ADF6-82BD2E49D63E}" presName="connTx" presStyleLbl="parChTrans1D2" presStyleIdx="5" presStyleCnt="8"/>
      <dgm:spPr/>
      <dgm:t>
        <a:bodyPr/>
        <a:lstStyle/>
        <a:p>
          <a:endParaRPr lang="ru-RU"/>
        </a:p>
      </dgm:t>
    </dgm:pt>
    <dgm:pt modelId="{208FAB83-357C-49B4-B6AE-EB62372D2164}" type="pres">
      <dgm:prSet presAssocID="{836ACD95-4642-4081-8182-59719A04DD50}" presName="root2" presStyleCnt="0"/>
      <dgm:spPr/>
    </dgm:pt>
    <dgm:pt modelId="{ED620D84-29CE-47BF-9485-96D0510BC3BE}" type="pres">
      <dgm:prSet presAssocID="{836ACD95-4642-4081-8182-59719A04DD50}" presName="LevelTwoTextNode" presStyleLbl="node2" presStyleIdx="5" presStyleCnt="8" custScaleX="2000000" custScaleY="586475" custLinFactY="-200000" custLinFactNeighborX="77228" custLinFactNeighborY="-2534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FFE576-6179-489B-B78E-EF8EFFC89725}" type="pres">
      <dgm:prSet presAssocID="{836ACD95-4642-4081-8182-59719A04DD50}" presName="level3hierChild" presStyleCnt="0"/>
      <dgm:spPr/>
    </dgm:pt>
    <dgm:pt modelId="{9823C8CA-981A-4664-9D68-8217C0C96D26}" type="pres">
      <dgm:prSet presAssocID="{208F6126-7B23-46BC-95FA-2FF2E13E1552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77DEC9E5-68BF-41C9-A92D-1D7C0B6B020C}" type="pres">
      <dgm:prSet presAssocID="{208F6126-7B23-46BC-95FA-2FF2E13E1552}" presName="connTx" presStyleLbl="parChTrans1D2" presStyleIdx="6" presStyleCnt="8"/>
      <dgm:spPr/>
      <dgm:t>
        <a:bodyPr/>
        <a:lstStyle/>
        <a:p>
          <a:endParaRPr lang="ru-RU"/>
        </a:p>
      </dgm:t>
    </dgm:pt>
    <dgm:pt modelId="{F68E6E8D-6C7A-450E-97FE-D942EABC7F26}" type="pres">
      <dgm:prSet presAssocID="{42468CA9-1E12-4327-9111-032AFCD2BCF9}" presName="root2" presStyleCnt="0"/>
      <dgm:spPr/>
    </dgm:pt>
    <dgm:pt modelId="{6AD51613-1038-44E0-8D00-45675899C91B}" type="pres">
      <dgm:prSet presAssocID="{42468CA9-1E12-4327-9111-032AFCD2BCF9}" presName="LevelTwoTextNode" presStyleLbl="node2" presStyleIdx="6" presStyleCnt="8" custScaleX="2000000" custScaleY="578080" custLinFactY="483610" custLinFactNeighborX="77228" custLinFactNeighborY="5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CAEDDF-8DEC-4330-8A38-F4232D8B9DED}" type="pres">
      <dgm:prSet presAssocID="{42468CA9-1E12-4327-9111-032AFCD2BCF9}" presName="level3hierChild" presStyleCnt="0"/>
      <dgm:spPr/>
    </dgm:pt>
    <dgm:pt modelId="{135A3FB3-DB90-4E8A-AE5F-363E26610EC4}" type="pres">
      <dgm:prSet presAssocID="{E908A5A2-BE74-4534-8286-0D53B4B3D4D9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D0D96247-239E-4556-AFA6-342C518A44C7}" type="pres">
      <dgm:prSet presAssocID="{E908A5A2-BE74-4534-8286-0D53B4B3D4D9}" presName="connTx" presStyleLbl="parChTrans1D2" presStyleIdx="7" presStyleCnt="8"/>
      <dgm:spPr/>
      <dgm:t>
        <a:bodyPr/>
        <a:lstStyle/>
        <a:p>
          <a:endParaRPr lang="ru-RU"/>
        </a:p>
      </dgm:t>
    </dgm:pt>
    <dgm:pt modelId="{58DA0AB3-0007-41C2-B50E-2972F13ECDB3}" type="pres">
      <dgm:prSet presAssocID="{02BCF7DE-9A28-4820-9D48-5768CBCBAD15}" presName="root2" presStyleCnt="0"/>
      <dgm:spPr/>
    </dgm:pt>
    <dgm:pt modelId="{69BDA165-089A-459F-A6CF-A78C03AC88E6}" type="pres">
      <dgm:prSet presAssocID="{02BCF7DE-9A28-4820-9D48-5768CBCBAD15}" presName="LevelTwoTextNode" presStyleLbl="node2" presStyleIdx="7" presStyleCnt="8" custScaleX="2000000" custScaleY="562426" custLinFactY="-436365" custLinFactNeighborX="77228" custLinFactNeighborY="-5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AF10BC-7E82-447F-A90C-9094432712B4}" type="pres">
      <dgm:prSet presAssocID="{02BCF7DE-9A28-4820-9D48-5768CBCBAD15}" presName="level3hierChild" presStyleCnt="0"/>
      <dgm:spPr/>
    </dgm:pt>
  </dgm:ptLst>
  <dgm:cxnLst>
    <dgm:cxn modelId="{01546503-C1B3-45CF-A83B-97D03430EBD0}" type="presOf" srcId="{83D8F3F3-EE0E-4B65-895C-851BDE6338F4}" destId="{DA228172-79D5-4D72-A2B1-29FE8DBA2F10}" srcOrd="0" destOrd="0" presId="urn:microsoft.com/office/officeart/2008/layout/HorizontalMultiLevelHierarchy"/>
    <dgm:cxn modelId="{18BE7F78-D2D7-41B8-BB2E-822ABBD9D24F}" type="presOf" srcId="{71AFBE45-1BFF-4932-BC11-46C391D53324}" destId="{5979D259-A42C-460A-B89F-8888C0804102}" srcOrd="0" destOrd="0" presId="urn:microsoft.com/office/officeart/2008/layout/HorizontalMultiLevelHierarchy"/>
    <dgm:cxn modelId="{6F90D928-338A-4859-A249-42258162D2E5}" type="presOf" srcId="{461C7560-7590-47DC-9956-516D00239538}" destId="{E30DE914-8700-4864-BF2C-5257E7127929}" srcOrd="0" destOrd="0" presId="urn:microsoft.com/office/officeart/2008/layout/HorizontalMultiLevelHierarchy"/>
    <dgm:cxn modelId="{2241EE91-3DC0-41F5-9162-AAFC1CCA65C8}" type="presOf" srcId="{E9790526-30CB-499A-B6D5-21C2BD3B3B9F}" destId="{ECB12621-BE5C-4A30-AB0D-86A8EF0D06B7}" srcOrd="0" destOrd="0" presId="urn:microsoft.com/office/officeart/2008/layout/HorizontalMultiLevelHierarchy"/>
    <dgm:cxn modelId="{E9354933-8185-47CA-86CC-98DD58176D64}" srcId="{4420A95C-FC8B-4189-830E-8AA742F51C0D}" destId="{836ACD95-4642-4081-8182-59719A04DD50}" srcOrd="5" destOrd="0" parTransId="{ACB8C182-922B-4BF2-ADF6-82BD2E49D63E}" sibTransId="{174B6A4A-95EB-4DFA-B2A9-6C6BF6B78B59}"/>
    <dgm:cxn modelId="{7029B1F0-23B0-49C7-AD13-A9AF6772D48E}" type="presOf" srcId="{83D8F3F3-EE0E-4B65-895C-851BDE6338F4}" destId="{36FABAA1-998F-4DC6-86EE-C4F57FAFEEE3}" srcOrd="1" destOrd="0" presId="urn:microsoft.com/office/officeart/2008/layout/HorizontalMultiLevelHierarchy"/>
    <dgm:cxn modelId="{9179214B-BA42-4EAE-96F5-4BE2BDFCD2F6}" srcId="{4420A95C-FC8B-4189-830E-8AA742F51C0D}" destId="{461C7560-7590-47DC-9956-516D00239538}" srcOrd="0" destOrd="0" parTransId="{39D6E232-482A-4F55-85CD-735C32BC7927}" sibTransId="{CC756D21-4FBF-4F31-B0D5-5A04FBABAF40}"/>
    <dgm:cxn modelId="{D45D8851-35A7-44C4-A845-3F0CD9FDB96F}" srcId="{4420A95C-FC8B-4189-830E-8AA742F51C0D}" destId="{02BCF7DE-9A28-4820-9D48-5768CBCBAD15}" srcOrd="7" destOrd="0" parTransId="{E908A5A2-BE74-4534-8286-0D53B4B3D4D9}" sibTransId="{EAE12CFA-35D7-486E-892D-1A9A4BFD22B3}"/>
    <dgm:cxn modelId="{3B1E0A59-CA5F-4A5C-A268-F752A96C7D1A}" type="presOf" srcId="{6A58F01D-F322-4E8A-8BE3-3C6C92E0F5FC}" destId="{28727D61-06D5-419A-9011-5269D61F80CD}" srcOrd="1" destOrd="0" presId="urn:microsoft.com/office/officeart/2008/layout/HorizontalMultiLevelHierarchy"/>
    <dgm:cxn modelId="{5930E4DA-BF46-43F4-9B77-A6019CE37B1A}" type="presOf" srcId="{E908A5A2-BE74-4534-8286-0D53B4B3D4D9}" destId="{135A3FB3-DB90-4E8A-AE5F-363E26610EC4}" srcOrd="0" destOrd="0" presId="urn:microsoft.com/office/officeart/2008/layout/HorizontalMultiLevelHierarchy"/>
    <dgm:cxn modelId="{E968ED61-E484-438D-9A9D-61CC2C962367}" type="presOf" srcId="{39D6E232-482A-4F55-85CD-735C32BC7927}" destId="{B25783F2-197A-4577-923D-754366495D3E}" srcOrd="0" destOrd="0" presId="urn:microsoft.com/office/officeart/2008/layout/HorizontalMultiLevelHierarchy"/>
    <dgm:cxn modelId="{54DE8F63-BA32-4CDA-BFEA-0318CA1AFD76}" type="presOf" srcId="{AD83A2CC-BEEC-4B4F-84F3-5A6F2696A2DA}" destId="{C4243290-4CCB-4CE8-BD07-76844A5D75E2}" srcOrd="1" destOrd="0" presId="urn:microsoft.com/office/officeart/2008/layout/HorizontalMultiLevelHierarchy"/>
    <dgm:cxn modelId="{516CCE33-6880-4A29-A697-6585B966DB73}" type="presOf" srcId="{4420A95C-FC8B-4189-830E-8AA742F51C0D}" destId="{B7269814-146A-4E15-8BBB-687ED3955B61}" srcOrd="0" destOrd="0" presId="urn:microsoft.com/office/officeart/2008/layout/HorizontalMultiLevelHierarchy"/>
    <dgm:cxn modelId="{1E1EF674-4D21-4558-ADF9-0B8BD5A107D6}" type="presOf" srcId="{208F6126-7B23-46BC-95FA-2FF2E13E1552}" destId="{77DEC9E5-68BF-41C9-A92D-1D7C0B6B020C}" srcOrd="1" destOrd="0" presId="urn:microsoft.com/office/officeart/2008/layout/HorizontalMultiLevelHierarchy"/>
    <dgm:cxn modelId="{14BFAF06-E0FF-4C77-9B17-FA687B76E70E}" type="presOf" srcId="{C952E5AB-A5C8-40C6-86DA-63656A9FC0E5}" destId="{0802FED3-A379-4E9F-87F4-06CFB1E33AD1}" srcOrd="1" destOrd="0" presId="urn:microsoft.com/office/officeart/2008/layout/HorizontalMultiLevelHierarchy"/>
    <dgm:cxn modelId="{3FBE1D1F-D434-4089-B31D-4A49FC2489A5}" type="presOf" srcId="{1DA8FC88-07A6-4C10-8C16-F98FF73C8042}" destId="{06C4943C-B338-4EB0-9DF8-399B30950826}" srcOrd="0" destOrd="0" presId="urn:microsoft.com/office/officeart/2008/layout/HorizontalMultiLevelHierarchy"/>
    <dgm:cxn modelId="{12293D80-4D79-4100-8434-4C1ED4CA4225}" type="presOf" srcId="{6A58F01D-F322-4E8A-8BE3-3C6C92E0F5FC}" destId="{64E29A4E-0A8F-4917-B6A5-DBF5077F010D}" srcOrd="0" destOrd="0" presId="urn:microsoft.com/office/officeart/2008/layout/HorizontalMultiLevelHierarchy"/>
    <dgm:cxn modelId="{54A3E74C-44F8-482E-A185-F6FDC4D92239}" srcId="{4420A95C-FC8B-4189-830E-8AA742F51C0D}" destId="{A9EEF330-E99B-43C8-9E1B-F5458C1D14A0}" srcOrd="3" destOrd="0" parTransId="{AD83A2CC-BEEC-4B4F-84F3-5A6F2696A2DA}" sibTransId="{B779F0EB-9919-4E09-8781-67D2D3B2D8CE}"/>
    <dgm:cxn modelId="{8665F768-1716-4E7F-919D-0E5593A6219B}" type="presOf" srcId="{ACB8C182-922B-4BF2-ADF6-82BD2E49D63E}" destId="{3EFFD99B-6214-4B80-B9C9-06DD98711DEA}" srcOrd="0" destOrd="0" presId="urn:microsoft.com/office/officeart/2008/layout/HorizontalMultiLevelHierarchy"/>
    <dgm:cxn modelId="{5FB75096-8C4C-4C5E-81AC-387009881A11}" type="presOf" srcId="{AD83A2CC-BEEC-4B4F-84F3-5A6F2696A2DA}" destId="{94C65474-7634-405B-8F81-4A6BE0AF5130}" srcOrd="0" destOrd="0" presId="urn:microsoft.com/office/officeart/2008/layout/HorizontalMultiLevelHierarchy"/>
    <dgm:cxn modelId="{BE544992-D7E8-418C-BA17-6472DBBC83A8}" type="presOf" srcId="{42468CA9-1E12-4327-9111-032AFCD2BCF9}" destId="{6AD51613-1038-44E0-8D00-45675899C91B}" srcOrd="0" destOrd="0" presId="urn:microsoft.com/office/officeart/2008/layout/HorizontalMultiLevelHierarchy"/>
    <dgm:cxn modelId="{CCB8B0D1-C205-4763-8A38-E47BA791172B}" srcId="{4420A95C-FC8B-4189-830E-8AA742F51C0D}" destId="{E9790526-30CB-499A-B6D5-21C2BD3B3B9F}" srcOrd="4" destOrd="0" parTransId="{83D8F3F3-EE0E-4B65-895C-851BDE6338F4}" sibTransId="{26581461-6129-4E42-AB87-53072AE27C97}"/>
    <dgm:cxn modelId="{5A152FB7-6938-4002-B11E-D47907914FD4}" type="presOf" srcId="{836ACD95-4642-4081-8182-59719A04DD50}" destId="{ED620D84-29CE-47BF-9485-96D0510BC3BE}" srcOrd="0" destOrd="0" presId="urn:microsoft.com/office/officeart/2008/layout/HorizontalMultiLevelHierarchy"/>
    <dgm:cxn modelId="{83DF94B0-ED6E-467F-BA31-D54FA0E6D4A9}" srcId="{4420A95C-FC8B-4189-830E-8AA742F51C0D}" destId="{1DA8FC88-07A6-4C10-8C16-F98FF73C8042}" srcOrd="2" destOrd="0" parTransId="{6A58F01D-F322-4E8A-8BE3-3C6C92E0F5FC}" sibTransId="{3C0B6454-BD4B-4E84-89C6-003A62090807}"/>
    <dgm:cxn modelId="{5A84FB03-6032-40B9-8A91-116E3F39F416}" type="presOf" srcId="{5E495324-7D16-40A1-BCBA-68723F4EFBD8}" destId="{506F5AE9-8022-4F76-9F29-F5337697A8FB}" srcOrd="0" destOrd="0" presId="urn:microsoft.com/office/officeart/2008/layout/HorizontalMultiLevelHierarchy"/>
    <dgm:cxn modelId="{5AA9EE0C-279C-4885-ACF5-AC6D86B4EB46}" type="presOf" srcId="{ACB8C182-922B-4BF2-ADF6-82BD2E49D63E}" destId="{5B4B6F3D-A05B-4858-B44F-0B85FADB7E9B}" srcOrd="1" destOrd="0" presId="urn:microsoft.com/office/officeart/2008/layout/HorizontalMultiLevelHierarchy"/>
    <dgm:cxn modelId="{CDECD035-4A37-43D0-AECE-1AF2F3023E6F}" srcId="{4420A95C-FC8B-4189-830E-8AA742F51C0D}" destId="{5E495324-7D16-40A1-BCBA-68723F4EFBD8}" srcOrd="1" destOrd="0" parTransId="{C952E5AB-A5C8-40C6-86DA-63656A9FC0E5}" sibTransId="{588726C8-A223-4638-897C-F14D9CE6A3CF}"/>
    <dgm:cxn modelId="{F803E8B3-422C-457C-8AA4-07197E51468F}" type="presOf" srcId="{C952E5AB-A5C8-40C6-86DA-63656A9FC0E5}" destId="{2C8A39E7-7EBA-484D-96A9-E89B9522D6F7}" srcOrd="0" destOrd="0" presId="urn:microsoft.com/office/officeart/2008/layout/HorizontalMultiLevelHierarchy"/>
    <dgm:cxn modelId="{85E7075D-EF1F-4D81-8CBD-5CC6A29B48EB}" srcId="{71AFBE45-1BFF-4932-BC11-46C391D53324}" destId="{4420A95C-FC8B-4189-830E-8AA742F51C0D}" srcOrd="0" destOrd="0" parTransId="{C93AC574-D7FB-4B08-9414-21FA8AB5997A}" sibTransId="{B543A8F9-E9AD-4EF4-8E24-E5F5F0727234}"/>
    <dgm:cxn modelId="{199E3ABC-CAFD-48D7-A0D6-D8B77F4E1437}" type="presOf" srcId="{39D6E232-482A-4F55-85CD-735C32BC7927}" destId="{2DCE40A3-4AAE-4426-8D5E-D038E9CA2392}" srcOrd="1" destOrd="0" presId="urn:microsoft.com/office/officeart/2008/layout/HorizontalMultiLevelHierarchy"/>
    <dgm:cxn modelId="{9BE6055D-7E85-4F4A-93AD-88F434DD4AAD}" srcId="{4420A95C-FC8B-4189-830E-8AA742F51C0D}" destId="{42468CA9-1E12-4327-9111-032AFCD2BCF9}" srcOrd="6" destOrd="0" parTransId="{208F6126-7B23-46BC-95FA-2FF2E13E1552}" sibTransId="{404E3B61-7E03-4EE0-BC33-04FF1C829653}"/>
    <dgm:cxn modelId="{CC5FE27F-F555-441E-A8BC-EDC83E68DF3E}" type="presOf" srcId="{02BCF7DE-9A28-4820-9D48-5768CBCBAD15}" destId="{69BDA165-089A-459F-A6CF-A78C03AC88E6}" srcOrd="0" destOrd="0" presId="urn:microsoft.com/office/officeart/2008/layout/HorizontalMultiLevelHierarchy"/>
    <dgm:cxn modelId="{C80DFE95-1AA2-483C-8186-064A43D048D9}" type="presOf" srcId="{208F6126-7B23-46BC-95FA-2FF2E13E1552}" destId="{9823C8CA-981A-4664-9D68-8217C0C96D26}" srcOrd="0" destOrd="0" presId="urn:microsoft.com/office/officeart/2008/layout/HorizontalMultiLevelHierarchy"/>
    <dgm:cxn modelId="{E69AF103-F030-4073-AAFE-9D410E47E901}" type="presOf" srcId="{A9EEF330-E99B-43C8-9E1B-F5458C1D14A0}" destId="{952E2110-2428-4980-8878-F70DEEEE545B}" srcOrd="0" destOrd="0" presId="urn:microsoft.com/office/officeart/2008/layout/HorizontalMultiLevelHierarchy"/>
    <dgm:cxn modelId="{B55A36DE-A17C-4968-8DAE-D45595465696}" type="presOf" srcId="{E908A5A2-BE74-4534-8286-0D53B4B3D4D9}" destId="{D0D96247-239E-4556-AFA6-342C518A44C7}" srcOrd="1" destOrd="0" presId="urn:microsoft.com/office/officeart/2008/layout/HorizontalMultiLevelHierarchy"/>
    <dgm:cxn modelId="{A74552E9-6A57-4ABC-9647-D953C91C6E1C}" type="presParOf" srcId="{5979D259-A42C-460A-B89F-8888C0804102}" destId="{CE615946-B2E4-441B-BB29-55F5C51F0A54}" srcOrd="0" destOrd="0" presId="urn:microsoft.com/office/officeart/2008/layout/HorizontalMultiLevelHierarchy"/>
    <dgm:cxn modelId="{D2D71EDC-CAEA-4F06-9559-3C58A8F39B66}" type="presParOf" srcId="{CE615946-B2E4-441B-BB29-55F5C51F0A54}" destId="{B7269814-146A-4E15-8BBB-687ED3955B61}" srcOrd="0" destOrd="0" presId="urn:microsoft.com/office/officeart/2008/layout/HorizontalMultiLevelHierarchy"/>
    <dgm:cxn modelId="{3054A4C5-DFA3-4852-B6DE-FC8CF38BBE01}" type="presParOf" srcId="{CE615946-B2E4-441B-BB29-55F5C51F0A54}" destId="{858E29FB-6291-4889-97FF-EEECD592FBF0}" srcOrd="1" destOrd="0" presId="urn:microsoft.com/office/officeart/2008/layout/HorizontalMultiLevelHierarchy"/>
    <dgm:cxn modelId="{D93F4A76-1471-436F-B635-007AC4C1A232}" type="presParOf" srcId="{858E29FB-6291-4889-97FF-EEECD592FBF0}" destId="{B25783F2-197A-4577-923D-754366495D3E}" srcOrd="0" destOrd="0" presId="urn:microsoft.com/office/officeart/2008/layout/HorizontalMultiLevelHierarchy"/>
    <dgm:cxn modelId="{5B234E4D-F144-4A4C-BF56-02B3157F0F8C}" type="presParOf" srcId="{B25783F2-197A-4577-923D-754366495D3E}" destId="{2DCE40A3-4AAE-4426-8D5E-D038E9CA2392}" srcOrd="0" destOrd="0" presId="urn:microsoft.com/office/officeart/2008/layout/HorizontalMultiLevelHierarchy"/>
    <dgm:cxn modelId="{42F69CFE-4D70-4B56-AB67-4D3BC78D26BD}" type="presParOf" srcId="{858E29FB-6291-4889-97FF-EEECD592FBF0}" destId="{598A0214-A07D-4682-92E9-58EBA55EC7A7}" srcOrd="1" destOrd="0" presId="urn:microsoft.com/office/officeart/2008/layout/HorizontalMultiLevelHierarchy"/>
    <dgm:cxn modelId="{A6761BE1-2AAF-4090-B180-AA940A90E377}" type="presParOf" srcId="{598A0214-A07D-4682-92E9-58EBA55EC7A7}" destId="{E30DE914-8700-4864-BF2C-5257E7127929}" srcOrd="0" destOrd="0" presId="urn:microsoft.com/office/officeart/2008/layout/HorizontalMultiLevelHierarchy"/>
    <dgm:cxn modelId="{AB6A2B96-EAF1-4819-BD93-D78D6BEFB301}" type="presParOf" srcId="{598A0214-A07D-4682-92E9-58EBA55EC7A7}" destId="{9A9AFD28-6879-486B-AFD8-58FEE3446C9E}" srcOrd="1" destOrd="0" presId="urn:microsoft.com/office/officeart/2008/layout/HorizontalMultiLevelHierarchy"/>
    <dgm:cxn modelId="{35168879-5A27-487B-A659-C21EBC36929C}" type="presParOf" srcId="{858E29FB-6291-4889-97FF-EEECD592FBF0}" destId="{2C8A39E7-7EBA-484D-96A9-E89B9522D6F7}" srcOrd="2" destOrd="0" presId="urn:microsoft.com/office/officeart/2008/layout/HorizontalMultiLevelHierarchy"/>
    <dgm:cxn modelId="{D4B2681C-17B7-45F6-BDC7-25CA682F0B22}" type="presParOf" srcId="{2C8A39E7-7EBA-484D-96A9-E89B9522D6F7}" destId="{0802FED3-A379-4E9F-87F4-06CFB1E33AD1}" srcOrd="0" destOrd="0" presId="urn:microsoft.com/office/officeart/2008/layout/HorizontalMultiLevelHierarchy"/>
    <dgm:cxn modelId="{DD096E43-4F51-4840-883E-677C2EC0F562}" type="presParOf" srcId="{858E29FB-6291-4889-97FF-EEECD592FBF0}" destId="{6D57A410-E87F-41BF-8C81-1D3ADA838B24}" srcOrd="3" destOrd="0" presId="urn:microsoft.com/office/officeart/2008/layout/HorizontalMultiLevelHierarchy"/>
    <dgm:cxn modelId="{6F817709-FC95-4987-B011-9D8C24BA142E}" type="presParOf" srcId="{6D57A410-E87F-41BF-8C81-1D3ADA838B24}" destId="{506F5AE9-8022-4F76-9F29-F5337697A8FB}" srcOrd="0" destOrd="0" presId="urn:microsoft.com/office/officeart/2008/layout/HorizontalMultiLevelHierarchy"/>
    <dgm:cxn modelId="{FA7A4D05-B202-4CC0-8252-F7AF42A8FAA5}" type="presParOf" srcId="{6D57A410-E87F-41BF-8C81-1D3ADA838B24}" destId="{14DD12C5-8BE7-414E-8BFB-73CC9C1202AF}" srcOrd="1" destOrd="0" presId="urn:microsoft.com/office/officeart/2008/layout/HorizontalMultiLevelHierarchy"/>
    <dgm:cxn modelId="{09B4F6EC-B1A3-474E-BCB3-D4AC773A213E}" type="presParOf" srcId="{858E29FB-6291-4889-97FF-EEECD592FBF0}" destId="{64E29A4E-0A8F-4917-B6A5-DBF5077F010D}" srcOrd="4" destOrd="0" presId="urn:microsoft.com/office/officeart/2008/layout/HorizontalMultiLevelHierarchy"/>
    <dgm:cxn modelId="{AE8CA53B-B02F-4447-8852-9E246D7B353A}" type="presParOf" srcId="{64E29A4E-0A8F-4917-B6A5-DBF5077F010D}" destId="{28727D61-06D5-419A-9011-5269D61F80CD}" srcOrd="0" destOrd="0" presId="urn:microsoft.com/office/officeart/2008/layout/HorizontalMultiLevelHierarchy"/>
    <dgm:cxn modelId="{6B402409-11E4-47C0-A66D-0FF483A2EDAB}" type="presParOf" srcId="{858E29FB-6291-4889-97FF-EEECD592FBF0}" destId="{C0675AD7-1B79-4367-A773-4C2CABDB64D1}" srcOrd="5" destOrd="0" presId="urn:microsoft.com/office/officeart/2008/layout/HorizontalMultiLevelHierarchy"/>
    <dgm:cxn modelId="{829CA93D-086C-4BD7-B786-AF00316DFA0A}" type="presParOf" srcId="{C0675AD7-1B79-4367-A773-4C2CABDB64D1}" destId="{06C4943C-B338-4EB0-9DF8-399B30950826}" srcOrd="0" destOrd="0" presId="urn:microsoft.com/office/officeart/2008/layout/HorizontalMultiLevelHierarchy"/>
    <dgm:cxn modelId="{AAB7062D-2587-4BAE-803A-414AB27EBC4E}" type="presParOf" srcId="{C0675AD7-1B79-4367-A773-4C2CABDB64D1}" destId="{4E531B7A-5657-44A4-9DAA-F352F791CEC5}" srcOrd="1" destOrd="0" presId="urn:microsoft.com/office/officeart/2008/layout/HorizontalMultiLevelHierarchy"/>
    <dgm:cxn modelId="{E7AA82E9-3F7D-4706-BDD4-BF20C2CF9F8B}" type="presParOf" srcId="{858E29FB-6291-4889-97FF-EEECD592FBF0}" destId="{94C65474-7634-405B-8F81-4A6BE0AF5130}" srcOrd="6" destOrd="0" presId="urn:microsoft.com/office/officeart/2008/layout/HorizontalMultiLevelHierarchy"/>
    <dgm:cxn modelId="{5F9B98F3-25FD-4B76-9B84-F1E671941D93}" type="presParOf" srcId="{94C65474-7634-405B-8F81-4A6BE0AF5130}" destId="{C4243290-4CCB-4CE8-BD07-76844A5D75E2}" srcOrd="0" destOrd="0" presId="urn:microsoft.com/office/officeart/2008/layout/HorizontalMultiLevelHierarchy"/>
    <dgm:cxn modelId="{2DA1243D-500D-4838-9D52-652DFEF1E4F7}" type="presParOf" srcId="{858E29FB-6291-4889-97FF-EEECD592FBF0}" destId="{16DEEA11-7152-4D15-AE4C-458FCFD42E29}" srcOrd="7" destOrd="0" presId="urn:microsoft.com/office/officeart/2008/layout/HorizontalMultiLevelHierarchy"/>
    <dgm:cxn modelId="{20D2BA53-DF90-4009-AE7A-19933F014E2B}" type="presParOf" srcId="{16DEEA11-7152-4D15-AE4C-458FCFD42E29}" destId="{952E2110-2428-4980-8878-F70DEEEE545B}" srcOrd="0" destOrd="0" presId="urn:microsoft.com/office/officeart/2008/layout/HorizontalMultiLevelHierarchy"/>
    <dgm:cxn modelId="{02F4F026-A046-4F84-A87B-FF3DD931E854}" type="presParOf" srcId="{16DEEA11-7152-4D15-AE4C-458FCFD42E29}" destId="{DBA30155-FFF0-45FC-8CEC-B03BF2DA4607}" srcOrd="1" destOrd="0" presId="urn:microsoft.com/office/officeart/2008/layout/HorizontalMultiLevelHierarchy"/>
    <dgm:cxn modelId="{1B1DF0C9-2E00-4BEB-BE73-31185B30A406}" type="presParOf" srcId="{858E29FB-6291-4889-97FF-EEECD592FBF0}" destId="{DA228172-79D5-4D72-A2B1-29FE8DBA2F10}" srcOrd="8" destOrd="0" presId="urn:microsoft.com/office/officeart/2008/layout/HorizontalMultiLevelHierarchy"/>
    <dgm:cxn modelId="{D4D3A3A1-EE16-458E-A83E-558A7A577FA5}" type="presParOf" srcId="{DA228172-79D5-4D72-A2B1-29FE8DBA2F10}" destId="{36FABAA1-998F-4DC6-86EE-C4F57FAFEEE3}" srcOrd="0" destOrd="0" presId="urn:microsoft.com/office/officeart/2008/layout/HorizontalMultiLevelHierarchy"/>
    <dgm:cxn modelId="{E3B630B4-EEC0-4036-BCFC-B0267AFF4C71}" type="presParOf" srcId="{858E29FB-6291-4889-97FF-EEECD592FBF0}" destId="{F6650655-3913-4C48-8CA0-301063C7C7A3}" srcOrd="9" destOrd="0" presId="urn:microsoft.com/office/officeart/2008/layout/HorizontalMultiLevelHierarchy"/>
    <dgm:cxn modelId="{220D9155-B800-4F89-8237-1C81B1D7CDBC}" type="presParOf" srcId="{F6650655-3913-4C48-8CA0-301063C7C7A3}" destId="{ECB12621-BE5C-4A30-AB0D-86A8EF0D06B7}" srcOrd="0" destOrd="0" presId="urn:microsoft.com/office/officeart/2008/layout/HorizontalMultiLevelHierarchy"/>
    <dgm:cxn modelId="{419AD0B5-C373-4D9F-955C-9A5AFD0C7C02}" type="presParOf" srcId="{F6650655-3913-4C48-8CA0-301063C7C7A3}" destId="{049B7D80-081F-440B-A95B-E84A1880B0A8}" srcOrd="1" destOrd="0" presId="urn:microsoft.com/office/officeart/2008/layout/HorizontalMultiLevelHierarchy"/>
    <dgm:cxn modelId="{EBF2D400-C508-4617-9DB4-A07B110296EC}" type="presParOf" srcId="{858E29FB-6291-4889-97FF-EEECD592FBF0}" destId="{3EFFD99B-6214-4B80-B9C9-06DD98711DEA}" srcOrd="10" destOrd="0" presId="urn:microsoft.com/office/officeart/2008/layout/HorizontalMultiLevelHierarchy"/>
    <dgm:cxn modelId="{A0D8C737-EB93-4011-9672-8E130C616BA8}" type="presParOf" srcId="{3EFFD99B-6214-4B80-B9C9-06DD98711DEA}" destId="{5B4B6F3D-A05B-4858-B44F-0B85FADB7E9B}" srcOrd="0" destOrd="0" presId="urn:microsoft.com/office/officeart/2008/layout/HorizontalMultiLevelHierarchy"/>
    <dgm:cxn modelId="{66F3D2C5-4BDE-4E16-8E7D-0DD74977BD08}" type="presParOf" srcId="{858E29FB-6291-4889-97FF-EEECD592FBF0}" destId="{208FAB83-357C-49B4-B6AE-EB62372D2164}" srcOrd="11" destOrd="0" presId="urn:microsoft.com/office/officeart/2008/layout/HorizontalMultiLevelHierarchy"/>
    <dgm:cxn modelId="{AA023659-FDA4-4C2D-872C-21A4FC0DA7FD}" type="presParOf" srcId="{208FAB83-357C-49B4-B6AE-EB62372D2164}" destId="{ED620D84-29CE-47BF-9485-96D0510BC3BE}" srcOrd="0" destOrd="0" presId="urn:microsoft.com/office/officeart/2008/layout/HorizontalMultiLevelHierarchy"/>
    <dgm:cxn modelId="{FFACA195-CD99-437F-9430-CE317AC9C1E1}" type="presParOf" srcId="{208FAB83-357C-49B4-B6AE-EB62372D2164}" destId="{F5FFE576-6179-489B-B78E-EF8EFFC89725}" srcOrd="1" destOrd="0" presId="urn:microsoft.com/office/officeart/2008/layout/HorizontalMultiLevelHierarchy"/>
    <dgm:cxn modelId="{73B0EDE5-B5DA-49A3-A438-8BA736B3F7E2}" type="presParOf" srcId="{858E29FB-6291-4889-97FF-EEECD592FBF0}" destId="{9823C8CA-981A-4664-9D68-8217C0C96D26}" srcOrd="12" destOrd="0" presId="urn:microsoft.com/office/officeart/2008/layout/HorizontalMultiLevelHierarchy"/>
    <dgm:cxn modelId="{03A96C6E-44F2-4E69-83E0-2E6218691A36}" type="presParOf" srcId="{9823C8CA-981A-4664-9D68-8217C0C96D26}" destId="{77DEC9E5-68BF-41C9-A92D-1D7C0B6B020C}" srcOrd="0" destOrd="0" presId="urn:microsoft.com/office/officeart/2008/layout/HorizontalMultiLevelHierarchy"/>
    <dgm:cxn modelId="{DF7BF6A4-303D-4EC6-967C-D8B9B8D89EDF}" type="presParOf" srcId="{858E29FB-6291-4889-97FF-EEECD592FBF0}" destId="{F68E6E8D-6C7A-450E-97FE-D942EABC7F26}" srcOrd="13" destOrd="0" presId="urn:microsoft.com/office/officeart/2008/layout/HorizontalMultiLevelHierarchy"/>
    <dgm:cxn modelId="{43970951-361E-49A5-B65C-C19811605316}" type="presParOf" srcId="{F68E6E8D-6C7A-450E-97FE-D942EABC7F26}" destId="{6AD51613-1038-44E0-8D00-45675899C91B}" srcOrd="0" destOrd="0" presId="urn:microsoft.com/office/officeart/2008/layout/HorizontalMultiLevelHierarchy"/>
    <dgm:cxn modelId="{3DCF4B9E-FCDB-4A69-A0E0-B519A7CC049C}" type="presParOf" srcId="{F68E6E8D-6C7A-450E-97FE-D942EABC7F26}" destId="{69CAEDDF-8DEC-4330-8A38-F4232D8B9DED}" srcOrd="1" destOrd="0" presId="urn:microsoft.com/office/officeart/2008/layout/HorizontalMultiLevelHierarchy"/>
    <dgm:cxn modelId="{8611C4BE-96A6-4BAC-B858-4F3EE4A57512}" type="presParOf" srcId="{858E29FB-6291-4889-97FF-EEECD592FBF0}" destId="{135A3FB3-DB90-4E8A-AE5F-363E26610EC4}" srcOrd="14" destOrd="0" presId="urn:microsoft.com/office/officeart/2008/layout/HorizontalMultiLevelHierarchy"/>
    <dgm:cxn modelId="{40D4A6B2-1F7B-489A-A49F-E063D219992A}" type="presParOf" srcId="{135A3FB3-DB90-4E8A-AE5F-363E26610EC4}" destId="{D0D96247-239E-4556-AFA6-342C518A44C7}" srcOrd="0" destOrd="0" presId="urn:microsoft.com/office/officeart/2008/layout/HorizontalMultiLevelHierarchy"/>
    <dgm:cxn modelId="{4988A727-B60A-4596-BD73-EEF42DF81A23}" type="presParOf" srcId="{858E29FB-6291-4889-97FF-EEECD592FBF0}" destId="{58DA0AB3-0007-41C2-B50E-2972F13ECDB3}" srcOrd="15" destOrd="0" presId="urn:microsoft.com/office/officeart/2008/layout/HorizontalMultiLevelHierarchy"/>
    <dgm:cxn modelId="{EE37161B-26C0-43DA-9A1C-BB4C2695E2E6}" type="presParOf" srcId="{58DA0AB3-0007-41C2-B50E-2972F13ECDB3}" destId="{69BDA165-089A-459F-A6CF-A78C03AC88E6}" srcOrd="0" destOrd="0" presId="urn:microsoft.com/office/officeart/2008/layout/HorizontalMultiLevelHierarchy"/>
    <dgm:cxn modelId="{76FE1528-DD82-4DA5-9BF0-061D42C3707A}" type="presParOf" srcId="{58DA0AB3-0007-41C2-B50E-2972F13ECDB3}" destId="{11AF10BC-7E82-447F-A90C-9094432712B4}" srcOrd="1" destOrd="0" presId="urn:microsoft.com/office/officeart/2008/layout/HorizontalMultiLevelHierarchy"/>
  </dgm:cxnLst>
  <dgm:bg>
    <a:noFill/>
  </dgm:bg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BFCE6A0-5A43-456D-8160-43F88D157283}" type="doc">
      <dgm:prSet loTypeId="urn:microsoft.com/office/officeart/2005/8/layout/vList2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55D40B63-C52A-4374-ABCD-51EAF5C51133}">
      <dgm:prSet phldrT="[Текст]" custT="1"/>
      <dgm:spPr/>
      <dgm:t>
        <a:bodyPr/>
        <a:lstStyle/>
        <a:p>
          <a:pPr algn="ctr"/>
          <a:r>
            <a:rPr lang="ru-RU" sz="1800" b="1" dirty="0" smtClean="0"/>
            <a:t>Основное мероприятие "Обеспечение деятельности казенных учреждений" - 60 738,9 тыс. рублей</a:t>
          </a:r>
          <a:endParaRPr lang="ru-RU" sz="1800" b="1" dirty="0"/>
        </a:p>
      </dgm:t>
    </dgm:pt>
    <dgm:pt modelId="{A5CDBCDE-A9CE-481D-BBFA-69C6F044FC89}" type="parTrans" cxnId="{26738748-268B-407A-8167-601BF155AFA6}">
      <dgm:prSet/>
      <dgm:spPr/>
      <dgm:t>
        <a:bodyPr/>
        <a:lstStyle/>
        <a:p>
          <a:endParaRPr lang="ru-RU"/>
        </a:p>
      </dgm:t>
    </dgm:pt>
    <dgm:pt modelId="{C04D27A1-68EF-4C28-9158-8F6EE305E043}" type="sibTrans" cxnId="{26738748-268B-407A-8167-601BF155AFA6}">
      <dgm:prSet/>
      <dgm:spPr/>
      <dgm:t>
        <a:bodyPr/>
        <a:lstStyle/>
        <a:p>
          <a:endParaRPr lang="ru-RU"/>
        </a:p>
      </dgm:t>
    </dgm:pt>
    <dgm:pt modelId="{90FD6488-F6EC-4C66-9E7F-BC77A8E091B0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Основное мероприятие "Повышение эффективности работы органов местного самоуправления и подведомственных организаций" - 2 152,2 тыс. рублей</a:t>
          </a:r>
          <a:endParaRPr lang="ru-RU" sz="1600" b="1" dirty="0"/>
        </a:p>
      </dgm:t>
    </dgm:pt>
    <dgm:pt modelId="{D99D50CE-1380-472A-86A7-DFB4D566DAF9}" type="parTrans" cxnId="{EF823259-4173-4E43-8B50-1A3D07C5BA88}">
      <dgm:prSet/>
      <dgm:spPr/>
      <dgm:t>
        <a:bodyPr/>
        <a:lstStyle/>
        <a:p>
          <a:endParaRPr lang="ru-RU"/>
        </a:p>
      </dgm:t>
    </dgm:pt>
    <dgm:pt modelId="{421957C0-E49F-4298-AEBF-7250E292BBE4}" type="sibTrans" cxnId="{EF823259-4173-4E43-8B50-1A3D07C5BA88}">
      <dgm:prSet/>
      <dgm:spPr/>
      <dgm:t>
        <a:bodyPr/>
        <a:lstStyle/>
        <a:p>
          <a:endParaRPr lang="ru-RU"/>
        </a:p>
      </dgm:t>
    </dgm:pt>
    <dgm:pt modelId="{F9EDFAB6-952F-4FD1-9D12-BDDFA742D7D2}">
      <dgm:prSet custT="1"/>
      <dgm:spPr/>
      <dgm:t>
        <a:bodyPr/>
        <a:lstStyle/>
        <a:p>
          <a:r>
            <a:rPr lang="ru-RU" sz="1600" dirty="0" smtClean="0"/>
            <a:t>содержание муниципальных казенных учреждений "Многофункциональный центр Туапсинский район", "Центр обеспечения деятельности органов местного самоуправления" </a:t>
          </a:r>
          <a:endParaRPr lang="ru-RU" sz="1600" dirty="0"/>
        </a:p>
      </dgm:t>
    </dgm:pt>
    <dgm:pt modelId="{654E0F9A-ECC0-4E49-93DD-3733E7F971D9}" type="parTrans" cxnId="{643FB2C2-84B3-4963-9465-0C4A3E281731}">
      <dgm:prSet/>
      <dgm:spPr/>
      <dgm:t>
        <a:bodyPr/>
        <a:lstStyle/>
        <a:p>
          <a:endParaRPr lang="ru-RU"/>
        </a:p>
      </dgm:t>
    </dgm:pt>
    <dgm:pt modelId="{8186CBF2-49FA-4309-9301-5E22D2DEB403}" type="sibTrans" cxnId="{643FB2C2-84B3-4963-9465-0C4A3E281731}">
      <dgm:prSet/>
      <dgm:spPr/>
      <dgm:t>
        <a:bodyPr/>
        <a:lstStyle/>
        <a:p>
          <a:endParaRPr lang="ru-RU"/>
        </a:p>
      </dgm:t>
    </dgm:pt>
    <dgm:pt modelId="{1F42235D-AEB1-4A58-8ECB-1CE1C31864E1}">
      <dgm:prSet phldrT="[Текст]" custT="1"/>
      <dgm:spPr/>
      <dgm:t>
        <a:bodyPr/>
        <a:lstStyle/>
        <a:p>
          <a:r>
            <a:rPr lang="ru-RU" sz="1600" dirty="0" smtClean="0"/>
            <a:t>развитие электронного документооборота, оказание услуг покопийного обслуживания, техническое сопровождение программных продуктов "АС "Бюджет", АС "УРМ", ПО "Сервер обмена данными"</a:t>
          </a:r>
          <a:endParaRPr lang="ru-RU" sz="1600" dirty="0"/>
        </a:p>
      </dgm:t>
    </dgm:pt>
    <dgm:pt modelId="{B14FDEC7-7FC7-4AD0-996E-E4606A798EB3}" type="parTrans" cxnId="{02DEA616-FC8F-4D43-83A0-875236ACC3D2}">
      <dgm:prSet/>
      <dgm:spPr/>
      <dgm:t>
        <a:bodyPr/>
        <a:lstStyle/>
        <a:p>
          <a:endParaRPr lang="ru-RU"/>
        </a:p>
      </dgm:t>
    </dgm:pt>
    <dgm:pt modelId="{F181F4CB-CF40-4118-8199-18319EB98768}" type="sibTrans" cxnId="{02DEA616-FC8F-4D43-83A0-875236ACC3D2}">
      <dgm:prSet/>
      <dgm:spPr/>
      <dgm:t>
        <a:bodyPr/>
        <a:lstStyle/>
        <a:p>
          <a:endParaRPr lang="ru-RU"/>
        </a:p>
      </dgm:t>
    </dgm:pt>
    <dgm:pt modelId="{1F56514A-5B39-47B7-85CD-61D39E66217F}" type="pres">
      <dgm:prSet presAssocID="{CBFCE6A0-5A43-456D-8160-43F88D1572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57D749-80CE-4AE3-8AC7-9D7D941559A8}" type="pres">
      <dgm:prSet presAssocID="{55D40B63-C52A-4374-ABCD-51EAF5C5113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A3A960-36D3-49E0-A536-BF5CACD16011}" type="pres">
      <dgm:prSet presAssocID="{55D40B63-C52A-4374-ABCD-51EAF5C5113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80A25-6136-485C-AB35-C8F3044234DF}" type="pres">
      <dgm:prSet presAssocID="{90FD6488-F6EC-4C66-9E7F-BC77A8E091B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CB228-E424-4FE6-9832-ABEC6B42140D}" type="pres">
      <dgm:prSet presAssocID="{90FD6488-F6EC-4C66-9E7F-BC77A8E091B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2CE946-2BAD-4A55-9DB1-6CF46FFBBFE2}" type="presOf" srcId="{F9EDFAB6-952F-4FD1-9D12-BDDFA742D7D2}" destId="{48A3A960-36D3-49E0-A536-BF5CACD16011}" srcOrd="0" destOrd="0" presId="urn:microsoft.com/office/officeart/2005/8/layout/vList2"/>
    <dgm:cxn modelId="{1DD00841-48DA-4FB4-B76F-53354AC46787}" type="presOf" srcId="{CBFCE6A0-5A43-456D-8160-43F88D157283}" destId="{1F56514A-5B39-47B7-85CD-61D39E66217F}" srcOrd="0" destOrd="0" presId="urn:microsoft.com/office/officeart/2005/8/layout/vList2"/>
    <dgm:cxn modelId="{26738748-268B-407A-8167-601BF155AFA6}" srcId="{CBFCE6A0-5A43-456D-8160-43F88D157283}" destId="{55D40B63-C52A-4374-ABCD-51EAF5C51133}" srcOrd="0" destOrd="0" parTransId="{A5CDBCDE-A9CE-481D-BBFA-69C6F044FC89}" sibTransId="{C04D27A1-68EF-4C28-9158-8F6EE305E043}"/>
    <dgm:cxn modelId="{C98AA9AC-14D5-4412-8D37-B9DBFC1D4698}" type="presOf" srcId="{90FD6488-F6EC-4C66-9E7F-BC77A8E091B0}" destId="{B6380A25-6136-485C-AB35-C8F3044234DF}" srcOrd="0" destOrd="0" presId="urn:microsoft.com/office/officeart/2005/8/layout/vList2"/>
    <dgm:cxn modelId="{436B7F25-428A-4C12-B721-705B0C25E211}" type="presOf" srcId="{1F42235D-AEB1-4A58-8ECB-1CE1C31864E1}" destId="{7B1CB228-E424-4FE6-9832-ABEC6B42140D}" srcOrd="0" destOrd="0" presId="urn:microsoft.com/office/officeart/2005/8/layout/vList2"/>
    <dgm:cxn modelId="{643FB2C2-84B3-4963-9465-0C4A3E281731}" srcId="{55D40B63-C52A-4374-ABCD-51EAF5C51133}" destId="{F9EDFAB6-952F-4FD1-9D12-BDDFA742D7D2}" srcOrd="0" destOrd="0" parTransId="{654E0F9A-ECC0-4E49-93DD-3733E7F971D9}" sibTransId="{8186CBF2-49FA-4309-9301-5E22D2DEB403}"/>
    <dgm:cxn modelId="{5E6F6F69-9D82-4EA4-8003-F18172E0F115}" type="presOf" srcId="{55D40B63-C52A-4374-ABCD-51EAF5C51133}" destId="{E657D749-80CE-4AE3-8AC7-9D7D941559A8}" srcOrd="0" destOrd="0" presId="urn:microsoft.com/office/officeart/2005/8/layout/vList2"/>
    <dgm:cxn modelId="{EF823259-4173-4E43-8B50-1A3D07C5BA88}" srcId="{CBFCE6A0-5A43-456D-8160-43F88D157283}" destId="{90FD6488-F6EC-4C66-9E7F-BC77A8E091B0}" srcOrd="1" destOrd="0" parTransId="{D99D50CE-1380-472A-86A7-DFB4D566DAF9}" sibTransId="{421957C0-E49F-4298-AEBF-7250E292BBE4}"/>
    <dgm:cxn modelId="{02DEA616-FC8F-4D43-83A0-875236ACC3D2}" srcId="{90FD6488-F6EC-4C66-9E7F-BC77A8E091B0}" destId="{1F42235D-AEB1-4A58-8ECB-1CE1C31864E1}" srcOrd="0" destOrd="0" parTransId="{B14FDEC7-7FC7-4AD0-996E-E4606A798EB3}" sibTransId="{F181F4CB-CF40-4118-8199-18319EB98768}"/>
    <dgm:cxn modelId="{1C1F0ECF-F4C9-4663-B0AF-EF77E231224D}" type="presParOf" srcId="{1F56514A-5B39-47B7-85CD-61D39E66217F}" destId="{E657D749-80CE-4AE3-8AC7-9D7D941559A8}" srcOrd="0" destOrd="0" presId="urn:microsoft.com/office/officeart/2005/8/layout/vList2"/>
    <dgm:cxn modelId="{BB2C1516-42B4-4771-9E0A-177E7BC1E698}" type="presParOf" srcId="{1F56514A-5B39-47B7-85CD-61D39E66217F}" destId="{48A3A960-36D3-49E0-A536-BF5CACD16011}" srcOrd="1" destOrd="0" presId="urn:microsoft.com/office/officeart/2005/8/layout/vList2"/>
    <dgm:cxn modelId="{D0ACAF95-951D-4442-9008-19142C5697DF}" type="presParOf" srcId="{1F56514A-5B39-47B7-85CD-61D39E66217F}" destId="{B6380A25-6136-485C-AB35-C8F3044234DF}" srcOrd="2" destOrd="0" presId="urn:microsoft.com/office/officeart/2005/8/layout/vList2"/>
    <dgm:cxn modelId="{99336B93-CA22-498A-A25C-281466C518EA}" type="presParOf" srcId="{1F56514A-5B39-47B7-85CD-61D39E66217F}" destId="{7B1CB228-E424-4FE6-9832-ABEC6B42140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6E0A59-A5F0-4BBF-B56F-C25BF76A16B1}" type="doc">
      <dgm:prSet loTypeId="urn:microsoft.com/office/officeart/2005/8/layout/default#1" loCatId="list" qsTypeId="urn:microsoft.com/office/officeart/2005/8/quickstyle/3d2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6D5E48E5-00F7-4B24-94A3-53DB9C7DC47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800" dirty="0" smtClean="0"/>
            <a:t>предоставление субсидий на строительство теплиц, содержание маточного поголовья крупного рогатого скота и приобретение посадочного материала водных биологических ресурсов - 188,0 тыс. рублей</a:t>
          </a:r>
          <a:endParaRPr lang="ru-RU" sz="1800" dirty="0"/>
        </a:p>
      </dgm:t>
    </dgm:pt>
    <dgm:pt modelId="{6A1D38D1-7CFA-4BBD-995F-BEFC212FF656}" type="parTrans" cxnId="{A7199212-10A9-46DC-B4A0-F4BF1C636CB5}">
      <dgm:prSet/>
      <dgm:spPr/>
      <dgm:t>
        <a:bodyPr/>
        <a:lstStyle/>
        <a:p>
          <a:endParaRPr lang="ru-RU"/>
        </a:p>
      </dgm:t>
    </dgm:pt>
    <dgm:pt modelId="{5CC98824-1403-4C4B-8B75-7D036C4B5E50}" type="sibTrans" cxnId="{A7199212-10A9-46DC-B4A0-F4BF1C636CB5}">
      <dgm:prSet/>
      <dgm:spPr/>
      <dgm:t>
        <a:bodyPr/>
        <a:lstStyle/>
        <a:p>
          <a:endParaRPr lang="ru-RU"/>
        </a:p>
      </dgm:t>
    </dgm:pt>
    <dgm:pt modelId="{B9778210-07FA-410B-9AC9-FD8622604349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dirty="0" smtClean="0"/>
            <a:t>поддержка сельскохозяйственного производства в Краснодарском крае в части возмещения части процентной ставки по долгосрочным, среднесрочным и краткосрочным кредитам, взятым малыми формами хозяйствования –  0,5 тыс.рублей</a:t>
          </a:r>
          <a:endParaRPr lang="ru-RU" dirty="0"/>
        </a:p>
      </dgm:t>
    </dgm:pt>
    <dgm:pt modelId="{1AC97930-0BCE-4A42-B825-553583B83C0D}" type="parTrans" cxnId="{7BFF6A16-D06D-4D99-8AE7-CD7337EBE31E}">
      <dgm:prSet/>
      <dgm:spPr/>
      <dgm:t>
        <a:bodyPr/>
        <a:lstStyle/>
        <a:p>
          <a:endParaRPr lang="ru-RU"/>
        </a:p>
      </dgm:t>
    </dgm:pt>
    <dgm:pt modelId="{B9343D5A-813A-47F8-A192-4278DB5B7471}" type="sibTrans" cxnId="{7BFF6A16-D06D-4D99-8AE7-CD7337EBE31E}">
      <dgm:prSet/>
      <dgm:spPr/>
      <dgm:t>
        <a:bodyPr/>
        <a:lstStyle/>
        <a:p>
          <a:endParaRPr lang="ru-RU"/>
        </a:p>
      </dgm:t>
    </dgm:pt>
    <dgm:pt modelId="{CC1336E5-C4B0-4360-AFA2-E31CC1AB4AF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dirty="0" smtClean="0"/>
            <a:t>на осуществление государственных полномочий по предупреждению и ликвидации болезней животных, их лечению, защите населения от болезней, общих для человека и животных, в части регулирования численности безнадзорных животных на территории муниципальных образований Краснодарского края – </a:t>
          </a:r>
        </a:p>
        <a:p>
          <a:r>
            <a:rPr lang="ru-RU" sz="1600" dirty="0" smtClean="0"/>
            <a:t>754,5 тыс. рублей</a:t>
          </a:r>
          <a:endParaRPr lang="ru-RU" sz="1600" dirty="0"/>
        </a:p>
      </dgm:t>
    </dgm:pt>
    <dgm:pt modelId="{2CA2A0D7-9BAD-44A0-9A41-F74B12E1F5A2}" type="parTrans" cxnId="{0EE54C2A-394E-4DFB-9421-880593F90A76}">
      <dgm:prSet/>
      <dgm:spPr/>
      <dgm:t>
        <a:bodyPr/>
        <a:lstStyle/>
        <a:p>
          <a:endParaRPr lang="ru-RU"/>
        </a:p>
      </dgm:t>
    </dgm:pt>
    <dgm:pt modelId="{F2B2FBD7-8788-4F44-9ACD-698A5CCCFA2A}" type="sibTrans" cxnId="{0EE54C2A-394E-4DFB-9421-880593F90A76}">
      <dgm:prSet/>
      <dgm:spPr/>
      <dgm:t>
        <a:bodyPr/>
        <a:lstStyle/>
        <a:p>
          <a:endParaRPr lang="ru-RU"/>
        </a:p>
      </dgm:t>
    </dgm:pt>
    <dgm:pt modelId="{744324E1-83B2-4515-8D1F-9FC55FC2ABE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dirty="0" smtClean="0"/>
            <a:t>на осуществление отдельных полномочий Краснодарского края по поддержке сельскохозяйственного производства в Краснодарском крае в части предоставления субсидий гражданам, ведущим личное подсобное хозяйство, крестьянским (фермерским) хозяйствам, индивидуальным предпринимателям, ведущим деятельность в области сельскохозяйственного производства –  5 929,1 тыс. рублей</a:t>
          </a:r>
          <a:endParaRPr lang="ru-RU" sz="1600" dirty="0"/>
        </a:p>
      </dgm:t>
    </dgm:pt>
    <dgm:pt modelId="{9A668027-3B3E-4E85-9E79-7A4003025F4F}" type="parTrans" cxnId="{BF4E59ED-4B1B-4793-BC7F-DF43ACFCE6BE}">
      <dgm:prSet/>
      <dgm:spPr/>
      <dgm:t>
        <a:bodyPr/>
        <a:lstStyle/>
        <a:p>
          <a:endParaRPr lang="ru-RU"/>
        </a:p>
      </dgm:t>
    </dgm:pt>
    <dgm:pt modelId="{C6F2C20B-9F12-4E57-A584-C52BB8E29ED1}" type="sibTrans" cxnId="{BF4E59ED-4B1B-4793-BC7F-DF43ACFCE6BE}">
      <dgm:prSet/>
      <dgm:spPr/>
      <dgm:t>
        <a:bodyPr/>
        <a:lstStyle/>
        <a:p>
          <a:endParaRPr lang="ru-RU"/>
        </a:p>
      </dgm:t>
    </dgm:pt>
    <dgm:pt modelId="{D901EBD8-4499-4ABF-8060-194CCD9622A4}" type="pres">
      <dgm:prSet presAssocID="{8E6E0A59-A5F0-4BBF-B56F-C25BF76A16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D8AC80-0018-4814-B215-0B722B7A5F98}" type="pres">
      <dgm:prSet presAssocID="{6D5E48E5-00F7-4B24-94A3-53DB9C7DC477}" presName="node" presStyleLbl="node1" presStyleIdx="0" presStyleCnt="4" custScaleX="149559" custScaleY="100586" custLinFactNeighborX="5728" custLinFactNeighborY="-388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55FC3-425F-459E-8204-DE497C2EA854}" type="pres">
      <dgm:prSet presAssocID="{5CC98824-1403-4C4B-8B75-7D036C4B5E50}" presName="sibTrans" presStyleCnt="0"/>
      <dgm:spPr/>
    </dgm:pt>
    <dgm:pt modelId="{A7980715-F67C-433E-BB60-1B00D4BAA24D}" type="pres">
      <dgm:prSet presAssocID="{B9778210-07FA-410B-9AC9-FD8622604349}" presName="node" presStyleLbl="node1" presStyleIdx="1" presStyleCnt="4" custScaleX="141528" custScaleY="100337" custLinFactNeighborX="-4272" custLinFactNeighborY="-48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550CD-E94C-40BF-A26F-B4C9F54B03DD}" type="pres">
      <dgm:prSet presAssocID="{B9343D5A-813A-47F8-A192-4278DB5B7471}" presName="sibTrans" presStyleCnt="0"/>
      <dgm:spPr/>
    </dgm:pt>
    <dgm:pt modelId="{CE239BDC-9A7A-4974-8DCD-1DEB6BEF9CF3}" type="pres">
      <dgm:prSet presAssocID="{CC1336E5-C4B0-4360-AFA2-E31CC1AB4AF4}" presName="node" presStyleLbl="node1" presStyleIdx="2" presStyleCnt="4" custScaleX="148547" custScaleY="155876" custLinFactNeighborX="6014" custLinFactNeighborY="-5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03715-F56F-4642-83F7-C28DBF3AC82E}" type="pres">
      <dgm:prSet presAssocID="{F2B2FBD7-8788-4F44-9ACD-698A5CCCFA2A}" presName="sibTrans" presStyleCnt="0"/>
      <dgm:spPr/>
    </dgm:pt>
    <dgm:pt modelId="{3144F007-BD2F-4296-ABA7-955C3345A235}" type="pres">
      <dgm:prSet presAssocID="{744324E1-83B2-4515-8D1F-9FC55FC2ABEF}" presName="node" presStyleLbl="node1" presStyleIdx="3" presStyleCnt="4" custScaleX="141087" custScaleY="152449" custLinFactNeighborX="-2770" custLinFactNeighborY="-73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F13FEF-41D7-4B00-8A3F-7A458F796648}" type="presOf" srcId="{CC1336E5-C4B0-4360-AFA2-E31CC1AB4AF4}" destId="{CE239BDC-9A7A-4974-8DCD-1DEB6BEF9CF3}" srcOrd="0" destOrd="0" presId="urn:microsoft.com/office/officeart/2005/8/layout/default#1"/>
    <dgm:cxn modelId="{7663FB4C-4A39-45E9-A10C-1AA0ADFE2712}" type="presOf" srcId="{744324E1-83B2-4515-8D1F-9FC55FC2ABEF}" destId="{3144F007-BD2F-4296-ABA7-955C3345A235}" srcOrd="0" destOrd="0" presId="urn:microsoft.com/office/officeart/2005/8/layout/default#1"/>
    <dgm:cxn modelId="{5DE4C29C-D9D7-4574-82B6-4DEDFEAB85F7}" type="presOf" srcId="{B9778210-07FA-410B-9AC9-FD8622604349}" destId="{A7980715-F67C-433E-BB60-1B00D4BAA24D}" srcOrd="0" destOrd="0" presId="urn:microsoft.com/office/officeart/2005/8/layout/default#1"/>
    <dgm:cxn modelId="{A7199212-10A9-46DC-B4A0-F4BF1C636CB5}" srcId="{8E6E0A59-A5F0-4BBF-B56F-C25BF76A16B1}" destId="{6D5E48E5-00F7-4B24-94A3-53DB9C7DC477}" srcOrd="0" destOrd="0" parTransId="{6A1D38D1-7CFA-4BBD-995F-BEFC212FF656}" sibTransId="{5CC98824-1403-4C4B-8B75-7D036C4B5E50}"/>
    <dgm:cxn modelId="{BF4E59ED-4B1B-4793-BC7F-DF43ACFCE6BE}" srcId="{8E6E0A59-A5F0-4BBF-B56F-C25BF76A16B1}" destId="{744324E1-83B2-4515-8D1F-9FC55FC2ABEF}" srcOrd="3" destOrd="0" parTransId="{9A668027-3B3E-4E85-9E79-7A4003025F4F}" sibTransId="{C6F2C20B-9F12-4E57-A584-C52BB8E29ED1}"/>
    <dgm:cxn modelId="{ACF2140B-5BEF-4B1C-9FCA-EE42569DAF12}" type="presOf" srcId="{6D5E48E5-00F7-4B24-94A3-53DB9C7DC477}" destId="{00D8AC80-0018-4814-B215-0B722B7A5F98}" srcOrd="0" destOrd="0" presId="urn:microsoft.com/office/officeart/2005/8/layout/default#1"/>
    <dgm:cxn modelId="{F81D0C99-3AD4-4AE0-9784-374AF5F11F68}" type="presOf" srcId="{8E6E0A59-A5F0-4BBF-B56F-C25BF76A16B1}" destId="{D901EBD8-4499-4ABF-8060-194CCD9622A4}" srcOrd="0" destOrd="0" presId="urn:microsoft.com/office/officeart/2005/8/layout/default#1"/>
    <dgm:cxn modelId="{0EE54C2A-394E-4DFB-9421-880593F90A76}" srcId="{8E6E0A59-A5F0-4BBF-B56F-C25BF76A16B1}" destId="{CC1336E5-C4B0-4360-AFA2-E31CC1AB4AF4}" srcOrd="2" destOrd="0" parTransId="{2CA2A0D7-9BAD-44A0-9A41-F74B12E1F5A2}" sibTransId="{F2B2FBD7-8788-4F44-9ACD-698A5CCCFA2A}"/>
    <dgm:cxn modelId="{7BFF6A16-D06D-4D99-8AE7-CD7337EBE31E}" srcId="{8E6E0A59-A5F0-4BBF-B56F-C25BF76A16B1}" destId="{B9778210-07FA-410B-9AC9-FD8622604349}" srcOrd="1" destOrd="0" parTransId="{1AC97930-0BCE-4A42-B825-553583B83C0D}" sibTransId="{B9343D5A-813A-47F8-A192-4278DB5B7471}"/>
    <dgm:cxn modelId="{D7DCFFF8-5F0E-4DE1-8539-8F9270200206}" type="presParOf" srcId="{D901EBD8-4499-4ABF-8060-194CCD9622A4}" destId="{00D8AC80-0018-4814-B215-0B722B7A5F98}" srcOrd="0" destOrd="0" presId="urn:microsoft.com/office/officeart/2005/8/layout/default#1"/>
    <dgm:cxn modelId="{B23C94B9-06E5-4DC8-9EBB-E92CFB5754A4}" type="presParOf" srcId="{D901EBD8-4499-4ABF-8060-194CCD9622A4}" destId="{90855FC3-425F-459E-8204-DE497C2EA854}" srcOrd="1" destOrd="0" presId="urn:microsoft.com/office/officeart/2005/8/layout/default#1"/>
    <dgm:cxn modelId="{EA24F1EF-261F-4D5E-B84E-007AC4BC8657}" type="presParOf" srcId="{D901EBD8-4499-4ABF-8060-194CCD9622A4}" destId="{A7980715-F67C-433E-BB60-1B00D4BAA24D}" srcOrd="2" destOrd="0" presId="urn:microsoft.com/office/officeart/2005/8/layout/default#1"/>
    <dgm:cxn modelId="{823DEDC8-7466-4100-83B8-02D01854A077}" type="presParOf" srcId="{D901EBD8-4499-4ABF-8060-194CCD9622A4}" destId="{C76550CD-E94C-40BF-A26F-B4C9F54B03DD}" srcOrd="3" destOrd="0" presId="urn:microsoft.com/office/officeart/2005/8/layout/default#1"/>
    <dgm:cxn modelId="{EEC4B6AF-894D-4CD9-944C-1F290B21F4EB}" type="presParOf" srcId="{D901EBD8-4499-4ABF-8060-194CCD9622A4}" destId="{CE239BDC-9A7A-4974-8DCD-1DEB6BEF9CF3}" srcOrd="4" destOrd="0" presId="urn:microsoft.com/office/officeart/2005/8/layout/default#1"/>
    <dgm:cxn modelId="{318F0D27-8C25-4F49-87CD-C1D17C83AF8C}" type="presParOf" srcId="{D901EBD8-4499-4ABF-8060-194CCD9622A4}" destId="{79003715-F56F-4642-83F7-C28DBF3AC82E}" srcOrd="5" destOrd="0" presId="urn:microsoft.com/office/officeart/2005/8/layout/default#1"/>
    <dgm:cxn modelId="{EAF293FE-A7BA-4F3B-AE22-A12B735BE5B2}" type="presParOf" srcId="{D901EBD8-4499-4ABF-8060-194CCD9622A4}" destId="{3144F007-BD2F-4296-ABA7-955C3345A235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41F674-38E8-4B4F-8AFC-92336A0AF14E}" type="doc">
      <dgm:prSet loTypeId="urn:microsoft.com/office/officeart/2005/8/layout/target3" loCatId="list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8A504BE5-C308-4AF7-A2EF-DA8A39B66A30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effectLst/>
      </dgm:spPr>
      <dgm:t>
        <a:bodyPr/>
        <a:lstStyle/>
        <a:p>
          <a:pPr algn="l"/>
          <a:endParaRPr lang="ru-RU" sz="1200" dirty="0" smtClean="0"/>
        </a:p>
        <a:p>
          <a:pPr algn="l"/>
          <a:endParaRPr lang="ru-RU" sz="1200" dirty="0" smtClean="0"/>
        </a:p>
        <a:p>
          <a:pPr algn="l"/>
          <a:endParaRPr lang="ru-RU" sz="1200" dirty="0" smtClean="0"/>
        </a:p>
        <a:p>
          <a:pPr algn="l"/>
          <a:endParaRPr lang="ru-RU" sz="1200" dirty="0" smtClean="0"/>
        </a:p>
        <a:p>
          <a:pPr algn="l"/>
          <a:endParaRPr lang="ru-RU" sz="1200" dirty="0" smtClean="0"/>
        </a:p>
        <a:p>
          <a:pPr algn="l"/>
          <a:endParaRPr lang="ru-RU" sz="1200" dirty="0" smtClean="0"/>
        </a:p>
        <a:p>
          <a:pPr algn="l"/>
          <a:endParaRPr lang="ru-RU" sz="1200" dirty="0" smtClean="0"/>
        </a:p>
        <a:p>
          <a:pPr algn="l"/>
          <a:r>
            <a:rPr lang="ru-RU" sz="1600" b="1" dirty="0" smtClean="0"/>
            <a:t>    </a:t>
          </a:r>
          <a:r>
            <a:rPr lang="ru-RU" sz="1800" b="1" dirty="0" smtClean="0">
              <a:solidFill>
                <a:srgbClr val="81DFBB"/>
              </a:solidFill>
            </a:rPr>
            <a:t>Подпрограмма</a:t>
          </a:r>
        </a:p>
        <a:p>
          <a:pPr algn="l"/>
          <a:r>
            <a:rPr lang="ru-RU" sz="1800" b="1" dirty="0" smtClean="0">
              <a:solidFill>
                <a:srgbClr val="81DFBB"/>
              </a:solidFill>
            </a:rPr>
            <a:t>    "Дети-сироты"- </a:t>
          </a:r>
        </a:p>
        <a:p>
          <a:pPr algn="l"/>
          <a:r>
            <a:rPr lang="ru-RU" sz="1800" b="1" dirty="0" smtClean="0">
              <a:solidFill>
                <a:srgbClr val="81DFBB"/>
              </a:solidFill>
            </a:rPr>
            <a:t>    48 424,4 тыс. руб.</a:t>
          </a:r>
          <a:endParaRPr lang="ru-RU" sz="1800" b="1" dirty="0">
            <a:solidFill>
              <a:srgbClr val="81DFBB"/>
            </a:solidFill>
          </a:endParaRPr>
        </a:p>
      </dgm:t>
    </dgm:pt>
    <dgm:pt modelId="{53D67997-AFFD-4161-9437-53ADBA92E185}" type="parTrans" cxnId="{8FAF1C0B-1251-4BDD-90C4-EE38AF494C5B}">
      <dgm:prSet/>
      <dgm:spPr/>
      <dgm:t>
        <a:bodyPr/>
        <a:lstStyle/>
        <a:p>
          <a:endParaRPr lang="ru-RU"/>
        </a:p>
      </dgm:t>
    </dgm:pt>
    <dgm:pt modelId="{873233E3-08DF-4A4B-B787-14BFA868557A}" type="sibTrans" cxnId="{8FAF1C0B-1251-4BDD-90C4-EE38AF494C5B}">
      <dgm:prSet/>
      <dgm:spPr/>
      <dgm:t>
        <a:bodyPr/>
        <a:lstStyle/>
        <a:p>
          <a:endParaRPr lang="ru-RU"/>
        </a:p>
      </dgm:t>
    </dgm:pt>
    <dgm:pt modelId="{40397849-47E1-4B4C-8243-EC05F1F370D0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rgbClr val="0070C0"/>
              </a:solidFill>
            </a:rPr>
            <a:t>Подпрограмма "Организация отдыха, оздоровления и занятости детей и подростков" - 356,0 тыс. руб.</a:t>
          </a:r>
          <a:endParaRPr lang="ru-RU" sz="1600" b="1" dirty="0">
            <a:solidFill>
              <a:srgbClr val="0070C0"/>
            </a:solidFill>
          </a:endParaRPr>
        </a:p>
      </dgm:t>
    </dgm:pt>
    <dgm:pt modelId="{BA4DF14E-59BD-4BE7-8AB9-F5440E1F1E8F}" type="parTrans" cxnId="{35B7D0F7-CBDA-4CA0-A130-E73AB0F4ECF1}">
      <dgm:prSet/>
      <dgm:spPr/>
      <dgm:t>
        <a:bodyPr/>
        <a:lstStyle/>
        <a:p>
          <a:endParaRPr lang="ru-RU"/>
        </a:p>
      </dgm:t>
    </dgm:pt>
    <dgm:pt modelId="{4E1BA4AA-49F0-45DF-BCAC-077949E87AD4}" type="sibTrans" cxnId="{35B7D0F7-CBDA-4CA0-A130-E73AB0F4ECF1}">
      <dgm:prSet/>
      <dgm:spPr/>
      <dgm:t>
        <a:bodyPr/>
        <a:lstStyle/>
        <a:p>
          <a:endParaRPr lang="ru-RU"/>
        </a:p>
      </dgm:t>
    </dgm:pt>
    <dgm:pt modelId="{6B9DDEF6-576E-42FE-BC0D-AC392F0FC46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на обеспечение жилыми помещениями – 5 617,9 тыс. руб.</a:t>
          </a:r>
          <a:endParaRPr lang="ru-RU" sz="1400" b="1" dirty="0">
            <a:solidFill>
              <a:srgbClr val="81DFBB"/>
            </a:solidFill>
          </a:endParaRPr>
        </a:p>
      </dgm:t>
    </dgm:pt>
    <dgm:pt modelId="{ADA93236-6D2A-4CBA-A851-2DC76399F7AC}" type="parTrans" cxnId="{53F9CFEF-F450-43EE-B1EC-CA3106F5B2C5}">
      <dgm:prSet/>
      <dgm:spPr/>
      <dgm:t>
        <a:bodyPr/>
        <a:lstStyle/>
        <a:p>
          <a:endParaRPr lang="ru-RU"/>
        </a:p>
      </dgm:t>
    </dgm:pt>
    <dgm:pt modelId="{89A3391C-0D7F-434C-9AAD-DAFE39186B07}" type="sibTrans" cxnId="{53F9CFEF-F450-43EE-B1EC-CA3106F5B2C5}">
      <dgm:prSet/>
      <dgm:spPr/>
      <dgm:t>
        <a:bodyPr/>
        <a:lstStyle/>
        <a:p>
          <a:endParaRPr lang="ru-RU"/>
        </a:p>
      </dgm:t>
    </dgm:pt>
    <dgm:pt modelId="{D8DD30C9-72CB-4BFE-AA82-8BF4643B8D9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на выплату единовременного пособия на гос.регистрацию права собственности – 5,2 тыс. руб.</a:t>
          </a:r>
          <a:endParaRPr lang="ru-RU" sz="1400" b="1" dirty="0">
            <a:solidFill>
              <a:srgbClr val="81DFBB"/>
            </a:solidFill>
          </a:endParaRPr>
        </a:p>
      </dgm:t>
    </dgm:pt>
    <dgm:pt modelId="{F1218646-B2AD-4D5F-80B6-4D64546B94F3}" type="parTrans" cxnId="{47CE85DB-1491-4D9A-805F-E158CC76D183}">
      <dgm:prSet/>
      <dgm:spPr/>
      <dgm:t>
        <a:bodyPr/>
        <a:lstStyle/>
        <a:p>
          <a:endParaRPr lang="ru-RU"/>
        </a:p>
      </dgm:t>
    </dgm:pt>
    <dgm:pt modelId="{C3393433-F94A-472A-A937-6811A4815F03}" type="sibTrans" cxnId="{47CE85DB-1491-4D9A-805F-E158CC76D183}">
      <dgm:prSet/>
      <dgm:spPr/>
      <dgm:t>
        <a:bodyPr/>
        <a:lstStyle/>
        <a:p>
          <a:endParaRPr lang="ru-RU"/>
        </a:p>
      </dgm:t>
    </dgm:pt>
    <dgm:pt modelId="{EE5D19D9-0AC9-4D48-8CF6-BD53AF34E1F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на предоставление ежемесячных денежных выплат на содержание –  24 349 тыс. руб.</a:t>
          </a:r>
          <a:endParaRPr lang="ru-RU" sz="1400" b="1" dirty="0">
            <a:solidFill>
              <a:srgbClr val="81DFBB"/>
            </a:solidFill>
          </a:endParaRPr>
        </a:p>
      </dgm:t>
    </dgm:pt>
    <dgm:pt modelId="{320942F5-19B3-4352-97CB-92DDFBD172F1}" type="parTrans" cxnId="{F9CA22C3-C14A-4FAC-BBFB-E1586F76D37B}">
      <dgm:prSet/>
      <dgm:spPr/>
      <dgm:t>
        <a:bodyPr/>
        <a:lstStyle/>
        <a:p>
          <a:endParaRPr lang="ru-RU"/>
        </a:p>
      </dgm:t>
    </dgm:pt>
    <dgm:pt modelId="{BC1D4DD9-B538-430A-9D59-7B0CF30A653F}" type="sibTrans" cxnId="{F9CA22C3-C14A-4FAC-BBFB-E1586F76D37B}">
      <dgm:prSet/>
      <dgm:spPr/>
      <dgm:t>
        <a:bodyPr/>
        <a:lstStyle/>
        <a:p>
          <a:endParaRPr lang="ru-RU"/>
        </a:p>
      </dgm:t>
    </dgm:pt>
    <dgm:pt modelId="{4297B440-FDF0-42D3-B1C4-8EC05C65EE7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на обеспечение выплаты ежемесячного вознаграждения, причитающегося приемным родителям – 10 801,9 тыс. рублей</a:t>
          </a:r>
          <a:endParaRPr lang="ru-RU" sz="1400" b="1" dirty="0">
            <a:solidFill>
              <a:srgbClr val="81DFBB"/>
            </a:solidFill>
          </a:endParaRPr>
        </a:p>
      </dgm:t>
    </dgm:pt>
    <dgm:pt modelId="{74C769A4-95C1-4EDE-9A6F-8353EA98E3A5}" type="parTrans" cxnId="{E9586760-C7DD-4E4F-B383-387C1F84FBA1}">
      <dgm:prSet/>
      <dgm:spPr/>
      <dgm:t>
        <a:bodyPr/>
        <a:lstStyle/>
        <a:p>
          <a:endParaRPr lang="ru-RU"/>
        </a:p>
      </dgm:t>
    </dgm:pt>
    <dgm:pt modelId="{011EB288-C3CC-42AD-816E-96B0FFE9C0C1}" type="sibTrans" cxnId="{E9586760-C7DD-4E4F-B383-387C1F84FBA1}">
      <dgm:prSet/>
      <dgm:spPr/>
      <dgm:t>
        <a:bodyPr/>
        <a:lstStyle/>
        <a:p>
          <a:endParaRPr lang="ru-RU"/>
        </a:p>
      </dgm:t>
    </dgm:pt>
    <dgm:pt modelId="{639A53A6-264D-4944-ABE9-303E7FF5073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на выплату денежных средств на обеспечение бесплатного проезда – 451,3 тыс. рублей</a:t>
          </a:r>
          <a:endParaRPr lang="ru-RU" sz="1400" b="1" dirty="0">
            <a:solidFill>
              <a:srgbClr val="81DFBB"/>
            </a:solidFill>
          </a:endParaRPr>
        </a:p>
      </dgm:t>
    </dgm:pt>
    <dgm:pt modelId="{947F707D-1BFD-467F-A875-492D9ECDAEB3}" type="parTrans" cxnId="{8857EB1D-B594-4DC7-9F4D-E3132D302790}">
      <dgm:prSet/>
      <dgm:spPr/>
      <dgm:t>
        <a:bodyPr/>
        <a:lstStyle/>
        <a:p>
          <a:endParaRPr lang="ru-RU"/>
        </a:p>
      </dgm:t>
    </dgm:pt>
    <dgm:pt modelId="{21B2D1A3-8697-4F68-8C3A-2CDEB3319E05}" type="sibTrans" cxnId="{8857EB1D-B594-4DC7-9F4D-E3132D302790}">
      <dgm:prSet/>
      <dgm:spPr/>
      <dgm:t>
        <a:bodyPr/>
        <a:lstStyle/>
        <a:p>
          <a:endParaRPr lang="ru-RU"/>
        </a:p>
      </dgm:t>
    </dgm:pt>
    <dgm:pt modelId="{B611F785-DB6F-47F0-8353-4159FBDF956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на организацию и осуществление деятельности по опеке и попечительству в отношении несовершеннолетних –                 6 030,7 тыс. рублей</a:t>
          </a:r>
          <a:endParaRPr lang="ru-RU" sz="1400" b="1" dirty="0">
            <a:solidFill>
              <a:srgbClr val="81DFBB"/>
            </a:solidFill>
          </a:endParaRPr>
        </a:p>
      </dgm:t>
    </dgm:pt>
    <dgm:pt modelId="{85CFA743-3C3B-4BAB-B216-D08DBBCEF89A}" type="parTrans" cxnId="{2BD90760-32DE-42DA-97CD-D61FF74BAC39}">
      <dgm:prSet/>
      <dgm:spPr/>
      <dgm:t>
        <a:bodyPr/>
        <a:lstStyle/>
        <a:p>
          <a:endParaRPr lang="ru-RU"/>
        </a:p>
      </dgm:t>
    </dgm:pt>
    <dgm:pt modelId="{44B8BDAB-16EF-4210-A20E-A30A8320CEFC}" type="sibTrans" cxnId="{2BD90760-32DE-42DA-97CD-D61FF74BAC39}">
      <dgm:prSet/>
      <dgm:spPr/>
      <dgm:t>
        <a:bodyPr/>
        <a:lstStyle/>
        <a:p>
          <a:endParaRPr lang="ru-RU"/>
        </a:p>
      </dgm:t>
    </dgm:pt>
    <dgm:pt modelId="{C788B022-E239-4456-B0F2-426D8CD1537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на организацию оздоровления и отдыха детей – 506,4 тыс. рублей</a:t>
          </a:r>
          <a:endParaRPr lang="ru-RU" sz="1400" b="1" dirty="0">
            <a:solidFill>
              <a:srgbClr val="81DFBB"/>
            </a:solidFill>
          </a:endParaRPr>
        </a:p>
      </dgm:t>
    </dgm:pt>
    <dgm:pt modelId="{8285638A-6E31-4731-943A-F7477E0CC0D9}" type="parTrans" cxnId="{4835EDF3-33ED-404B-966B-B896836D7E90}">
      <dgm:prSet/>
      <dgm:spPr/>
      <dgm:t>
        <a:bodyPr/>
        <a:lstStyle/>
        <a:p>
          <a:endParaRPr lang="ru-RU"/>
        </a:p>
      </dgm:t>
    </dgm:pt>
    <dgm:pt modelId="{57563472-C922-44B8-8814-31AAFD22C5F2}" type="sibTrans" cxnId="{4835EDF3-33ED-404B-966B-B896836D7E90}">
      <dgm:prSet/>
      <dgm:spPr/>
      <dgm:t>
        <a:bodyPr/>
        <a:lstStyle/>
        <a:p>
          <a:endParaRPr lang="ru-RU"/>
        </a:p>
      </dgm:t>
    </dgm:pt>
    <dgm:pt modelId="{90C7F9B9-F2CB-4927-883A-F3EF3980754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81DFBB"/>
              </a:solidFill>
            </a:rPr>
            <a:t>по выявлению обстоятельств, свидетельствующих о необходимости оказания содействия в преодолении трудной жизненной ситуации, и осуществлению контроля за использованием жилых помещений специализированного жилищного фонда – 662,0 тыс. рублей</a:t>
          </a:r>
          <a:endParaRPr lang="ru-RU" sz="1400" b="1" dirty="0">
            <a:solidFill>
              <a:srgbClr val="81DFBB"/>
            </a:solidFill>
          </a:endParaRPr>
        </a:p>
      </dgm:t>
    </dgm:pt>
    <dgm:pt modelId="{9D4788F2-9752-41D8-B53F-7C6665C59535}" type="parTrans" cxnId="{094DCB0B-4715-466B-9338-4B94D2B08188}">
      <dgm:prSet/>
      <dgm:spPr/>
      <dgm:t>
        <a:bodyPr/>
        <a:lstStyle/>
        <a:p>
          <a:endParaRPr lang="ru-RU"/>
        </a:p>
      </dgm:t>
    </dgm:pt>
    <dgm:pt modelId="{C85D887D-5639-4BBE-A31D-FCED1047F4A7}" type="sibTrans" cxnId="{094DCB0B-4715-466B-9338-4B94D2B08188}">
      <dgm:prSet/>
      <dgm:spPr/>
      <dgm:t>
        <a:bodyPr/>
        <a:lstStyle/>
        <a:p>
          <a:endParaRPr lang="ru-RU"/>
        </a:p>
      </dgm:t>
    </dgm:pt>
    <dgm:pt modelId="{372EE424-0301-42A3-84B2-00137B383A02}">
      <dgm:prSet phldrT="[Текст]" custT="1"/>
      <dgm:spPr>
        <a:effectLst>
          <a:outerShdw blurRad="40000" rotWithShape="0">
            <a:srgbClr val="000000">
              <a:alpha val="43000"/>
            </a:srgbClr>
          </a:outerShdw>
        </a:effectLst>
      </dgm:spPr>
      <dgm:t>
        <a:bodyPr/>
        <a:lstStyle/>
        <a:p>
          <a:endParaRPr lang="ru-RU" sz="1200" b="1" i="0" dirty="0"/>
        </a:p>
      </dgm:t>
    </dgm:pt>
    <dgm:pt modelId="{53CD48FD-8AA2-4846-A81C-C4E6E7064603}" type="parTrans" cxnId="{E88D755C-A2E6-4000-9BF2-2B235BC88BB7}">
      <dgm:prSet/>
      <dgm:spPr/>
      <dgm:t>
        <a:bodyPr/>
        <a:lstStyle/>
        <a:p>
          <a:endParaRPr lang="ru-RU"/>
        </a:p>
      </dgm:t>
    </dgm:pt>
    <dgm:pt modelId="{CCF94E3B-6A82-45B9-9741-22FB0BFFD58B}" type="sibTrans" cxnId="{E88D755C-A2E6-4000-9BF2-2B235BC88BB7}">
      <dgm:prSet/>
      <dgm:spPr/>
      <dgm:t>
        <a:bodyPr/>
        <a:lstStyle/>
        <a:p>
          <a:endParaRPr lang="ru-RU"/>
        </a:p>
      </dgm:t>
    </dgm:pt>
    <dgm:pt modelId="{C86539E3-DE20-457A-BF4F-A99C7D493EBD}">
      <dgm:prSet phldrT="[Текст]" custT="1"/>
      <dgm:spPr>
        <a:effectLst>
          <a:outerShdw blurRad="40000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1400" b="1" i="0" dirty="0" smtClean="0">
              <a:solidFill>
                <a:srgbClr val="0070C0"/>
              </a:solidFill>
            </a:rPr>
            <a:t>организация и проведение на базе образовательных учреждений лагерей дневного пребывания</a:t>
          </a:r>
          <a:endParaRPr lang="ru-RU" sz="1400" b="1" i="0" dirty="0">
            <a:solidFill>
              <a:srgbClr val="0070C0"/>
            </a:solidFill>
          </a:endParaRPr>
        </a:p>
      </dgm:t>
    </dgm:pt>
    <dgm:pt modelId="{1FB73233-08D0-4A19-8CCA-3F14DAE86C1E}" type="parTrans" cxnId="{DAA04021-B11E-49DA-8166-C4FBE2CD4EDC}">
      <dgm:prSet/>
      <dgm:spPr/>
      <dgm:t>
        <a:bodyPr/>
        <a:lstStyle/>
        <a:p>
          <a:endParaRPr lang="ru-RU"/>
        </a:p>
      </dgm:t>
    </dgm:pt>
    <dgm:pt modelId="{B166635D-8A74-4AB2-8FEB-28D6B764DD9E}" type="sibTrans" cxnId="{DAA04021-B11E-49DA-8166-C4FBE2CD4EDC}">
      <dgm:prSet/>
      <dgm:spPr/>
      <dgm:t>
        <a:bodyPr/>
        <a:lstStyle/>
        <a:p>
          <a:endParaRPr lang="ru-RU"/>
        </a:p>
      </dgm:t>
    </dgm:pt>
    <dgm:pt modelId="{364F00FF-5C60-41CD-B5D8-E0255D4F1012}" type="pres">
      <dgm:prSet presAssocID="{3A41F674-38E8-4B4F-8AFC-92336A0AF14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1400C3-7D8A-492A-A89B-DC830DBCE43F}" type="pres">
      <dgm:prSet presAssocID="{8A504BE5-C308-4AF7-A2EF-DA8A39B66A30}" presName="circle1" presStyleLbl="node1" presStyleIdx="0" presStyleCnt="2" custScaleX="41356" custScaleY="102624" custLinFactNeighborX="13896" custLinFactNeighborY="9537"/>
      <dgm:spPr/>
    </dgm:pt>
    <dgm:pt modelId="{E3D8D41F-B313-46F4-9B2E-2FB56A85F4BC}" type="pres">
      <dgm:prSet presAssocID="{8A504BE5-C308-4AF7-A2EF-DA8A39B66A30}" presName="space" presStyleCnt="0"/>
      <dgm:spPr/>
    </dgm:pt>
    <dgm:pt modelId="{A4A0EECF-D89B-45FF-BEC8-68DE51070705}" type="pres">
      <dgm:prSet presAssocID="{8A504BE5-C308-4AF7-A2EF-DA8A39B66A30}" presName="rect1" presStyleLbl="alignAcc1" presStyleIdx="0" presStyleCnt="2" custScaleX="125123" custScaleY="105250" custLinFactNeighborX="-651" custLinFactNeighborY="-19223"/>
      <dgm:spPr/>
      <dgm:t>
        <a:bodyPr/>
        <a:lstStyle/>
        <a:p>
          <a:endParaRPr lang="ru-RU"/>
        </a:p>
      </dgm:t>
    </dgm:pt>
    <dgm:pt modelId="{064EDEFF-1630-4CC1-BCA1-682C29F6E3C2}" type="pres">
      <dgm:prSet presAssocID="{40397849-47E1-4B4C-8243-EC05F1F370D0}" presName="vertSpace2" presStyleLbl="node1" presStyleIdx="0" presStyleCnt="2"/>
      <dgm:spPr/>
    </dgm:pt>
    <dgm:pt modelId="{E709B9C0-FC11-442B-AC65-C13562738DDC}" type="pres">
      <dgm:prSet presAssocID="{40397849-47E1-4B4C-8243-EC05F1F370D0}" presName="circle2" presStyleLbl="node1" presStyleIdx="1" presStyleCnt="2" custScaleX="89710" custScaleY="39377" custLinFactNeighborX="-26009" custLinFactNeighborY="36206"/>
      <dgm:spPr/>
    </dgm:pt>
    <dgm:pt modelId="{9106B44F-5B1C-4BFE-829E-9468F3846565}" type="pres">
      <dgm:prSet presAssocID="{40397849-47E1-4B4C-8243-EC05F1F370D0}" presName="rect2" presStyleLbl="alignAcc1" presStyleIdx="1" presStyleCnt="2" custScaleX="124718" custScaleY="39377" custLinFactNeighborX="-1158" custLinFactNeighborY="5895"/>
      <dgm:spPr/>
      <dgm:t>
        <a:bodyPr/>
        <a:lstStyle/>
        <a:p>
          <a:endParaRPr lang="ru-RU"/>
        </a:p>
      </dgm:t>
    </dgm:pt>
    <dgm:pt modelId="{03150949-ABE0-4260-97B9-3594384B58E7}" type="pres">
      <dgm:prSet presAssocID="{8A504BE5-C308-4AF7-A2EF-DA8A39B66A30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0F19D-6ED5-4D50-9103-D0BE06A7305D}" type="pres">
      <dgm:prSet presAssocID="{8A504BE5-C308-4AF7-A2EF-DA8A39B66A30}" presName="rect1ChTx" presStyleLbl="alignAcc1" presStyleIdx="1" presStyleCnt="2" custScaleX="195285" custScaleY="181881" custLinFactNeighborX="-14143" custLinFactNeighborY="-3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77E2A-03AA-4E58-AA2C-56E760A2DCDE}" type="pres">
      <dgm:prSet presAssocID="{40397849-47E1-4B4C-8243-EC05F1F370D0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B45273-A2ED-4CFB-8673-1A14F6286888}" type="pres">
      <dgm:prSet presAssocID="{40397849-47E1-4B4C-8243-EC05F1F370D0}" presName="rect2ChTx" presStyleLbl="alignAcc1" presStyleIdx="1" presStyleCnt="2" custScaleX="100000" custScaleY="100000" custLinFactNeighborX="16964" custLinFactNeighborY="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F9CFEF-F450-43EE-B1EC-CA3106F5B2C5}" srcId="{8A504BE5-C308-4AF7-A2EF-DA8A39B66A30}" destId="{6B9DDEF6-576E-42FE-BC0D-AC392F0FC465}" srcOrd="0" destOrd="0" parTransId="{ADA93236-6D2A-4CBA-A851-2DC76399F7AC}" sibTransId="{89A3391C-0D7F-434C-9AAD-DAFE39186B07}"/>
    <dgm:cxn modelId="{1793496F-B981-411C-866E-61F51FA574AE}" type="presOf" srcId="{4297B440-FDF0-42D3-B1C4-8EC05C65EE79}" destId="{BAD0F19D-6ED5-4D50-9103-D0BE06A7305D}" srcOrd="0" destOrd="3" presId="urn:microsoft.com/office/officeart/2005/8/layout/target3"/>
    <dgm:cxn modelId="{E9586760-C7DD-4E4F-B383-387C1F84FBA1}" srcId="{8A504BE5-C308-4AF7-A2EF-DA8A39B66A30}" destId="{4297B440-FDF0-42D3-B1C4-8EC05C65EE79}" srcOrd="3" destOrd="0" parTransId="{74C769A4-95C1-4EDE-9A6F-8353EA98E3A5}" sibTransId="{011EB288-C3CC-42AD-816E-96B0FFE9C0C1}"/>
    <dgm:cxn modelId="{AEE34B08-4DBD-4D60-B498-3BD67C299C87}" type="presOf" srcId="{C788B022-E239-4456-B0F2-426D8CD15377}" destId="{BAD0F19D-6ED5-4D50-9103-D0BE06A7305D}" srcOrd="0" destOrd="6" presId="urn:microsoft.com/office/officeart/2005/8/layout/target3"/>
    <dgm:cxn modelId="{B7E448F7-94DF-44D2-951E-FF4257DFC7E9}" type="presOf" srcId="{639A53A6-264D-4944-ABE9-303E7FF50739}" destId="{BAD0F19D-6ED5-4D50-9103-D0BE06A7305D}" srcOrd="0" destOrd="4" presId="urn:microsoft.com/office/officeart/2005/8/layout/target3"/>
    <dgm:cxn modelId="{4835EDF3-33ED-404B-966B-B896836D7E90}" srcId="{8A504BE5-C308-4AF7-A2EF-DA8A39B66A30}" destId="{C788B022-E239-4456-B0F2-426D8CD15377}" srcOrd="6" destOrd="0" parTransId="{8285638A-6E31-4731-943A-F7477E0CC0D9}" sibTransId="{57563472-C922-44B8-8814-31AAFD22C5F2}"/>
    <dgm:cxn modelId="{094DCB0B-4715-466B-9338-4B94D2B08188}" srcId="{8A504BE5-C308-4AF7-A2EF-DA8A39B66A30}" destId="{90C7F9B9-F2CB-4927-883A-F3EF39807549}" srcOrd="7" destOrd="0" parTransId="{9D4788F2-9752-41D8-B53F-7C6665C59535}" sibTransId="{C85D887D-5639-4BBE-A31D-FCED1047F4A7}"/>
    <dgm:cxn modelId="{2BD90760-32DE-42DA-97CD-D61FF74BAC39}" srcId="{8A504BE5-C308-4AF7-A2EF-DA8A39B66A30}" destId="{B611F785-DB6F-47F0-8353-4159FBDF9564}" srcOrd="5" destOrd="0" parTransId="{85CFA743-3C3B-4BAB-B216-D08DBBCEF89A}" sibTransId="{44B8BDAB-16EF-4210-A20E-A30A8320CEFC}"/>
    <dgm:cxn modelId="{B16B646D-E4F5-4FF1-890D-C150CC45E27B}" type="presOf" srcId="{C86539E3-DE20-457A-BF4F-A99C7D493EBD}" destId="{56B45273-A2ED-4CFB-8673-1A14F6286888}" srcOrd="0" destOrd="1" presId="urn:microsoft.com/office/officeart/2005/8/layout/target3"/>
    <dgm:cxn modelId="{15CD8F2A-7E86-4759-B569-940C116AFA2A}" type="presOf" srcId="{B611F785-DB6F-47F0-8353-4159FBDF9564}" destId="{BAD0F19D-6ED5-4D50-9103-D0BE06A7305D}" srcOrd="0" destOrd="5" presId="urn:microsoft.com/office/officeart/2005/8/layout/target3"/>
    <dgm:cxn modelId="{91E699D8-02F7-43ED-AC4C-C9E2FEC0D42E}" type="presOf" srcId="{372EE424-0301-42A3-84B2-00137B383A02}" destId="{56B45273-A2ED-4CFB-8673-1A14F6286888}" srcOrd="0" destOrd="0" presId="urn:microsoft.com/office/officeart/2005/8/layout/target3"/>
    <dgm:cxn modelId="{7CB73752-4C12-4B50-87A9-D774A009FCBD}" type="presOf" srcId="{40397849-47E1-4B4C-8243-EC05F1F370D0}" destId="{9106B44F-5B1C-4BFE-829E-9468F3846565}" srcOrd="0" destOrd="0" presId="urn:microsoft.com/office/officeart/2005/8/layout/target3"/>
    <dgm:cxn modelId="{BC2C1FF5-67D6-404F-9590-D79AE1F18E50}" type="presOf" srcId="{90C7F9B9-F2CB-4927-883A-F3EF39807549}" destId="{BAD0F19D-6ED5-4D50-9103-D0BE06A7305D}" srcOrd="0" destOrd="7" presId="urn:microsoft.com/office/officeart/2005/8/layout/target3"/>
    <dgm:cxn modelId="{E88D755C-A2E6-4000-9BF2-2B235BC88BB7}" srcId="{40397849-47E1-4B4C-8243-EC05F1F370D0}" destId="{372EE424-0301-42A3-84B2-00137B383A02}" srcOrd="0" destOrd="0" parTransId="{53CD48FD-8AA2-4846-A81C-C4E6E7064603}" sibTransId="{CCF94E3B-6A82-45B9-9741-22FB0BFFD58B}"/>
    <dgm:cxn modelId="{8857EB1D-B594-4DC7-9F4D-E3132D302790}" srcId="{8A504BE5-C308-4AF7-A2EF-DA8A39B66A30}" destId="{639A53A6-264D-4944-ABE9-303E7FF50739}" srcOrd="4" destOrd="0" parTransId="{947F707D-1BFD-467F-A875-492D9ECDAEB3}" sibTransId="{21B2D1A3-8697-4F68-8C3A-2CDEB3319E05}"/>
    <dgm:cxn modelId="{5DE466F8-DFC2-49B4-8C03-E151322F2443}" type="presOf" srcId="{40397849-47E1-4B4C-8243-EC05F1F370D0}" destId="{8AC77E2A-03AA-4E58-AA2C-56E760A2DCDE}" srcOrd="1" destOrd="0" presId="urn:microsoft.com/office/officeart/2005/8/layout/target3"/>
    <dgm:cxn modelId="{B4042989-F81A-4EE2-BD13-7D075A335003}" type="presOf" srcId="{3A41F674-38E8-4B4F-8AFC-92336A0AF14E}" destId="{364F00FF-5C60-41CD-B5D8-E0255D4F1012}" srcOrd="0" destOrd="0" presId="urn:microsoft.com/office/officeart/2005/8/layout/target3"/>
    <dgm:cxn modelId="{54DB6526-2BE4-4ACF-AEB6-FF131B437EAA}" type="presOf" srcId="{D8DD30C9-72CB-4BFE-AA82-8BF4643B8D94}" destId="{BAD0F19D-6ED5-4D50-9103-D0BE06A7305D}" srcOrd="0" destOrd="1" presId="urn:microsoft.com/office/officeart/2005/8/layout/target3"/>
    <dgm:cxn modelId="{F41821A1-85CB-4F04-9CFE-0C9F36DAE6A4}" type="presOf" srcId="{6B9DDEF6-576E-42FE-BC0D-AC392F0FC465}" destId="{BAD0F19D-6ED5-4D50-9103-D0BE06A7305D}" srcOrd="0" destOrd="0" presId="urn:microsoft.com/office/officeart/2005/8/layout/target3"/>
    <dgm:cxn modelId="{8FAF1C0B-1251-4BDD-90C4-EE38AF494C5B}" srcId="{3A41F674-38E8-4B4F-8AFC-92336A0AF14E}" destId="{8A504BE5-C308-4AF7-A2EF-DA8A39B66A30}" srcOrd="0" destOrd="0" parTransId="{53D67997-AFFD-4161-9437-53ADBA92E185}" sibTransId="{873233E3-08DF-4A4B-B787-14BFA868557A}"/>
    <dgm:cxn modelId="{DAA04021-B11E-49DA-8166-C4FBE2CD4EDC}" srcId="{40397849-47E1-4B4C-8243-EC05F1F370D0}" destId="{C86539E3-DE20-457A-BF4F-A99C7D493EBD}" srcOrd="1" destOrd="0" parTransId="{1FB73233-08D0-4A19-8CCA-3F14DAE86C1E}" sibTransId="{B166635D-8A74-4AB2-8FEB-28D6B764DD9E}"/>
    <dgm:cxn modelId="{43DAD9F5-039B-4DE3-B3B5-587B471131E2}" type="presOf" srcId="{EE5D19D9-0AC9-4D48-8CF6-BD53AF34E1F7}" destId="{BAD0F19D-6ED5-4D50-9103-D0BE06A7305D}" srcOrd="0" destOrd="2" presId="urn:microsoft.com/office/officeart/2005/8/layout/target3"/>
    <dgm:cxn modelId="{35B7D0F7-CBDA-4CA0-A130-E73AB0F4ECF1}" srcId="{3A41F674-38E8-4B4F-8AFC-92336A0AF14E}" destId="{40397849-47E1-4B4C-8243-EC05F1F370D0}" srcOrd="1" destOrd="0" parTransId="{BA4DF14E-59BD-4BE7-8AB9-F5440E1F1E8F}" sibTransId="{4E1BA4AA-49F0-45DF-BCAC-077949E87AD4}"/>
    <dgm:cxn modelId="{F9CA22C3-C14A-4FAC-BBFB-E1586F76D37B}" srcId="{8A504BE5-C308-4AF7-A2EF-DA8A39B66A30}" destId="{EE5D19D9-0AC9-4D48-8CF6-BD53AF34E1F7}" srcOrd="2" destOrd="0" parTransId="{320942F5-19B3-4352-97CB-92DDFBD172F1}" sibTransId="{BC1D4DD9-B538-430A-9D59-7B0CF30A653F}"/>
    <dgm:cxn modelId="{47CE85DB-1491-4D9A-805F-E158CC76D183}" srcId="{8A504BE5-C308-4AF7-A2EF-DA8A39B66A30}" destId="{D8DD30C9-72CB-4BFE-AA82-8BF4643B8D94}" srcOrd="1" destOrd="0" parTransId="{F1218646-B2AD-4D5F-80B6-4D64546B94F3}" sibTransId="{C3393433-F94A-472A-A937-6811A4815F03}"/>
    <dgm:cxn modelId="{2822EB04-A608-4CF4-BD88-DE8604D7B4CF}" type="presOf" srcId="{8A504BE5-C308-4AF7-A2EF-DA8A39B66A30}" destId="{03150949-ABE0-4260-97B9-3594384B58E7}" srcOrd="1" destOrd="0" presId="urn:microsoft.com/office/officeart/2005/8/layout/target3"/>
    <dgm:cxn modelId="{CC1509CB-FB43-4A05-840B-42C3450E4989}" type="presOf" srcId="{8A504BE5-C308-4AF7-A2EF-DA8A39B66A30}" destId="{A4A0EECF-D89B-45FF-BEC8-68DE51070705}" srcOrd="0" destOrd="0" presId="urn:microsoft.com/office/officeart/2005/8/layout/target3"/>
    <dgm:cxn modelId="{91BC3375-79D0-46FD-96F1-F2429BCD8CAE}" type="presParOf" srcId="{364F00FF-5C60-41CD-B5D8-E0255D4F1012}" destId="{4C1400C3-7D8A-492A-A89B-DC830DBCE43F}" srcOrd="0" destOrd="0" presId="urn:microsoft.com/office/officeart/2005/8/layout/target3"/>
    <dgm:cxn modelId="{42002AF9-AFB4-431B-AE5D-F51C4178F276}" type="presParOf" srcId="{364F00FF-5C60-41CD-B5D8-E0255D4F1012}" destId="{E3D8D41F-B313-46F4-9B2E-2FB56A85F4BC}" srcOrd="1" destOrd="0" presId="urn:microsoft.com/office/officeart/2005/8/layout/target3"/>
    <dgm:cxn modelId="{D4A98510-F76F-4DA4-A090-CF6F3C8BB6FF}" type="presParOf" srcId="{364F00FF-5C60-41CD-B5D8-E0255D4F1012}" destId="{A4A0EECF-D89B-45FF-BEC8-68DE51070705}" srcOrd="2" destOrd="0" presId="urn:microsoft.com/office/officeart/2005/8/layout/target3"/>
    <dgm:cxn modelId="{BB586C60-AFF5-44D3-B4B0-6DDB92803A43}" type="presParOf" srcId="{364F00FF-5C60-41CD-B5D8-E0255D4F1012}" destId="{064EDEFF-1630-4CC1-BCA1-682C29F6E3C2}" srcOrd="3" destOrd="0" presId="urn:microsoft.com/office/officeart/2005/8/layout/target3"/>
    <dgm:cxn modelId="{7F38722C-06E1-450B-8842-13924A9339A8}" type="presParOf" srcId="{364F00FF-5C60-41CD-B5D8-E0255D4F1012}" destId="{E709B9C0-FC11-442B-AC65-C13562738DDC}" srcOrd="4" destOrd="0" presId="urn:microsoft.com/office/officeart/2005/8/layout/target3"/>
    <dgm:cxn modelId="{A6B2A393-3E89-4CCB-9EFA-55714103DF59}" type="presParOf" srcId="{364F00FF-5C60-41CD-B5D8-E0255D4F1012}" destId="{9106B44F-5B1C-4BFE-829E-9468F3846565}" srcOrd="5" destOrd="0" presId="urn:microsoft.com/office/officeart/2005/8/layout/target3"/>
    <dgm:cxn modelId="{3D371AA3-E872-446B-A3B0-0740C60329B7}" type="presParOf" srcId="{364F00FF-5C60-41CD-B5D8-E0255D4F1012}" destId="{03150949-ABE0-4260-97B9-3594384B58E7}" srcOrd="6" destOrd="0" presId="urn:microsoft.com/office/officeart/2005/8/layout/target3"/>
    <dgm:cxn modelId="{B15DC2A1-3DAE-44C8-BD9F-554182E63392}" type="presParOf" srcId="{364F00FF-5C60-41CD-B5D8-E0255D4F1012}" destId="{BAD0F19D-6ED5-4D50-9103-D0BE06A7305D}" srcOrd="7" destOrd="0" presId="urn:microsoft.com/office/officeart/2005/8/layout/target3"/>
    <dgm:cxn modelId="{88EF0468-45B6-43C9-94CA-A3B1B33FD3EC}" type="presParOf" srcId="{364F00FF-5C60-41CD-B5D8-E0255D4F1012}" destId="{8AC77E2A-03AA-4E58-AA2C-56E760A2DCDE}" srcOrd="8" destOrd="0" presId="urn:microsoft.com/office/officeart/2005/8/layout/target3"/>
    <dgm:cxn modelId="{BCA6F8FA-CC3D-4C47-A885-8A18CCF7B23F}" type="presParOf" srcId="{364F00FF-5C60-41CD-B5D8-E0255D4F1012}" destId="{56B45273-A2ED-4CFB-8673-1A14F6286888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5003F8D-608B-41B4-AC5F-B72573593C69}" type="doc">
      <dgm:prSet loTypeId="urn:microsoft.com/office/officeart/2005/8/layout/radial6" loCatId="cycle" qsTypeId="urn:microsoft.com/office/officeart/2005/8/quickstyle/simple2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C89F868B-E866-4EF2-A208-D2380E20C859}">
      <dgm:prSet phldrT="[Текст]" custT="1"/>
      <dgm:spPr/>
      <dgm:t>
        <a:bodyPr/>
        <a:lstStyle/>
        <a:p>
          <a:r>
            <a:rPr lang="ru-RU" sz="1600" b="1" dirty="0" smtClean="0"/>
            <a:t>Подпрограмма "Обеспечение деятельности муниципальных медицинских организаций Туапсинского района" - 102 864,3 тыс. рублей</a:t>
          </a:r>
          <a:endParaRPr lang="ru-RU" sz="1600" b="1" dirty="0"/>
        </a:p>
      </dgm:t>
    </dgm:pt>
    <dgm:pt modelId="{3DA5802D-7AE0-460E-B0B2-04C2B177459D}" type="parTrans" cxnId="{1940E669-22F2-4826-A3AB-1CB1CFFECC22}">
      <dgm:prSet/>
      <dgm:spPr/>
      <dgm:t>
        <a:bodyPr/>
        <a:lstStyle/>
        <a:p>
          <a:endParaRPr lang="ru-RU"/>
        </a:p>
      </dgm:t>
    </dgm:pt>
    <dgm:pt modelId="{1818E654-54EE-446A-A37F-B89CDEFD8C3D}" type="sibTrans" cxnId="{1940E669-22F2-4826-A3AB-1CB1CFFECC22}">
      <dgm:prSet/>
      <dgm:spPr/>
      <dgm:t>
        <a:bodyPr/>
        <a:lstStyle/>
        <a:p>
          <a:endParaRPr lang="ru-RU"/>
        </a:p>
      </dgm:t>
    </dgm:pt>
    <dgm:pt modelId="{53E57F35-7A2B-4339-BAD1-0C123F9DAC74}">
      <dgm:prSet phldrT="[Текст]" custT="1"/>
      <dgm:spPr/>
      <dgm:t>
        <a:bodyPr/>
        <a:lstStyle/>
        <a:p>
          <a:r>
            <a:rPr lang="ru-RU" sz="1200" dirty="0" smtClean="0"/>
            <a:t>осуществление мероприятий по профилактике терроризма в Краснодарском крае –  500,0 тыс. рублей</a:t>
          </a:r>
          <a:endParaRPr lang="ru-RU" sz="1200" dirty="0"/>
        </a:p>
      </dgm:t>
    </dgm:pt>
    <dgm:pt modelId="{A514D031-AFC3-430A-90EB-3DB129468490}" type="parTrans" cxnId="{07711D8C-B4C8-4CFE-ABF1-92B53B4044BE}">
      <dgm:prSet/>
      <dgm:spPr/>
      <dgm:t>
        <a:bodyPr/>
        <a:lstStyle/>
        <a:p>
          <a:endParaRPr lang="ru-RU"/>
        </a:p>
      </dgm:t>
    </dgm:pt>
    <dgm:pt modelId="{281F0830-5297-4567-9C7B-D4F6732A03F4}" type="sibTrans" cxnId="{07711D8C-B4C8-4CFE-ABF1-92B53B4044BE}">
      <dgm:prSet/>
      <dgm:spPr/>
      <dgm:t>
        <a:bodyPr/>
        <a:lstStyle/>
        <a:p>
          <a:endParaRPr lang="ru-RU" dirty="0"/>
        </a:p>
      </dgm:t>
    </dgm:pt>
    <dgm:pt modelId="{06CE5880-7DEE-4DC6-BB6E-53DC5033C5E9}">
      <dgm:prSet phldrT="[Текст]" custT="1"/>
      <dgm:spPr/>
      <dgm:t>
        <a:bodyPr/>
        <a:lstStyle/>
        <a:p>
          <a:r>
            <a:rPr lang="ru-RU" sz="1200" dirty="0" smtClean="0"/>
            <a:t>дополнительная денежная компенсация на усиленное питание донору, безвозмездно сдавшему кровь и (или) ее компоненты – </a:t>
          </a:r>
        </a:p>
        <a:p>
          <a:r>
            <a:rPr lang="ru-RU" sz="1200" dirty="0" smtClean="0"/>
            <a:t>456,8 тыс. рублей</a:t>
          </a:r>
          <a:endParaRPr lang="ru-RU" sz="1200" dirty="0"/>
        </a:p>
      </dgm:t>
    </dgm:pt>
    <dgm:pt modelId="{44180FFE-46DA-4530-8CA0-C1BB2CE20CBE}" type="parTrans" cxnId="{E04EEAF7-DBF6-47DA-9381-A3EE4064777D}">
      <dgm:prSet/>
      <dgm:spPr/>
      <dgm:t>
        <a:bodyPr/>
        <a:lstStyle/>
        <a:p>
          <a:endParaRPr lang="ru-RU"/>
        </a:p>
      </dgm:t>
    </dgm:pt>
    <dgm:pt modelId="{5FDE71FD-879C-49F2-85D7-60DDDCB807F5}" type="sibTrans" cxnId="{E04EEAF7-DBF6-47DA-9381-A3EE4064777D}">
      <dgm:prSet/>
      <dgm:spPr/>
      <dgm:t>
        <a:bodyPr/>
        <a:lstStyle/>
        <a:p>
          <a:endParaRPr lang="ru-RU" dirty="0"/>
        </a:p>
      </dgm:t>
    </dgm:pt>
    <dgm:pt modelId="{0D81DE43-885C-40DF-8779-0FC74F0C7F3D}">
      <dgm:prSet phldrT="[Текст]" custT="1"/>
      <dgm:spPr/>
      <dgm:t>
        <a:bodyPr/>
        <a:lstStyle/>
        <a:p>
          <a:r>
            <a:rPr lang="ru-RU" sz="1200" dirty="0" smtClean="0"/>
            <a:t>предоставлению мер социальной поддержки отд. группам населения в бесплатном изготовлении и ремонте зубных протезов– 2 694,0 тыс. рублей</a:t>
          </a:r>
          <a:endParaRPr lang="ru-RU" sz="1200" dirty="0"/>
        </a:p>
      </dgm:t>
    </dgm:pt>
    <dgm:pt modelId="{6C877566-0D74-48A4-BF42-2E2F339509E7}" type="parTrans" cxnId="{1B7BC62F-68BD-4FD2-B8D6-97981CB06BD7}">
      <dgm:prSet/>
      <dgm:spPr/>
      <dgm:t>
        <a:bodyPr/>
        <a:lstStyle/>
        <a:p>
          <a:endParaRPr lang="ru-RU"/>
        </a:p>
      </dgm:t>
    </dgm:pt>
    <dgm:pt modelId="{6B2D7674-D0F6-40B3-AAD3-A29527D79FCD}" type="sibTrans" cxnId="{1B7BC62F-68BD-4FD2-B8D6-97981CB06BD7}">
      <dgm:prSet/>
      <dgm:spPr/>
      <dgm:t>
        <a:bodyPr/>
        <a:lstStyle/>
        <a:p>
          <a:endParaRPr lang="ru-RU" dirty="0"/>
        </a:p>
      </dgm:t>
    </dgm:pt>
    <dgm:pt modelId="{CB767DF1-5F1C-4410-B842-086C32380BDE}">
      <dgm:prSet phldrT="[Текст]" custT="1"/>
      <dgm:spPr/>
      <dgm:t>
        <a:bodyPr/>
        <a:lstStyle/>
        <a:p>
          <a:r>
            <a:rPr lang="ru-RU" sz="1200" dirty="0" smtClean="0"/>
            <a:t>организация оказания медицинской помощи – 70 737,6 тыс. рублей</a:t>
          </a:r>
          <a:endParaRPr lang="ru-RU" sz="1200" dirty="0"/>
        </a:p>
      </dgm:t>
    </dgm:pt>
    <dgm:pt modelId="{9BBF6A26-7380-445A-85FF-3AC086DE2CE9}" type="parTrans" cxnId="{D3341BE5-D95A-4B7B-84E5-A98AE79621C9}">
      <dgm:prSet/>
      <dgm:spPr/>
      <dgm:t>
        <a:bodyPr/>
        <a:lstStyle/>
        <a:p>
          <a:endParaRPr lang="ru-RU"/>
        </a:p>
      </dgm:t>
    </dgm:pt>
    <dgm:pt modelId="{12869E05-82C7-428D-B5FE-BE9036D54286}" type="sibTrans" cxnId="{D3341BE5-D95A-4B7B-84E5-A98AE79621C9}">
      <dgm:prSet/>
      <dgm:spPr/>
      <dgm:t>
        <a:bodyPr/>
        <a:lstStyle/>
        <a:p>
          <a:endParaRPr lang="ru-RU" dirty="0"/>
        </a:p>
      </dgm:t>
    </dgm:pt>
    <dgm:pt modelId="{184D805D-4979-4708-BEEB-35BAA01732D5}">
      <dgm:prSet phldrT="[Текст]" custT="1"/>
      <dgm:spPr/>
      <dgm:t>
        <a:bodyPr/>
        <a:lstStyle/>
        <a:p>
          <a:r>
            <a:rPr lang="ru-RU" sz="1200" dirty="0" smtClean="0"/>
            <a:t>предоставление мер социальной поддержки отд. группам населения в обеспечении лекарственными средствами и изделиями медицинского назначения, – 24 406,5 тыс.рублей</a:t>
          </a:r>
          <a:endParaRPr lang="ru-RU" sz="1200" dirty="0"/>
        </a:p>
      </dgm:t>
    </dgm:pt>
    <dgm:pt modelId="{749F2DC3-F319-44DF-BCB3-6C3340B1D3BB}" type="parTrans" cxnId="{17720074-F452-493B-9053-51566CDE7916}">
      <dgm:prSet/>
      <dgm:spPr/>
      <dgm:t>
        <a:bodyPr/>
        <a:lstStyle/>
        <a:p>
          <a:endParaRPr lang="ru-RU"/>
        </a:p>
      </dgm:t>
    </dgm:pt>
    <dgm:pt modelId="{60689717-E9CC-432A-9E86-A5F317D21362}" type="sibTrans" cxnId="{17720074-F452-493B-9053-51566CDE7916}">
      <dgm:prSet/>
      <dgm:spPr/>
      <dgm:t>
        <a:bodyPr/>
        <a:lstStyle/>
        <a:p>
          <a:endParaRPr lang="ru-RU" dirty="0"/>
        </a:p>
      </dgm:t>
    </dgm:pt>
    <dgm:pt modelId="{58920C65-0671-4AB1-9B9A-9233BA209AD3}">
      <dgm:prSet phldrT="[Текст]" custT="1"/>
      <dgm:spPr/>
      <dgm:t>
        <a:bodyPr/>
        <a:lstStyle/>
        <a:p>
          <a:r>
            <a:rPr lang="ru-RU" sz="1200" dirty="0" smtClean="0"/>
            <a:t>обеспечение деятельности управления здравоохранения администрации муниципального образования Туапсинский район – 4 069,4 тыс. рублей</a:t>
          </a:r>
          <a:endParaRPr lang="ru-RU" sz="1200" dirty="0"/>
        </a:p>
      </dgm:t>
    </dgm:pt>
    <dgm:pt modelId="{23A2EED8-4BE2-4208-8C0C-383B9281B93D}" type="parTrans" cxnId="{70EFFCEE-4700-4D2B-9951-755EEF1DBDB7}">
      <dgm:prSet/>
      <dgm:spPr/>
      <dgm:t>
        <a:bodyPr/>
        <a:lstStyle/>
        <a:p>
          <a:endParaRPr lang="ru-RU"/>
        </a:p>
      </dgm:t>
    </dgm:pt>
    <dgm:pt modelId="{24D1CDBF-5549-4330-A599-6372A443F5CF}" type="sibTrans" cxnId="{70EFFCEE-4700-4D2B-9951-755EEF1DBDB7}">
      <dgm:prSet/>
      <dgm:spPr/>
      <dgm:t>
        <a:bodyPr/>
        <a:lstStyle/>
        <a:p>
          <a:endParaRPr lang="ru-RU" dirty="0"/>
        </a:p>
      </dgm:t>
    </dgm:pt>
    <dgm:pt modelId="{149AC29A-8BDF-4509-88BE-01AA207C6D7A}" type="pres">
      <dgm:prSet presAssocID="{E5003F8D-608B-41B4-AC5F-B72573593C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8780F3-092F-455E-A3C5-BA32A21D18FF}" type="pres">
      <dgm:prSet presAssocID="{C89F868B-E866-4EF2-A208-D2380E20C859}" presName="centerShape" presStyleLbl="node0" presStyleIdx="0" presStyleCnt="1" custScaleX="196243" custScaleY="117084" custLinFactNeighborX="-2638" custLinFactNeighborY="-416"/>
      <dgm:spPr/>
      <dgm:t>
        <a:bodyPr/>
        <a:lstStyle/>
        <a:p>
          <a:endParaRPr lang="ru-RU"/>
        </a:p>
      </dgm:t>
    </dgm:pt>
    <dgm:pt modelId="{5BCFA0AE-4F74-4ACD-AE0A-51E6831DA3C2}" type="pres">
      <dgm:prSet presAssocID="{53E57F35-7A2B-4339-BAD1-0C123F9DAC74}" presName="node" presStyleLbl="node1" presStyleIdx="0" presStyleCnt="6" custScaleX="155762" custScaleY="122510" custRadScaleRad="104437" custRadScaleInc="-86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8EA96-2228-414C-8551-136CEC6497CC}" type="pres">
      <dgm:prSet presAssocID="{53E57F35-7A2B-4339-BAD1-0C123F9DAC74}" presName="dummy" presStyleCnt="0"/>
      <dgm:spPr/>
      <dgm:t>
        <a:bodyPr/>
        <a:lstStyle/>
        <a:p>
          <a:endParaRPr lang="ru-RU"/>
        </a:p>
      </dgm:t>
    </dgm:pt>
    <dgm:pt modelId="{D272BD63-EBFB-4657-870D-F2ED393B9B84}" type="pres">
      <dgm:prSet presAssocID="{281F0830-5297-4567-9C7B-D4F6732A03F4}" presName="sibTrans" presStyleLbl="sibTrans2D1" presStyleIdx="0" presStyleCnt="6" custLinFactNeighborX="-1211" custLinFactNeighborY="-4920"/>
      <dgm:spPr/>
      <dgm:t>
        <a:bodyPr/>
        <a:lstStyle/>
        <a:p>
          <a:endParaRPr lang="ru-RU"/>
        </a:p>
      </dgm:t>
    </dgm:pt>
    <dgm:pt modelId="{3058BC5B-A9C6-450A-9380-618C0704A562}" type="pres">
      <dgm:prSet presAssocID="{06CE5880-7DEE-4DC6-BB6E-53DC5033C5E9}" presName="node" presStyleLbl="node1" presStyleIdx="1" presStyleCnt="6" custScaleX="176887" custScaleY="134160" custRadScaleRad="120398" custRadScaleInc="-67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55673-4C4B-4904-B168-A10B377E7E1F}" type="pres">
      <dgm:prSet presAssocID="{06CE5880-7DEE-4DC6-BB6E-53DC5033C5E9}" presName="dummy" presStyleCnt="0"/>
      <dgm:spPr/>
      <dgm:t>
        <a:bodyPr/>
        <a:lstStyle/>
        <a:p>
          <a:endParaRPr lang="ru-RU"/>
        </a:p>
      </dgm:t>
    </dgm:pt>
    <dgm:pt modelId="{937EBBCA-3504-467F-8886-79C5042A46D5}" type="pres">
      <dgm:prSet presAssocID="{5FDE71FD-879C-49F2-85D7-60DDDCB807F5}" presName="sibTrans" presStyleLbl="sibTrans2D1" presStyleIdx="1" presStyleCnt="6" custLinFactNeighborX="-320" custLinFactNeighborY="-39"/>
      <dgm:spPr/>
      <dgm:t>
        <a:bodyPr/>
        <a:lstStyle/>
        <a:p>
          <a:endParaRPr lang="ru-RU"/>
        </a:p>
      </dgm:t>
    </dgm:pt>
    <dgm:pt modelId="{CA07A292-4CA3-49D3-B38A-95B0D3879380}" type="pres">
      <dgm:prSet presAssocID="{0D81DE43-885C-40DF-8779-0FC74F0C7F3D}" presName="node" presStyleLbl="node1" presStyleIdx="2" presStyleCnt="6" custScaleX="176841" custScaleY="124711" custRadScaleRad="149696" custRadScaleInc="-151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10B329-AB24-4CBB-9D8C-163216BC975D}" type="pres">
      <dgm:prSet presAssocID="{0D81DE43-885C-40DF-8779-0FC74F0C7F3D}" presName="dummy" presStyleCnt="0"/>
      <dgm:spPr/>
      <dgm:t>
        <a:bodyPr/>
        <a:lstStyle/>
        <a:p>
          <a:endParaRPr lang="ru-RU"/>
        </a:p>
      </dgm:t>
    </dgm:pt>
    <dgm:pt modelId="{3A5401F7-4EEF-4F29-B34C-8D96FF4183EC}" type="pres">
      <dgm:prSet presAssocID="{6B2D7674-D0F6-40B3-AAD3-A29527D79FCD}" presName="sibTrans" presStyleLbl="sibTrans2D1" presStyleIdx="2" presStyleCnt="6" custScaleX="78387" custScaleY="57475" custLinFactNeighborX="3483" custLinFactNeighborY="5194"/>
      <dgm:spPr/>
      <dgm:t>
        <a:bodyPr/>
        <a:lstStyle/>
        <a:p>
          <a:endParaRPr lang="ru-RU"/>
        </a:p>
      </dgm:t>
    </dgm:pt>
    <dgm:pt modelId="{14C7A8FB-A6AE-4FF5-B524-BD3345ACDABB}" type="pres">
      <dgm:prSet presAssocID="{CB767DF1-5F1C-4410-B842-086C32380BDE}" presName="node" presStyleLbl="node1" presStyleIdx="3" presStyleCnt="6" custScaleX="154023" custRadScaleRad="102542" custRadScaleInc="99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E0D71-40CD-4F2E-B412-711DA8373EFE}" type="pres">
      <dgm:prSet presAssocID="{CB767DF1-5F1C-4410-B842-086C32380BDE}" presName="dummy" presStyleCnt="0"/>
      <dgm:spPr/>
      <dgm:t>
        <a:bodyPr/>
        <a:lstStyle/>
        <a:p>
          <a:endParaRPr lang="ru-RU"/>
        </a:p>
      </dgm:t>
    </dgm:pt>
    <dgm:pt modelId="{B68F0DE8-41FB-43C2-BA50-944F7487CA55}" type="pres">
      <dgm:prSet presAssocID="{12869E05-82C7-428D-B5FE-BE9036D54286}" presName="sibTrans" presStyleLbl="sibTrans2D1" presStyleIdx="3" presStyleCnt="6" custLinFactNeighborX="-3757" custLinFactNeighborY="306"/>
      <dgm:spPr/>
      <dgm:t>
        <a:bodyPr/>
        <a:lstStyle/>
        <a:p>
          <a:endParaRPr lang="ru-RU"/>
        </a:p>
      </dgm:t>
    </dgm:pt>
    <dgm:pt modelId="{F5F60A63-4556-41EA-AAC0-1B6E0BBBB96C}" type="pres">
      <dgm:prSet presAssocID="{184D805D-4979-4708-BEEB-35BAA01732D5}" presName="node" presStyleLbl="node1" presStyleIdx="4" presStyleCnt="6" custScaleX="179096" custScaleY="158651" custRadScaleRad="165060" custRadScaleInc="56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1AEE0-652B-4826-9F31-504AB242DD79}" type="pres">
      <dgm:prSet presAssocID="{184D805D-4979-4708-BEEB-35BAA01732D5}" presName="dummy" presStyleCnt="0"/>
      <dgm:spPr/>
      <dgm:t>
        <a:bodyPr/>
        <a:lstStyle/>
        <a:p>
          <a:endParaRPr lang="ru-RU"/>
        </a:p>
      </dgm:t>
    </dgm:pt>
    <dgm:pt modelId="{8779C3F9-7842-4567-BBF6-F6D8B19A5D88}" type="pres">
      <dgm:prSet presAssocID="{60689717-E9CC-432A-9E86-A5F317D21362}" presName="sibTrans" presStyleLbl="sibTrans2D1" presStyleIdx="4" presStyleCnt="6" custLinFactNeighborX="-9575" custLinFactNeighborY="-4253"/>
      <dgm:spPr/>
      <dgm:t>
        <a:bodyPr/>
        <a:lstStyle/>
        <a:p>
          <a:endParaRPr lang="ru-RU"/>
        </a:p>
      </dgm:t>
    </dgm:pt>
    <dgm:pt modelId="{6361806E-7019-4D8C-8544-46325359F9DB}" type="pres">
      <dgm:prSet presAssocID="{58920C65-0671-4AB1-9B9A-9233BA209AD3}" presName="node" presStyleLbl="node1" presStyleIdx="5" presStyleCnt="6" custScaleX="191710" custScaleY="123964" custRadScaleRad="159395" custRadScaleInc="-45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5A3AD-62BF-4579-B88F-3917F2ED19ED}" type="pres">
      <dgm:prSet presAssocID="{58920C65-0671-4AB1-9B9A-9233BA209AD3}" presName="dummy" presStyleCnt="0"/>
      <dgm:spPr/>
      <dgm:t>
        <a:bodyPr/>
        <a:lstStyle/>
        <a:p>
          <a:endParaRPr lang="ru-RU"/>
        </a:p>
      </dgm:t>
    </dgm:pt>
    <dgm:pt modelId="{480277E4-077D-4B46-AFED-DDD4197CA46D}" type="pres">
      <dgm:prSet presAssocID="{24D1CDBF-5549-4330-A599-6372A443F5CF}" presName="sibTrans" presStyleLbl="sibTrans2D1" presStyleIdx="5" presStyleCnt="6" custLinFactNeighborX="-4251" custLinFactNeighborY="-5531"/>
      <dgm:spPr/>
      <dgm:t>
        <a:bodyPr/>
        <a:lstStyle/>
        <a:p>
          <a:endParaRPr lang="ru-RU"/>
        </a:p>
      </dgm:t>
    </dgm:pt>
  </dgm:ptLst>
  <dgm:cxnLst>
    <dgm:cxn modelId="{321F6749-77AF-4226-A451-0A4085C73CE7}" type="presOf" srcId="{CB767DF1-5F1C-4410-B842-086C32380BDE}" destId="{14C7A8FB-A6AE-4FF5-B524-BD3345ACDABB}" srcOrd="0" destOrd="0" presId="urn:microsoft.com/office/officeart/2005/8/layout/radial6"/>
    <dgm:cxn modelId="{0F36B539-EFD4-4BCD-826A-C0246371E3EA}" type="presOf" srcId="{24D1CDBF-5549-4330-A599-6372A443F5CF}" destId="{480277E4-077D-4B46-AFED-DDD4197CA46D}" srcOrd="0" destOrd="0" presId="urn:microsoft.com/office/officeart/2005/8/layout/radial6"/>
    <dgm:cxn modelId="{E900E751-5AD8-433E-BF0A-230C284B37C2}" type="presOf" srcId="{C89F868B-E866-4EF2-A208-D2380E20C859}" destId="{958780F3-092F-455E-A3C5-BA32A21D18FF}" srcOrd="0" destOrd="0" presId="urn:microsoft.com/office/officeart/2005/8/layout/radial6"/>
    <dgm:cxn modelId="{DD501853-D1D9-4020-A808-1667FA9B6D5C}" type="presOf" srcId="{6B2D7674-D0F6-40B3-AAD3-A29527D79FCD}" destId="{3A5401F7-4EEF-4F29-B34C-8D96FF4183EC}" srcOrd="0" destOrd="0" presId="urn:microsoft.com/office/officeart/2005/8/layout/radial6"/>
    <dgm:cxn modelId="{A08C675F-4947-4800-A245-E8A2FB32A776}" type="presOf" srcId="{60689717-E9CC-432A-9E86-A5F317D21362}" destId="{8779C3F9-7842-4567-BBF6-F6D8B19A5D88}" srcOrd="0" destOrd="0" presId="urn:microsoft.com/office/officeart/2005/8/layout/radial6"/>
    <dgm:cxn modelId="{D3341BE5-D95A-4B7B-84E5-A98AE79621C9}" srcId="{C89F868B-E866-4EF2-A208-D2380E20C859}" destId="{CB767DF1-5F1C-4410-B842-086C32380BDE}" srcOrd="3" destOrd="0" parTransId="{9BBF6A26-7380-445A-85FF-3AC086DE2CE9}" sibTransId="{12869E05-82C7-428D-B5FE-BE9036D54286}"/>
    <dgm:cxn modelId="{9EAFC574-1488-4061-991D-9C1FD3538F98}" type="presOf" srcId="{184D805D-4979-4708-BEEB-35BAA01732D5}" destId="{F5F60A63-4556-41EA-AAC0-1B6E0BBBB96C}" srcOrd="0" destOrd="0" presId="urn:microsoft.com/office/officeart/2005/8/layout/radial6"/>
    <dgm:cxn modelId="{61DA266D-76CA-4000-BFE0-6E05E19AD127}" type="presOf" srcId="{0D81DE43-885C-40DF-8779-0FC74F0C7F3D}" destId="{CA07A292-4CA3-49D3-B38A-95B0D3879380}" srcOrd="0" destOrd="0" presId="urn:microsoft.com/office/officeart/2005/8/layout/radial6"/>
    <dgm:cxn modelId="{8FBA5EFB-C954-4A42-9011-2679EDCA3E8C}" type="presOf" srcId="{5FDE71FD-879C-49F2-85D7-60DDDCB807F5}" destId="{937EBBCA-3504-467F-8886-79C5042A46D5}" srcOrd="0" destOrd="0" presId="urn:microsoft.com/office/officeart/2005/8/layout/radial6"/>
    <dgm:cxn modelId="{1940E669-22F2-4826-A3AB-1CB1CFFECC22}" srcId="{E5003F8D-608B-41B4-AC5F-B72573593C69}" destId="{C89F868B-E866-4EF2-A208-D2380E20C859}" srcOrd="0" destOrd="0" parTransId="{3DA5802D-7AE0-460E-B0B2-04C2B177459D}" sibTransId="{1818E654-54EE-446A-A37F-B89CDEFD8C3D}"/>
    <dgm:cxn modelId="{13D4B73A-340A-43C3-ACE2-8729EA392550}" type="presOf" srcId="{281F0830-5297-4567-9C7B-D4F6732A03F4}" destId="{D272BD63-EBFB-4657-870D-F2ED393B9B84}" srcOrd="0" destOrd="0" presId="urn:microsoft.com/office/officeart/2005/8/layout/radial6"/>
    <dgm:cxn modelId="{0DB1D1EE-6234-45B5-B834-04B929D1E91B}" type="presOf" srcId="{58920C65-0671-4AB1-9B9A-9233BA209AD3}" destId="{6361806E-7019-4D8C-8544-46325359F9DB}" srcOrd="0" destOrd="0" presId="urn:microsoft.com/office/officeart/2005/8/layout/radial6"/>
    <dgm:cxn modelId="{57C9742C-2458-4BC0-94EE-BE4252DD4E02}" type="presOf" srcId="{53E57F35-7A2B-4339-BAD1-0C123F9DAC74}" destId="{5BCFA0AE-4F74-4ACD-AE0A-51E6831DA3C2}" srcOrd="0" destOrd="0" presId="urn:microsoft.com/office/officeart/2005/8/layout/radial6"/>
    <dgm:cxn modelId="{EC745F12-E362-4B9B-9552-B56A2D1557DD}" type="presOf" srcId="{12869E05-82C7-428D-B5FE-BE9036D54286}" destId="{B68F0DE8-41FB-43C2-BA50-944F7487CA55}" srcOrd="0" destOrd="0" presId="urn:microsoft.com/office/officeart/2005/8/layout/radial6"/>
    <dgm:cxn modelId="{E04EEAF7-DBF6-47DA-9381-A3EE4064777D}" srcId="{C89F868B-E866-4EF2-A208-D2380E20C859}" destId="{06CE5880-7DEE-4DC6-BB6E-53DC5033C5E9}" srcOrd="1" destOrd="0" parTransId="{44180FFE-46DA-4530-8CA0-C1BB2CE20CBE}" sibTransId="{5FDE71FD-879C-49F2-85D7-60DDDCB807F5}"/>
    <dgm:cxn modelId="{07711D8C-B4C8-4CFE-ABF1-92B53B4044BE}" srcId="{C89F868B-E866-4EF2-A208-D2380E20C859}" destId="{53E57F35-7A2B-4339-BAD1-0C123F9DAC74}" srcOrd="0" destOrd="0" parTransId="{A514D031-AFC3-430A-90EB-3DB129468490}" sibTransId="{281F0830-5297-4567-9C7B-D4F6732A03F4}"/>
    <dgm:cxn modelId="{17720074-F452-493B-9053-51566CDE7916}" srcId="{C89F868B-E866-4EF2-A208-D2380E20C859}" destId="{184D805D-4979-4708-BEEB-35BAA01732D5}" srcOrd="4" destOrd="0" parTransId="{749F2DC3-F319-44DF-BCB3-6C3340B1D3BB}" sibTransId="{60689717-E9CC-432A-9E86-A5F317D21362}"/>
    <dgm:cxn modelId="{70EFFCEE-4700-4D2B-9951-755EEF1DBDB7}" srcId="{C89F868B-E866-4EF2-A208-D2380E20C859}" destId="{58920C65-0671-4AB1-9B9A-9233BA209AD3}" srcOrd="5" destOrd="0" parTransId="{23A2EED8-4BE2-4208-8C0C-383B9281B93D}" sibTransId="{24D1CDBF-5549-4330-A599-6372A443F5CF}"/>
    <dgm:cxn modelId="{F02C3DD0-8849-4DB0-B47F-E05D0CEE2D03}" type="presOf" srcId="{E5003F8D-608B-41B4-AC5F-B72573593C69}" destId="{149AC29A-8BDF-4509-88BE-01AA207C6D7A}" srcOrd="0" destOrd="0" presId="urn:microsoft.com/office/officeart/2005/8/layout/radial6"/>
    <dgm:cxn modelId="{1B8A1948-FAD0-4DFF-890E-CAE468F663E5}" type="presOf" srcId="{06CE5880-7DEE-4DC6-BB6E-53DC5033C5E9}" destId="{3058BC5B-A9C6-450A-9380-618C0704A562}" srcOrd="0" destOrd="0" presId="urn:microsoft.com/office/officeart/2005/8/layout/radial6"/>
    <dgm:cxn modelId="{1B7BC62F-68BD-4FD2-B8D6-97981CB06BD7}" srcId="{C89F868B-E866-4EF2-A208-D2380E20C859}" destId="{0D81DE43-885C-40DF-8779-0FC74F0C7F3D}" srcOrd="2" destOrd="0" parTransId="{6C877566-0D74-48A4-BF42-2E2F339509E7}" sibTransId="{6B2D7674-D0F6-40B3-AAD3-A29527D79FCD}"/>
    <dgm:cxn modelId="{A8D99D4A-6BDB-47BB-A083-41C9EDCBA582}" type="presParOf" srcId="{149AC29A-8BDF-4509-88BE-01AA207C6D7A}" destId="{958780F3-092F-455E-A3C5-BA32A21D18FF}" srcOrd="0" destOrd="0" presId="urn:microsoft.com/office/officeart/2005/8/layout/radial6"/>
    <dgm:cxn modelId="{A73FF9B3-57C3-44EE-8D21-B359F6D8EC97}" type="presParOf" srcId="{149AC29A-8BDF-4509-88BE-01AA207C6D7A}" destId="{5BCFA0AE-4F74-4ACD-AE0A-51E6831DA3C2}" srcOrd="1" destOrd="0" presId="urn:microsoft.com/office/officeart/2005/8/layout/radial6"/>
    <dgm:cxn modelId="{DE579BCD-31E2-4582-AD4F-4B10212D73D8}" type="presParOf" srcId="{149AC29A-8BDF-4509-88BE-01AA207C6D7A}" destId="{30D8EA96-2228-414C-8551-136CEC6497CC}" srcOrd="2" destOrd="0" presId="urn:microsoft.com/office/officeart/2005/8/layout/radial6"/>
    <dgm:cxn modelId="{501D8B28-06C0-4979-BB05-701EEBB65233}" type="presParOf" srcId="{149AC29A-8BDF-4509-88BE-01AA207C6D7A}" destId="{D272BD63-EBFB-4657-870D-F2ED393B9B84}" srcOrd="3" destOrd="0" presId="urn:microsoft.com/office/officeart/2005/8/layout/radial6"/>
    <dgm:cxn modelId="{B2DA1BF1-E1F1-4263-A5C7-3FB278E25FC9}" type="presParOf" srcId="{149AC29A-8BDF-4509-88BE-01AA207C6D7A}" destId="{3058BC5B-A9C6-450A-9380-618C0704A562}" srcOrd="4" destOrd="0" presId="urn:microsoft.com/office/officeart/2005/8/layout/radial6"/>
    <dgm:cxn modelId="{E7CBBFE4-0B87-49D8-A21A-C5350490014F}" type="presParOf" srcId="{149AC29A-8BDF-4509-88BE-01AA207C6D7A}" destId="{02355673-4C4B-4904-B168-A10B377E7E1F}" srcOrd="5" destOrd="0" presId="urn:microsoft.com/office/officeart/2005/8/layout/radial6"/>
    <dgm:cxn modelId="{6540C5F9-8545-4685-AAD0-206581B566A7}" type="presParOf" srcId="{149AC29A-8BDF-4509-88BE-01AA207C6D7A}" destId="{937EBBCA-3504-467F-8886-79C5042A46D5}" srcOrd="6" destOrd="0" presId="urn:microsoft.com/office/officeart/2005/8/layout/radial6"/>
    <dgm:cxn modelId="{1DCEE361-85B7-4204-B1B8-C2631D8EBFE1}" type="presParOf" srcId="{149AC29A-8BDF-4509-88BE-01AA207C6D7A}" destId="{CA07A292-4CA3-49D3-B38A-95B0D3879380}" srcOrd="7" destOrd="0" presId="urn:microsoft.com/office/officeart/2005/8/layout/radial6"/>
    <dgm:cxn modelId="{D568428D-C9EA-4BB4-B256-EFFE28981C8B}" type="presParOf" srcId="{149AC29A-8BDF-4509-88BE-01AA207C6D7A}" destId="{7710B329-AB24-4CBB-9D8C-163216BC975D}" srcOrd="8" destOrd="0" presId="urn:microsoft.com/office/officeart/2005/8/layout/radial6"/>
    <dgm:cxn modelId="{0FC4CF63-E26B-4ADF-9975-60A5825986CC}" type="presParOf" srcId="{149AC29A-8BDF-4509-88BE-01AA207C6D7A}" destId="{3A5401F7-4EEF-4F29-B34C-8D96FF4183EC}" srcOrd="9" destOrd="0" presId="urn:microsoft.com/office/officeart/2005/8/layout/radial6"/>
    <dgm:cxn modelId="{EF727F06-1540-4977-9F7C-7A72A37B07AC}" type="presParOf" srcId="{149AC29A-8BDF-4509-88BE-01AA207C6D7A}" destId="{14C7A8FB-A6AE-4FF5-B524-BD3345ACDABB}" srcOrd="10" destOrd="0" presId="urn:microsoft.com/office/officeart/2005/8/layout/radial6"/>
    <dgm:cxn modelId="{215757F8-9DB5-4DA2-AA9E-2326034B6B49}" type="presParOf" srcId="{149AC29A-8BDF-4509-88BE-01AA207C6D7A}" destId="{8D4E0D71-40CD-4F2E-B412-711DA8373EFE}" srcOrd="11" destOrd="0" presId="urn:microsoft.com/office/officeart/2005/8/layout/radial6"/>
    <dgm:cxn modelId="{AB1BE31C-EBAF-437F-A085-534E91A73102}" type="presParOf" srcId="{149AC29A-8BDF-4509-88BE-01AA207C6D7A}" destId="{B68F0DE8-41FB-43C2-BA50-944F7487CA55}" srcOrd="12" destOrd="0" presId="urn:microsoft.com/office/officeart/2005/8/layout/radial6"/>
    <dgm:cxn modelId="{259818C0-95C5-4D19-B4C6-D17895635793}" type="presParOf" srcId="{149AC29A-8BDF-4509-88BE-01AA207C6D7A}" destId="{F5F60A63-4556-41EA-AAC0-1B6E0BBBB96C}" srcOrd="13" destOrd="0" presId="urn:microsoft.com/office/officeart/2005/8/layout/radial6"/>
    <dgm:cxn modelId="{6B0368A3-AF4E-4580-B6EC-E7BDFFF80AF2}" type="presParOf" srcId="{149AC29A-8BDF-4509-88BE-01AA207C6D7A}" destId="{0111AEE0-652B-4826-9F31-504AB242DD79}" srcOrd="14" destOrd="0" presId="urn:microsoft.com/office/officeart/2005/8/layout/radial6"/>
    <dgm:cxn modelId="{D8A03EB6-ED53-4DB3-A1E8-BF38EC4B4A75}" type="presParOf" srcId="{149AC29A-8BDF-4509-88BE-01AA207C6D7A}" destId="{8779C3F9-7842-4567-BBF6-F6D8B19A5D88}" srcOrd="15" destOrd="0" presId="urn:microsoft.com/office/officeart/2005/8/layout/radial6"/>
    <dgm:cxn modelId="{91278F91-6ADF-4082-9A9B-B0D7453696CA}" type="presParOf" srcId="{149AC29A-8BDF-4509-88BE-01AA207C6D7A}" destId="{6361806E-7019-4D8C-8544-46325359F9DB}" srcOrd="16" destOrd="0" presId="urn:microsoft.com/office/officeart/2005/8/layout/radial6"/>
    <dgm:cxn modelId="{68E763BA-B274-4C75-B209-8EF8A629066A}" type="presParOf" srcId="{149AC29A-8BDF-4509-88BE-01AA207C6D7A}" destId="{9145A3AD-62BF-4579-B88F-3917F2ED19ED}" srcOrd="17" destOrd="0" presId="urn:microsoft.com/office/officeart/2005/8/layout/radial6"/>
    <dgm:cxn modelId="{9AC508F9-C43B-46D3-9D0C-DCC492B13CC3}" type="presParOf" srcId="{149AC29A-8BDF-4509-88BE-01AA207C6D7A}" destId="{480277E4-077D-4B46-AFED-DDD4197CA46D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F2D5E35-F64C-477F-BF32-04185E655FC5}" type="doc">
      <dgm:prSet loTypeId="urn:microsoft.com/office/officeart/2005/8/layout/venn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8D9003-6B08-44B9-B99E-D6FFD1B94535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rgbClr val="7B3232"/>
              </a:solidFill>
            </a:rPr>
            <a:t>Подпрограмма "Улучшение кадрового обеспечения в сфере "Здравоохранения" -888,0 тыс. рублей</a:t>
          </a:r>
          <a:endParaRPr lang="ru-RU" sz="2800" b="1" dirty="0">
            <a:solidFill>
              <a:srgbClr val="7B3232"/>
            </a:solidFill>
          </a:endParaRPr>
        </a:p>
      </dgm:t>
    </dgm:pt>
    <dgm:pt modelId="{520C8843-C9DF-43A8-A47B-0BC9F0ABD143}" type="parTrans" cxnId="{FE3ADEE6-C1C9-4475-9895-3BD73ACDBAD6}">
      <dgm:prSet/>
      <dgm:spPr/>
      <dgm:t>
        <a:bodyPr/>
        <a:lstStyle/>
        <a:p>
          <a:endParaRPr lang="ru-RU"/>
        </a:p>
      </dgm:t>
    </dgm:pt>
    <dgm:pt modelId="{F0AADEEB-4553-4888-8079-0255F7D2441D}" type="sibTrans" cxnId="{FE3ADEE6-C1C9-4475-9895-3BD73ACDBAD6}">
      <dgm:prSet/>
      <dgm:spPr/>
      <dgm:t>
        <a:bodyPr/>
        <a:lstStyle/>
        <a:p>
          <a:endParaRPr lang="ru-RU"/>
        </a:p>
      </dgm:t>
    </dgm:pt>
    <dgm:pt modelId="{B92CF0CC-09E4-448B-BE07-055424E27CE9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7B3232"/>
              </a:solidFill>
            </a:rPr>
            <a:t>социальная выплата компенсационного характера, связанная с оплатой жилого помещения по договору найма (поднайма) </a:t>
          </a:r>
          <a:endParaRPr lang="ru-RU" sz="2400" dirty="0">
            <a:solidFill>
              <a:srgbClr val="7B3232"/>
            </a:solidFill>
          </a:endParaRPr>
        </a:p>
      </dgm:t>
    </dgm:pt>
    <dgm:pt modelId="{932EAC90-71F0-48EC-9BCF-B56199A9DD5D}" type="parTrans" cxnId="{95659376-3455-4EA7-B8E7-D36366682484}">
      <dgm:prSet/>
      <dgm:spPr/>
      <dgm:t>
        <a:bodyPr/>
        <a:lstStyle/>
        <a:p>
          <a:endParaRPr lang="ru-RU"/>
        </a:p>
      </dgm:t>
    </dgm:pt>
    <dgm:pt modelId="{CAFADEE1-2ED2-42EB-895A-BA80F66E08F1}" type="sibTrans" cxnId="{95659376-3455-4EA7-B8E7-D36366682484}">
      <dgm:prSet/>
      <dgm:spPr/>
      <dgm:t>
        <a:bodyPr/>
        <a:lstStyle/>
        <a:p>
          <a:endParaRPr lang="ru-RU"/>
        </a:p>
      </dgm:t>
    </dgm:pt>
    <dgm:pt modelId="{22B78D2A-0C4A-48D4-81B2-8617763990AD}" type="pres">
      <dgm:prSet presAssocID="{7F2D5E35-F64C-477F-BF32-04185E655F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9C6F55-13A9-4771-99AB-A2AE93C75D49}" type="pres">
      <dgm:prSet presAssocID="{348D9003-6B08-44B9-B99E-D6FFD1B94535}" presName="Name5" presStyleLbl="vennNode1" presStyleIdx="0" presStyleCnt="2" custScaleX="142137" custScaleY="107011" custLinFactNeighborX="-79753" custLinFactNeighborY="-2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D242C-F956-4AC6-B150-DD441BD075BF}" type="pres">
      <dgm:prSet presAssocID="{F0AADEEB-4553-4888-8079-0255F7D2441D}" presName="space" presStyleCnt="0"/>
      <dgm:spPr/>
      <dgm:t>
        <a:bodyPr/>
        <a:lstStyle/>
        <a:p>
          <a:endParaRPr lang="ru-RU"/>
        </a:p>
      </dgm:t>
    </dgm:pt>
    <dgm:pt modelId="{24D4BE53-EBAF-401F-8B94-DB7211CCFB73}" type="pres">
      <dgm:prSet presAssocID="{B92CF0CC-09E4-448B-BE07-055424E27CE9}" presName="Name5" presStyleLbl="vennNode1" presStyleIdx="1" presStyleCnt="2" custScaleX="111898" custLinFactNeighborX="10596" custLinFactNeighborY="-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298CF9-276D-48F1-989C-80FB6EB65B21}" type="presOf" srcId="{7F2D5E35-F64C-477F-BF32-04185E655FC5}" destId="{22B78D2A-0C4A-48D4-81B2-8617763990AD}" srcOrd="0" destOrd="0" presId="urn:microsoft.com/office/officeart/2005/8/layout/venn3"/>
    <dgm:cxn modelId="{3AB7FFE9-1DA0-4876-82D5-368FD5C4710F}" type="presOf" srcId="{B92CF0CC-09E4-448B-BE07-055424E27CE9}" destId="{24D4BE53-EBAF-401F-8B94-DB7211CCFB73}" srcOrd="0" destOrd="0" presId="urn:microsoft.com/office/officeart/2005/8/layout/venn3"/>
    <dgm:cxn modelId="{5769EBD7-7A6A-45B4-88A7-6EACBECE2268}" type="presOf" srcId="{348D9003-6B08-44B9-B99E-D6FFD1B94535}" destId="{849C6F55-13A9-4771-99AB-A2AE93C75D49}" srcOrd="0" destOrd="0" presId="urn:microsoft.com/office/officeart/2005/8/layout/venn3"/>
    <dgm:cxn modelId="{95659376-3455-4EA7-B8E7-D36366682484}" srcId="{7F2D5E35-F64C-477F-BF32-04185E655FC5}" destId="{B92CF0CC-09E4-448B-BE07-055424E27CE9}" srcOrd="1" destOrd="0" parTransId="{932EAC90-71F0-48EC-9BCF-B56199A9DD5D}" sibTransId="{CAFADEE1-2ED2-42EB-895A-BA80F66E08F1}"/>
    <dgm:cxn modelId="{FE3ADEE6-C1C9-4475-9895-3BD73ACDBAD6}" srcId="{7F2D5E35-F64C-477F-BF32-04185E655FC5}" destId="{348D9003-6B08-44B9-B99E-D6FFD1B94535}" srcOrd="0" destOrd="0" parTransId="{520C8843-C9DF-43A8-A47B-0BC9F0ABD143}" sibTransId="{F0AADEEB-4553-4888-8079-0255F7D2441D}"/>
    <dgm:cxn modelId="{9993078E-488B-435D-AAA5-1D190708A1E6}" type="presParOf" srcId="{22B78D2A-0C4A-48D4-81B2-8617763990AD}" destId="{849C6F55-13A9-4771-99AB-A2AE93C75D49}" srcOrd="0" destOrd="0" presId="urn:microsoft.com/office/officeart/2005/8/layout/venn3"/>
    <dgm:cxn modelId="{204D92EF-7C01-4BF0-9EE7-9A4E5EBA1E2E}" type="presParOf" srcId="{22B78D2A-0C4A-48D4-81B2-8617763990AD}" destId="{663D242C-F956-4AC6-B150-DD441BD075BF}" srcOrd="1" destOrd="0" presId="urn:microsoft.com/office/officeart/2005/8/layout/venn3"/>
    <dgm:cxn modelId="{D9CD5422-FA00-4190-92EE-52DA550EF1AD}" type="presParOf" srcId="{22B78D2A-0C4A-48D4-81B2-8617763990AD}" destId="{24D4BE53-EBAF-401F-8B94-DB7211CCFB73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037690A-45F6-4691-B9C8-D6108688DF98}" type="doc">
      <dgm:prSet loTypeId="urn:microsoft.com/office/officeart/2005/8/layout/cycle4#1" loCatId="cycle" qsTypeId="urn:microsoft.com/office/officeart/2005/8/quickstyle/simple3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22CCBCAB-6D4A-4F32-BB98-937DCE125108}">
      <dgm:prSet phldrT="[Текст]" custT="1"/>
      <dgm:spPr/>
      <dgm:t>
        <a:bodyPr/>
        <a:lstStyle/>
        <a:p>
          <a:pPr algn="ctr"/>
          <a:r>
            <a:rPr lang="ru-RU" sz="1300" b="1" dirty="0" smtClean="0"/>
            <a:t>Подпрограмма "Мероприятия по предупреждению и ликвидации чрезвычайных ситуаций, стихийных бедствий и их последствий" – 26148,2 тыс. рублей</a:t>
          </a:r>
          <a:endParaRPr lang="ru-RU" sz="1300" b="1" dirty="0"/>
        </a:p>
      </dgm:t>
    </dgm:pt>
    <dgm:pt modelId="{935EDEDD-336E-4ED2-A531-4A735F13DA74}" type="parTrans" cxnId="{8D681553-6A7A-49F4-968E-357A27285787}">
      <dgm:prSet/>
      <dgm:spPr/>
      <dgm:t>
        <a:bodyPr/>
        <a:lstStyle/>
        <a:p>
          <a:endParaRPr lang="ru-RU"/>
        </a:p>
      </dgm:t>
    </dgm:pt>
    <dgm:pt modelId="{EA8B5299-8966-4B65-8057-900FB0E8BFB5}" type="sibTrans" cxnId="{8D681553-6A7A-49F4-968E-357A27285787}">
      <dgm:prSet/>
      <dgm:spPr/>
      <dgm:t>
        <a:bodyPr/>
        <a:lstStyle/>
        <a:p>
          <a:endParaRPr lang="ru-RU"/>
        </a:p>
      </dgm:t>
    </dgm:pt>
    <dgm:pt modelId="{D0EE3C9B-245C-4455-8866-1045366226C3}">
      <dgm:prSet phldrT="[Текст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200" dirty="0" smtClean="0"/>
            <a:t>на содержание отдела по делам ГО и ЧС - 2 529,8 тыс. рублей</a:t>
          </a:r>
          <a:endParaRPr lang="ru-RU" sz="1200" dirty="0"/>
        </a:p>
      </dgm:t>
    </dgm:pt>
    <dgm:pt modelId="{599B67F4-32A5-499C-9E16-75CDC2901AD5}" type="parTrans" cxnId="{8DC7536E-81EF-4FD9-938A-81D9976D8139}">
      <dgm:prSet/>
      <dgm:spPr/>
      <dgm:t>
        <a:bodyPr/>
        <a:lstStyle/>
        <a:p>
          <a:endParaRPr lang="ru-RU"/>
        </a:p>
      </dgm:t>
    </dgm:pt>
    <dgm:pt modelId="{873434AA-21F4-43D8-8E13-DACFA667E439}" type="sibTrans" cxnId="{8DC7536E-81EF-4FD9-938A-81D9976D8139}">
      <dgm:prSet/>
      <dgm:spPr/>
      <dgm:t>
        <a:bodyPr/>
        <a:lstStyle/>
        <a:p>
          <a:endParaRPr lang="ru-RU"/>
        </a:p>
      </dgm:t>
    </dgm:pt>
    <dgm:pt modelId="{D5E95897-3122-419B-B7B7-018F29A3A2DB}">
      <dgm:prSet phldrT="[Текст]" custT="1"/>
      <dgm:spPr/>
      <dgm:t>
        <a:bodyPr/>
        <a:lstStyle/>
        <a:p>
          <a:r>
            <a:rPr lang="ru-RU" sz="1400" b="1" dirty="0" smtClean="0"/>
            <a:t>Подпрограмма "Обеспечение пожарной безопасности" –</a:t>
          </a:r>
        </a:p>
        <a:p>
          <a:r>
            <a:rPr lang="ru-RU" sz="1400" b="1" dirty="0" smtClean="0"/>
            <a:t> 5 354,6 тыс. рублей</a:t>
          </a:r>
          <a:endParaRPr lang="ru-RU" sz="1400" b="1" dirty="0"/>
        </a:p>
      </dgm:t>
    </dgm:pt>
    <dgm:pt modelId="{70773272-8F2D-460F-BE2F-957481052832}" type="parTrans" cxnId="{8D05BEB0-AE6A-4030-A2E9-016427E5D7A0}">
      <dgm:prSet/>
      <dgm:spPr/>
      <dgm:t>
        <a:bodyPr/>
        <a:lstStyle/>
        <a:p>
          <a:endParaRPr lang="ru-RU"/>
        </a:p>
      </dgm:t>
    </dgm:pt>
    <dgm:pt modelId="{25B4F014-68D4-4253-A55C-30CBD89F7412}" type="sibTrans" cxnId="{8D05BEB0-AE6A-4030-A2E9-016427E5D7A0}">
      <dgm:prSet/>
      <dgm:spPr/>
      <dgm:t>
        <a:bodyPr/>
        <a:lstStyle/>
        <a:p>
          <a:endParaRPr lang="ru-RU"/>
        </a:p>
      </dgm:t>
    </dgm:pt>
    <dgm:pt modelId="{4DD0D20C-E425-43C8-8852-2C255E14BB1B}">
      <dgm:prSet phldrT="[Текст]"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на обеспечение деятельности противопожарного отделения МКУ «Спасательная служба Туапсинского района»</a:t>
          </a:r>
          <a:endParaRPr lang="ru-RU" sz="1400" dirty="0"/>
        </a:p>
      </dgm:t>
    </dgm:pt>
    <dgm:pt modelId="{6E2A0F07-BA7B-426F-BF61-9E97FE5E561F}" type="parTrans" cxnId="{EFB9D4A7-0755-4330-AA7C-7D6B080A8DD1}">
      <dgm:prSet/>
      <dgm:spPr/>
      <dgm:t>
        <a:bodyPr/>
        <a:lstStyle/>
        <a:p>
          <a:endParaRPr lang="ru-RU"/>
        </a:p>
      </dgm:t>
    </dgm:pt>
    <dgm:pt modelId="{032496B0-2088-4961-99AA-827E6904EF55}" type="sibTrans" cxnId="{EFB9D4A7-0755-4330-AA7C-7D6B080A8DD1}">
      <dgm:prSet/>
      <dgm:spPr/>
      <dgm:t>
        <a:bodyPr/>
        <a:lstStyle/>
        <a:p>
          <a:endParaRPr lang="ru-RU"/>
        </a:p>
      </dgm:t>
    </dgm:pt>
    <dgm:pt modelId="{767D614B-7D8B-465F-A0DC-2F09E519E960}">
      <dgm:prSet phldrT="[Текст]"/>
      <dgm:spPr/>
      <dgm:t>
        <a:bodyPr/>
        <a:lstStyle/>
        <a:p>
          <a:r>
            <a:rPr lang="ru-RU" b="1" dirty="0" smtClean="0"/>
            <a:t>Подпрограмма "Служба - 112" - 12 511,9 тыс. рублей</a:t>
          </a:r>
          <a:endParaRPr lang="ru-RU" b="1" dirty="0"/>
        </a:p>
      </dgm:t>
    </dgm:pt>
    <dgm:pt modelId="{F3677A14-410F-43EE-9DDA-F26910C4B96D}" type="parTrans" cxnId="{43BAA5B8-7D5A-49F9-86ED-E28B8D1FECF4}">
      <dgm:prSet/>
      <dgm:spPr/>
      <dgm:t>
        <a:bodyPr/>
        <a:lstStyle/>
        <a:p>
          <a:endParaRPr lang="ru-RU"/>
        </a:p>
      </dgm:t>
    </dgm:pt>
    <dgm:pt modelId="{1A880A21-2A94-4590-8D1B-B1CABD62ADFA}" type="sibTrans" cxnId="{43BAA5B8-7D5A-49F9-86ED-E28B8D1FECF4}">
      <dgm:prSet/>
      <dgm:spPr/>
      <dgm:t>
        <a:bodyPr/>
        <a:lstStyle/>
        <a:p>
          <a:endParaRPr lang="ru-RU"/>
        </a:p>
      </dgm:t>
    </dgm:pt>
    <dgm:pt modelId="{1FC860A8-28BA-4A39-80E5-5C5840CCA515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algn="just"/>
          <a:r>
            <a:rPr lang="ru-RU" sz="1400" dirty="0" smtClean="0"/>
            <a:t>            на содержание ситуационного центра «Службы 112» МКУ «Спасательная служба Туапсинского района»</a:t>
          </a:r>
          <a:endParaRPr lang="ru-RU" sz="1400" dirty="0"/>
        </a:p>
      </dgm:t>
    </dgm:pt>
    <dgm:pt modelId="{093C5A73-B3A0-41F6-8390-C8F3C2815E19}" type="parTrans" cxnId="{67605C0D-74AB-456F-B7D4-71D3CC1913E6}">
      <dgm:prSet/>
      <dgm:spPr/>
      <dgm:t>
        <a:bodyPr/>
        <a:lstStyle/>
        <a:p>
          <a:endParaRPr lang="ru-RU"/>
        </a:p>
      </dgm:t>
    </dgm:pt>
    <dgm:pt modelId="{7A116D87-14C4-4020-9B51-0BC6CE7DDFFD}" type="sibTrans" cxnId="{67605C0D-74AB-456F-B7D4-71D3CC1913E6}">
      <dgm:prSet/>
      <dgm:spPr/>
      <dgm:t>
        <a:bodyPr/>
        <a:lstStyle/>
        <a:p>
          <a:endParaRPr lang="ru-RU"/>
        </a:p>
      </dgm:t>
    </dgm:pt>
    <dgm:pt modelId="{208296C9-D693-4076-AB43-457EA21D58E7}">
      <dgm:prSet phldrT="[Текст]" custT="1"/>
      <dgm:spPr/>
      <dgm:t>
        <a:bodyPr/>
        <a:lstStyle/>
        <a:p>
          <a:endParaRPr lang="ru-RU" sz="1300" dirty="0" smtClean="0"/>
        </a:p>
        <a:p>
          <a:r>
            <a:rPr lang="ru-RU" sz="1300" b="1" dirty="0" smtClean="0"/>
            <a:t>Подпрограмма "Создание системы комплексного обеспечения безопасности жизнедеятельности на территории муниципального образования Туапсинский район" - 40,0 тыс. рублей</a:t>
          </a:r>
          <a:endParaRPr lang="ru-RU" sz="1300" b="1" dirty="0"/>
        </a:p>
      </dgm:t>
    </dgm:pt>
    <dgm:pt modelId="{91019DD8-E642-4C70-97AA-5C9E3B18DFEA}" type="parTrans" cxnId="{8105820C-5D79-45FA-9606-6D10DC371EBC}">
      <dgm:prSet/>
      <dgm:spPr/>
      <dgm:t>
        <a:bodyPr/>
        <a:lstStyle/>
        <a:p>
          <a:endParaRPr lang="ru-RU"/>
        </a:p>
      </dgm:t>
    </dgm:pt>
    <dgm:pt modelId="{C111DF3C-E3A7-4B6D-93C2-81D04945FC6A}" type="sibTrans" cxnId="{8105820C-5D79-45FA-9606-6D10DC371EBC}">
      <dgm:prSet/>
      <dgm:spPr/>
      <dgm:t>
        <a:bodyPr/>
        <a:lstStyle/>
        <a:p>
          <a:endParaRPr lang="ru-RU"/>
        </a:p>
      </dgm:t>
    </dgm:pt>
    <dgm:pt modelId="{9742DECF-023B-48A6-A0ED-0A5A8AABD1B1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/>
            <a:t>на устройство освещения территории образовательных учреждений</a:t>
          </a:r>
          <a:endParaRPr lang="ru-RU" sz="1400" dirty="0"/>
        </a:p>
      </dgm:t>
    </dgm:pt>
    <dgm:pt modelId="{2E9ECF6B-495B-4A14-8213-CD7F9D1B142D}" type="parTrans" cxnId="{8A899802-8291-497A-9176-D3B80773D2E2}">
      <dgm:prSet/>
      <dgm:spPr/>
      <dgm:t>
        <a:bodyPr/>
        <a:lstStyle/>
        <a:p>
          <a:endParaRPr lang="ru-RU"/>
        </a:p>
      </dgm:t>
    </dgm:pt>
    <dgm:pt modelId="{F2E7B0C5-3D69-405D-82CF-803F96A71CC5}" type="sibTrans" cxnId="{8A899802-8291-497A-9176-D3B80773D2E2}">
      <dgm:prSet/>
      <dgm:spPr/>
      <dgm:t>
        <a:bodyPr/>
        <a:lstStyle/>
        <a:p>
          <a:endParaRPr lang="ru-RU"/>
        </a:p>
      </dgm:t>
    </dgm:pt>
    <dgm:pt modelId="{9A280DD6-145C-4607-828D-06515118DC16}">
      <dgm:prSet phldrT="[Текст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200" dirty="0" smtClean="0"/>
            <a:t>обеспечение деятельности поисково-спасательных подразделений и  аварийно-спасательных отрядов МКУ «Спасательная служба Туапсинского района»   – 22 630,4 тыс. рублей</a:t>
          </a:r>
          <a:endParaRPr lang="ru-RU" sz="1200" dirty="0"/>
        </a:p>
      </dgm:t>
    </dgm:pt>
    <dgm:pt modelId="{C53D0CFF-C6F9-4474-9AAC-3461C8F12FC5}" type="parTrans" cxnId="{DEBA15E6-D13B-4E9C-BD9A-6031F810B556}">
      <dgm:prSet/>
      <dgm:spPr/>
      <dgm:t>
        <a:bodyPr/>
        <a:lstStyle/>
        <a:p>
          <a:endParaRPr lang="ru-RU"/>
        </a:p>
      </dgm:t>
    </dgm:pt>
    <dgm:pt modelId="{E1931BD4-0C26-481C-B8D6-09E8AB529CA9}" type="sibTrans" cxnId="{DEBA15E6-D13B-4E9C-BD9A-6031F810B556}">
      <dgm:prSet/>
      <dgm:spPr/>
      <dgm:t>
        <a:bodyPr/>
        <a:lstStyle/>
        <a:p>
          <a:endParaRPr lang="ru-RU"/>
        </a:p>
      </dgm:t>
    </dgm:pt>
    <dgm:pt modelId="{00A8BEC2-0BAC-43B6-8BAB-06A92293B9E4}">
      <dgm:prSet phldrT="[Текст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200" dirty="0" smtClean="0"/>
            <a:t>на формирование       матер. резерва на       случай ЧС–                          988 тыс. руб.</a:t>
          </a:r>
          <a:endParaRPr lang="ru-RU" sz="1200" dirty="0"/>
        </a:p>
      </dgm:t>
    </dgm:pt>
    <dgm:pt modelId="{3B076D46-11EB-47E2-BB79-CB0366E43D2F}" type="parTrans" cxnId="{25D9DDC9-4A26-49C9-A38D-63D0F5B93969}">
      <dgm:prSet/>
      <dgm:spPr/>
      <dgm:t>
        <a:bodyPr/>
        <a:lstStyle/>
        <a:p>
          <a:endParaRPr lang="ru-RU"/>
        </a:p>
      </dgm:t>
    </dgm:pt>
    <dgm:pt modelId="{ED116377-5709-4FEB-8355-868439348449}" type="sibTrans" cxnId="{25D9DDC9-4A26-49C9-A38D-63D0F5B93969}">
      <dgm:prSet/>
      <dgm:spPr/>
      <dgm:t>
        <a:bodyPr/>
        <a:lstStyle/>
        <a:p>
          <a:endParaRPr lang="ru-RU"/>
        </a:p>
      </dgm:t>
    </dgm:pt>
    <dgm:pt modelId="{25D77614-66B2-48A0-8C06-640C65351A43}" type="pres">
      <dgm:prSet presAssocID="{D037690A-45F6-4691-B9C8-D6108688DF9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123649-0000-4B84-BFA5-AF1A01355591}" type="pres">
      <dgm:prSet presAssocID="{D037690A-45F6-4691-B9C8-D6108688DF98}" presName="children" presStyleCnt="0"/>
      <dgm:spPr/>
    </dgm:pt>
    <dgm:pt modelId="{8CAB406B-2C1C-4157-AECA-36073C3D479D}" type="pres">
      <dgm:prSet presAssocID="{D037690A-45F6-4691-B9C8-D6108688DF98}" presName="child1group" presStyleCnt="0"/>
      <dgm:spPr/>
    </dgm:pt>
    <dgm:pt modelId="{A689DC5E-6B6E-415D-A813-EB75B10888DC}" type="pres">
      <dgm:prSet presAssocID="{D037690A-45F6-4691-B9C8-D6108688DF98}" presName="child1" presStyleLbl="bgAcc1" presStyleIdx="0" presStyleCnt="4" custScaleX="119732" custScaleY="165021" custLinFactNeighborX="-20113" custLinFactNeighborY="15493"/>
      <dgm:spPr/>
      <dgm:t>
        <a:bodyPr/>
        <a:lstStyle/>
        <a:p>
          <a:endParaRPr lang="ru-RU"/>
        </a:p>
      </dgm:t>
    </dgm:pt>
    <dgm:pt modelId="{CA7FDD25-DDE2-4643-8AA3-24E828865408}" type="pres">
      <dgm:prSet presAssocID="{D037690A-45F6-4691-B9C8-D6108688DF98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1CE96-BBE9-484D-8033-EA6921A9B364}" type="pres">
      <dgm:prSet presAssocID="{D037690A-45F6-4691-B9C8-D6108688DF98}" presName="child2group" presStyleCnt="0"/>
      <dgm:spPr/>
    </dgm:pt>
    <dgm:pt modelId="{88D3CC00-1891-4F80-9E27-EBE2A4AD98CB}" type="pres">
      <dgm:prSet presAssocID="{D037690A-45F6-4691-B9C8-D6108688DF98}" presName="child2" presStyleLbl="bgAcc1" presStyleIdx="1" presStyleCnt="4" custScaleX="135683" custScaleY="86239" custLinFactNeighborX="25646" custLinFactNeighborY="-43640"/>
      <dgm:spPr/>
      <dgm:t>
        <a:bodyPr/>
        <a:lstStyle/>
        <a:p>
          <a:endParaRPr lang="ru-RU"/>
        </a:p>
      </dgm:t>
    </dgm:pt>
    <dgm:pt modelId="{85F00BDE-F4F0-4747-9468-DC1E4D05290A}" type="pres">
      <dgm:prSet presAssocID="{D037690A-45F6-4691-B9C8-D6108688DF98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ECD15D-F1CB-4831-BC57-73B2274A7E37}" type="pres">
      <dgm:prSet presAssocID="{D037690A-45F6-4691-B9C8-D6108688DF98}" presName="child3group" presStyleCnt="0"/>
      <dgm:spPr/>
    </dgm:pt>
    <dgm:pt modelId="{095195A3-F1C5-4083-8B41-2E3367E32C0B}" type="pres">
      <dgm:prSet presAssocID="{D037690A-45F6-4691-B9C8-D6108688DF98}" presName="child3" presStyleLbl="bgAcc1" presStyleIdx="2" presStyleCnt="4" custScaleX="126995" custScaleY="132762" custLinFactNeighborX="22266" custLinFactNeighborY="-31760"/>
      <dgm:spPr/>
      <dgm:t>
        <a:bodyPr/>
        <a:lstStyle/>
        <a:p>
          <a:endParaRPr lang="ru-RU"/>
        </a:p>
      </dgm:t>
    </dgm:pt>
    <dgm:pt modelId="{759304C7-3FAC-4237-A4B5-465F6FA2DA3A}" type="pres">
      <dgm:prSet presAssocID="{D037690A-45F6-4691-B9C8-D6108688DF98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A2709-308D-4644-8F12-8D9985D260B5}" type="pres">
      <dgm:prSet presAssocID="{D037690A-45F6-4691-B9C8-D6108688DF98}" presName="child4group" presStyleCnt="0"/>
      <dgm:spPr/>
    </dgm:pt>
    <dgm:pt modelId="{4370BD60-BE62-45C7-8246-877A62776F25}" type="pres">
      <dgm:prSet presAssocID="{D037690A-45F6-4691-B9C8-D6108688DF98}" presName="child4" presStyleLbl="bgAcc1" presStyleIdx="3" presStyleCnt="4" custScaleY="113878" custLinFactNeighborX="-54680" custLinFactNeighborY="-16348"/>
      <dgm:spPr/>
      <dgm:t>
        <a:bodyPr/>
        <a:lstStyle/>
        <a:p>
          <a:endParaRPr lang="ru-RU"/>
        </a:p>
      </dgm:t>
    </dgm:pt>
    <dgm:pt modelId="{87930911-DD9E-401B-9EC2-A1687473F030}" type="pres">
      <dgm:prSet presAssocID="{D037690A-45F6-4691-B9C8-D6108688DF98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6F954-18E6-4CF2-9B49-DACBEF55A1EF}" type="pres">
      <dgm:prSet presAssocID="{D037690A-45F6-4691-B9C8-D6108688DF98}" presName="childPlaceholder" presStyleCnt="0"/>
      <dgm:spPr/>
    </dgm:pt>
    <dgm:pt modelId="{3F3B403F-FFB2-48E9-873F-F3DD8248A2E5}" type="pres">
      <dgm:prSet presAssocID="{D037690A-45F6-4691-B9C8-D6108688DF98}" presName="circle" presStyleCnt="0"/>
      <dgm:spPr/>
    </dgm:pt>
    <dgm:pt modelId="{93C121DB-DD26-4AD4-8A54-9D0E43B2EDB7}" type="pres">
      <dgm:prSet presAssocID="{D037690A-45F6-4691-B9C8-D6108688DF98}" presName="quadrant1" presStyleLbl="node1" presStyleIdx="0" presStyleCnt="4" custScaleX="116221" custScaleY="117353" custLinFactNeighborX="-8506" custLinFactNeighborY="-58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307BC-8770-415E-8AB3-D0E9839E5A2D}" type="pres">
      <dgm:prSet presAssocID="{D037690A-45F6-4691-B9C8-D6108688DF98}" presName="quadrant2" presStyleLbl="node1" presStyleIdx="1" presStyleCnt="4" custScaleX="115026" custScaleY="128803" custLinFactNeighborX="2236" custLinFactNeighborY="9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B96D9-9955-4FE1-A560-AC23FD5DEEBE}" type="pres">
      <dgm:prSet presAssocID="{D037690A-45F6-4691-B9C8-D6108688DF98}" presName="quadrant3" presStyleLbl="node1" presStyleIdx="2" presStyleCnt="4" custScaleX="111642" custScaleY="112814" custLinFactNeighborX="611" custLinFactNeighborY="40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218F6-979A-4BFF-A69F-B824BB57FBAA}" type="pres">
      <dgm:prSet presAssocID="{D037690A-45F6-4691-B9C8-D6108688DF98}" presName="quadrant4" presStyleLbl="node1" presStyleIdx="3" presStyleCnt="4" custScaleX="116017" custScaleY="114629" custLinFactNeighborX="-8701" custLinFactNeighborY="55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F04BF-7831-4C64-93E4-2555DA7913A0}" type="pres">
      <dgm:prSet presAssocID="{D037690A-45F6-4691-B9C8-D6108688DF98}" presName="quadrantPlaceholder" presStyleCnt="0"/>
      <dgm:spPr/>
    </dgm:pt>
    <dgm:pt modelId="{2FEDEE30-8385-4285-AE4F-DD95B40DF01C}" type="pres">
      <dgm:prSet presAssocID="{D037690A-45F6-4691-B9C8-D6108688DF98}" presName="center1" presStyleLbl="fgShp" presStyleIdx="0" presStyleCnt="2"/>
      <dgm:spPr>
        <a:noFill/>
        <a:ln>
          <a:noFill/>
        </a:ln>
      </dgm:spPr>
    </dgm:pt>
    <dgm:pt modelId="{36F6580D-F7F1-499E-83AF-3AC1C4C23C5E}" type="pres">
      <dgm:prSet presAssocID="{D037690A-45F6-4691-B9C8-D6108688DF98}" presName="center2" presStyleLbl="fgShp" presStyleIdx="1" presStyleCnt="2" custLinFactNeighborX="-407" custLinFactNeighborY="32606"/>
      <dgm:spPr>
        <a:noFill/>
        <a:ln>
          <a:noFill/>
        </a:ln>
      </dgm:spPr>
    </dgm:pt>
  </dgm:ptLst>
  <dgm:cxnLst>
    <dgm:cxn modelId="{A6C3BC2E-5A55-49D8-B47B-D9D2A4A0216A}" type="presOf" srcId="{D5E95897-3122-419B-B7B7-018F29A3A2DB}" destId="{CAB307BC-8770-415E-8AB3-D0E9839E5A2D}" srcOrd="0" destOrd="0" presId="urn:microsoft.com/office/officeart/2005/8/layout/cycle4#1"/>
    <dgm:cxn modelId="{AD6302D1-4EB6-420A-86E3-A3211CB6BFCB}" type="presOf" srcId="{D037690A-45F6-4691-B9C8-D6108688DF98}" destId="{25D77614-66B2-48A0-8C06-640C65351A43}" srcOrd="0" destOrd="0" presId="urn:microsoft.com/office/officeart/2005/8/layout/cycle4#1"/>
    <dgm:cxn modelId="{470948D3-0E99-4902-B93E-0C6C4108F531}" type="presOf" srcId="{22CCBCAB-6D4A-4F32-BB98-937DCE125108}" destId="{93C121DB-DD26-4AD4-8A54-9D0E43B2EDB7}" srcOrd="0" destOrd="0" presId="urn:microsoft.com/office/officeart/2005/8/layout/cycle4#1"/>
    <dgm:cxn modelId="{62BC30F4-2041-4719-B280-BB78A28A4658}" type="presOf" srcId="{9A280DD6-145C-4607-828D-06515118DC16}" destId="{CA7FDD25-DDE2-4643-8AA3-24E828865408}" srcOrd="1" destOrd="1" presId="urn:microsoft.com/office/officeart/2005/8/layout/cycle4#1"/>
    <dgm:cxn modelId="{013613EF-C68C-4A57-9C52-B0CEE14928C3}" type="presOf" srcId="{00A8BEC2-0BAC-43B6-8BAB-06A92293B9E4}" destId="{A689DC5E-6B6E-415D-A813-EB75B10888DC}" srcOrd="0" destOrd="2" presId="urn:microsoft.com/office/officeart/2005/8/layout/cycle4#1"/>
    <dgm:cxn modelId="{8A899802-8291-497A-9176-D3B80773D2E2}" srcId="{208296C9-D693-4076-AB43-457EA21D58E7}" destId="{9742DECF-023B-48A6-A0ED-0A5A8AABD1B1}" srcOrd="0" destOrd="0" parTransId="{2E9ECF6B-495B-4A14-8213-CD7F9D1B142D}" sibTransId="{F2E7B0C5-3D69-405D-82CF-803F96A71CC5}"/>
    <dgm:cxn modelId="{8D681553-6A7A-49F4-968E-357A27285787}" srcId="{D037690A-45F6-4691-B9C8-D6108688DF98}" destId="{22CCBCAB-6D4A-4F32-BB98-937DCE125108}" srcOrd="0" destOrd="0" parTransId="{935EDEDD-336E-4ED2-A531-4A735F13DA74}" sibTransId="{EA8B5299-8966-4B65-8057-900FB0E8BFB5}"/>
    <dgm:cxn modelId="{EE29A935-8E9D-4D80-8603-0641B42512D9}" type="presOf" srcId="{1FC860A8-28BA-4A39-80E5-5C5840CCA515}" destId="{759304C7-3FAC-4237-A4B5-465F6FA2DA3A}" srcOrd="1" destOrd="0" presId="urn:microsoft.com/office/officeart/2005/8/layout/cycle4#1"/>
    <dgm:cxn modelId="{67605C0D-74AB-456F-B7D4-71D3CC1913E6}" srcId="{767D614B-7D8B-465F-A0DC-2F09E519E960}" destId="{1FC860A8-28BA-4A39-80E5-5C5840CCA515}" srcOrd="0" destOrd="0" parTransId="{093C5A73-B3A0-41F6-8390-C8F3C2815E19}" sibTransId="{7A116D87-14C4-4020-9B51-0BC6CE7DDFFD}"/>
    <dgm:cxn modelId="{43B9F07B-8CEF-4210-9844-D48A44E8E952}" type="presOf" srcId="{1FC860A8-28BA-4A39-80E5-5C5840CCA515}" destId="{095195A3-F1C5-4083-8B41-2E3367E32C0B}" srcOrd="0" destOrd="0" presId="urn:microsoft.com/office/officeart/2005/8/layout/cycle4#1"/>
    <dgm:cxn modelId="{25D9DDC9-4A26-49C9-A38D-63D0F5B93969}" srcId="{22CCBCAB-6D4A-4F32-BB98-937DCE125108}" destId="{00A8BEC2-0BAC-43B6-8BAB-06A92293B9E4}" srcOrd="2" destOrd="0" parTransId="{3B076D46-11EB-47E2-BB79-CB0366E43D2F}" sibTransId="{ED116377-5709-4FEB-8355-868439348449}"/>
    <dgm:cxn modelId="{9724E5F7-5AFA-4D34-94C1-08C838303CDC}" type="presOf" srcId="{9A280DD6-145C-4607-828D-06515118DC16}" destId="{A689DC5E-6B6E-415D-A813-EB75B10888DC}" srcOrd="0" destOrd="1" presId="urn:microsoft.com/office/officeart/2005/8/layout/cycle4#1"/>
    <dgm:cxn modelId="{E4602188-CC8D-4511-ACD4-BEA9DB51A416}" type="presOf" srcId="{D0EE3C9B-245C-4455-8866-1045366226C3}" destId="{CA7FDD25-DDE2-4643-8AA3-24E828865408}" srcOrd="1" destOrd="0" presId="urn:microsoft.com/office/officeart/2005/8/layout/cycle4#1"/>
    <dgm:cxn modelId="{D5D83D0E-524F-43E0-A8EE-9AB79CFA4345}" type="presOf" srcId="{D0EE3C9B-245C-4455-8866-1045366226C3}" destId="{A689DC5E-6B6E-415D-A813-EB75B10888DC}" srcOrd="0" destOrd="0" presId="urn:microsoft.com/office/officeart/2005/8/layout/cycle4#1"/>
    <dgm:cxn modelId="{8105820C-5D79-45FA-9606-6D10DC371EBC}" srcId="{D037690A-45F6-4691-B9C8-D6108688DF98}" destId="{208296C9-D693-4076-AB43-457EA21D58E7}" srcOrd="3" destOrd="0" parTransId="{91019DD8-E642-4C70-97AA-5C9E3B18DFEA}" sibTransId="{C111DF3C-E3A7-4B6D-93C2-81D04945FC6A}"/>
    <dgm:cxn modelId="{0E6AE71B-DD6B-4420-B8CD-E48A3C11AD6D}" type="presOf" srcId="{208296C9-D693-4076-AB43-457EA21D58E7}" destId="{4F6218F6-979A-4BFF-A69F-B824BB57FBAA}" srcOrd="0" destOrd="0" presId="urn:microsoft.com/office/officeart/2005/8/layout/cycle4#1"/>
    <dgm:cxn modelId="{F14FBD05-926D-4C6E-BC37-36C05E718405}" type="presOf" srcId="{00A8BEC2-0BAC-43B6-8BAB-06A92293B9E4}" destId="{CA7FDD25-DDE2-4643-8AA3-24E828865408}" srcOrd="1" destOrd="2" presId="urn:microsoft.com/office/officeart/2005/8/layout/cycle4#1"/>
    <dgm:cxn modelId="{EFB9D4A7-0755-4330-AA7C-7D6B080A8DD1}" srcId="{D5E95897-3122-419B-B7B7-018F29A3A2DB}" destId="{4DD0D20C-E425-43C8-8852-2C255E14BB1B}" srcOrd="0" destOrd="0" parTransId="{6E2A0F07-BA7B-426F-BF61-9E97FE5E561F}" sibTransId="{032496B0-2088-4961-99AA-827E6904EF55}"/>
    <dgm:cxn modelId="{B9A791D5-873F-49AF-A321-D37B41E127E6}" type="presOf" srcId="{4DD0D20C-E425-43C8-8852-2C255E14BB1B}" destId="{88D3CC00-1891-4F80-9E27-EBE2A4AD98CB}" srcOrd="0" destOrd="0" presId="urn:microsoft.com/office/officeart/2005/8/layout/cycle4#1"/>
    <dgm:cxn modelId="{DEBA15E6-D13B-4E9C-BD9A-6031F810B556}" srcId="{22CCBCAB-6D4A-4F32-BB98-937DCE125108}" destId="{9A280DD6-145C-4607-828D-06515118DC16}" srcOrd="1" destOrd="0" parTransId="{C53D0CFF-C6F9-4474-9AAC-3461C8F12FC5}" sibTransId="{E1931BD4-0C26-481C-B8D6-09E8AB529CA9}"/>
    <dgm:cxn modelId="{8DC7536E-81EF-4FD9-938A-81D9976D8139}" srcId="{22CCBCAB-6D4A-4F32-BB98-937DCE125108}" destId="{D0EE3C9B-245C-4455-8866-1045366226C3}" srcOrd="0" destOrd="0" parTransId="{599B67F4-32A5-499C-9E16-75CDC2901AD5}" sibTransId="{873434AA-21F4-43D8-8E13-DACFA667E439}"/>
    <dgm:cxn modelId="{EEF9C43E-E8A6-4C32-B96A-213BA63B4CE2}" type="presOf" srcId="{9742DECF-023B-48A6-A0ED-0A5A8AABD1B1}" destId="{4370BD60-BE62-45C7-8246-877A62776F25}" srcOrd="0" destOrd="0" presId="urn:microsoft.com/office/officeart/2005/8/layout/cycle4#1"/>
    <dgm:cxn modelId="{43BAA5B8-7D5A-49F9-86ED-E28B8D1FECF4}" srcId="{D037690A-45F6-4691-B9C8-D6108688DF98}" destId="{767D614B-7D8B-465F-A0DC-2F09E519E960}" srcOrd="2" destOrd="0" parTransId="{F3677A14-410F-43EE-9DDA-F26910C4B96D}" sibTransId="{1A880A21-2A94-4590-8D1B-B1CABD62ADFA}"/>
    <dgm:cxn modelId="{1DFEE5B2-E842-4C95-B6DD-F10C7C708E66}" type="presOf" srcId="{9742DECF-023B-48A6-A0ED-0A5A8AABD1B1}" destId="{87930911-DD9E-401B-9EC2-A1687473F030}" srcOrd="1" destOrd="0" presId="urn:microsoft.com/office/officeart/2005/8/layout/cycle4#1"/>
    <dgm:cxn modelId="{840BE252-CB8A-4A56-A6E3-2300CC822C0E}" type="presOf" srcId="{4DD0D20C-E425-43C8-8852-2C255E14BB1B}" destId="{85F00BDE-F4F0-4747-9468-DC1E4D05290A}" srcOrd="1" destOrd="0" presId="urn:microsoft.com/office/officeart/2005/8/layout/cycle4#1"/>
    <dgm:cxn modelId="{D5B1AC0F-8BF7-4E17-B846-83F42E474324}" type="presOf" srcId="{767D614B-7D8B-465F-A0DC-2F09E519E960}" destId="{EF1B96D9-9955-4FE1-A560-AC23FD5DEEBE}" srcOrd="0" destOrd="0" presId="urn:microsoft.com/office/officeart/2005/8/layout/cycle4#1"/>
    <dgm:cxn modelId="{8D05BEB0-AE6A-4030-A2E9-016427E5D7A0}" srcId="{D037690A-45F6-4691-B9C8-D6108688DF98}" destId="{D5E95897-3122-419B-B7B7-018F29A3A2DB}" srcOrd="1" destOrd="0" parTransId="{70773272-8F2D-460F-BE2F-957481052832}" sibTransId="{25B4F014-68D4-4253-A55C-30CBD89F7412}"/>
    <dgm:cxn modelId="{371307A2-663C-4FE9-AC74-2926BB79604C}" type="presParOf" srcId="{25D77614-66B2-48A0-8C06-640C65351A43}" destId="{6B123649-0000-4B84-BFA5-AF1A01355591}" srcOrd="0" destOrd="0" presId="urn:microsoft.com/office/officeart/2005/8/layout/cycle4#1"/>
    <dgm:cxn modelId="{2464019D-8078-443C-8C30-030EAC1F3C41}" type="presParOf" srcId="{6B123649-0000-4B84-BFA5-AF1A01355591}" destId="{8CAB406B-2C1C-4157-AECA-36073C3D479D}" srcOrd="0" destOrd="0" presId="urn:microsoft.com/office/officeart/2005/8/layout/cycle4#1"/>
    <dgm:cxn modelId="{2E53B67F-676C-4CF8-9881-D213697B1B98}" type="presParOf" srcId="{8CAB406B-2C1C-4157-AECA-36073C3D479D}" destId="{A689DC5E-6B6E-415D-A813-EB75B10888DC}" srcOrd="0" destOrd="0" presId="urn:microsoft.com/office/officeart/2005/8/layout/cycle4#1"/>
    <dgm:cxn modelId="{E81CC222-98EE-4D0B-9DE5-CFBE52E132E4}" type="presParOf" srcId="{8CAB406B-2C1C-4157-AECA-36073C3D479D}" destId="{CA7FDD25-DDE2-4643-8AA3-24E828865408}" srcOrd="1" destOrd="0" presId="urn:microsoft.com/office/officeart/2005/8/layout/cycle4#1"/>
    <dgm:cxn modelId="{51DD4283-60EA-45C4-AAE6-E9458821E53D}" type="presParOf" srcId="{6B123649-0000-4B84-BFA5-AF1A01355591}" destId="{3211CE96-BBE9-484D-8033-EA6921A9B364}" srcOrd="1" destOrd="0" presId="urn:microsoft.com/office/officeart/2005/8/layout/cycle4#1"/>
    <dgm:cxn modelId="{CC468594-23DC-4964-8497-7E816208D096}" type="presParOf" srcId="{3211CE96-BBE9-484D-8033-EA6921A9B364}" destId="{88D3CC00-1891-4F80-9E27-EBE2A4AD98CB}" srcOrd="0" destOrd="0" presId="urn:microsoft.com/office/officeart/2005/8/layout/cycle4#1"/>
    <dgm:cxn modelId="{546C124F-40E3-4FC6-8965-6A797AD76520}" type="presParOf" srcId="{3211CE96-BBE9-484D-8033-EA6921A9B364}" destId="{85F00BDE-F4F0-4747-9468-DC1E4D05290A}" srcOrd="1" destOrd="0" presId="urn:microsoft.com/office/officeart/2005/8/layout/cycle4#1"/>
    <dgm:cxn modelId="{82A0A327-654D-45BE-8C16-14C07F2B6A27}" type="presParOf" srcId="{6B123649-0000-4B84-BFA5-AF1A01355591}" destId="{69ECD15D-F1CB-4831-BC57-73B2274A7E37}" srcOrd="2" destOrd="0" presId="urn:microsoft.com/office/officeart/2005/8/layout/cycle4#1"/>
    <dgm:cxn modelId="{6301C57F-D359-4C32-B017-A061CF6350EB}" type="presParOf" srcId="{69ECD15D-F1CB-4831-BC57-73B2274A7E37}" destId="{095195A3-F1C5-4083-8B41-2E3367E32C0B}" srcOrd="0" destOrd="0" presId="urn:microsoft.com/office/officeart/2005/8/layout/cycle4#1"/>
    <dgm:cxn modelId="{E1494E69-8746-4683-A79F-B96D01F48015}" type="presParOf" srcId="{69ECD15D-F1CB-4831-BC57-73B2274A7E37}" destId="{759304C7-3FAC-4237-A4B5-465F6FA2DA3A}" srcOrd="1" destOrd="0" presId="urn:microsoft.com/office/officeart/2005/8/layout/cycle4#1"/>
    <dgm:cxn modelId="{D0C9A8AD-597D-4912-A4B2-3DC52B3D6A1B}" type="presParOf" srcId="{6B123649-0000-4B84-BFA5-AF1A01355591}" destId="{CE8A2709-308D-4644-8F12-8D9985D260B5}" srcOrd="3" destOrd="0" presId="urn:microsoft.com/office/officeart/2005/8/layout/cycle4#1"/>
    <dgm:cxn modelId="{7789820D-1D8A-4CBC-BA51-04BB049632B9}" type="presParOf" srcId="{CE8A2709-308D-4644-8F12-8D9985D260B5}" destId="{4370BD60-BE62-45C7-8246-877A62776F25}" srcOrd="0" destOrd="0" presId="urn:microsoft.com/office/officeart/2005/8/layout/cycle4#1"/>
    <dgm:cxn modelId="{F6BCF517-D203-4AF6-B2FB-7B86979E4D88}" type="presParOf" srcId="{CE8A2709-308D-4644-8F12-8D9985D260B5}" destId="{87930911-DD9E-401B-9EC2-A1687473F030}" srcOrd="1" destOrd="0" presId="urn:microsoft.com/office/officeart/2005/8/layout/cycle4#1"/>
    <dgm:cxn modelId="{33E861D4-02E9-48C0-B2EA-A8A4B1D41B17}" type="presParOf" srcId="{6B123649-0000-4B84-BFA5-AF1A01355591}" destId="{88A6F954-18E6-4CF2-9B49-DACBEF55A1EF}" srcOrd="4" destOrd="0" presId="urn:microsoft.com/office/officeart/2005/8/layout/cycle4#1"/>
    <dgm:cxn modelId="{D2733098-0DF3-4260-B017-575643255672}" type="presParOf" srcId="{25D77614-66B2-48A0-8C06-640C65351A43}" destId="{3F3B403F-FFB2-48E9-873F-F3DD8248A2E5}" srcOrd="1" destOrd="0" presId="urn:microsoft.com/office/officeart/2005/8/layout/cycle4#1"/>
    <dgm:cxn modelId="{C4494498-C7E1-45A1-98B1-51EE07B55F4E}" type="presParOf" srcId="{3F3B403F-FFB2-48E9-873F-F3DD8248A2E5}" destId="{93C121DB-DD26-4AD4-8A54-9D0E43B2EDB7}" srcOrd="0" destOrd="0" presId="urn:microsoft.com/office/officeart/2005/8/layout/cycle4#1"/>
    <dgm:cxn modelId="{16DF8778-2A19-4CC9-A422-393F70F9A6DC}" type="presParOf" srcId="{3F3B403F-FFB2-48E9-873F-F3DD8248A2E5}" destId="{CAB307BC-8770-415E-8AB3-D0E9839E5A2D}" srcOrd="1" destOrd="0" presId="urn:microsoft.com/office/officeart/2005/8/layout/cycle4#1"/>
    <dgm:cxn modelId="{1F33394A-45EB-4DFD-9C03-A018262A1013}" type="presParOf" srcId="{3F3B403F-FFB2-48E9-873F-F3DD8248A2E5}" destId="{EF1B96D9-9955-4FE1-A560-AC23FD5DEEBE}" srcOrd="2" destOrd="0" presId="urn:microsoft.com/office/officeart/2005/8/layout/cycle4#1"/>
    <dgm:cxn modelId="{F6AD1EE2-E492-4A88-AEA3-28C0D356961D}" type="presParOf" srcId="{3F3B403F-FFB2-48E9-873F-F3DD8248A2E5}" destId="{4F6218F6-979A-4BFF-A69F-B824BB57FBAA}" srcOrd="3" destOrd="0" presId="urn:microsoft.com/office/officeart/2005/8/layout/cycle4#1"/>
    <dgm:cxn modelId="{7CEED2E0-B9E9-408D-9C58-1185FFBF8248}" type="presParOf" srcId="{3F3B403F-FFB2-48E9-873F-F3DD8248A2E5}" destId="{1F0F04BF-7831-4C64-93E4-2555DA7913A0}" srcOrd="4" destOrd="0" presId="urn:microsoft.com/office/officeart/2005/8/layout/cycle4#1"/>
    <dgm:cxn modelId="{9BEB3C62-C69E-4C74-A870-772B91708A56}" type="presParOf" srcId="{25D77614-66B2-48A0-8C06-640C65351A43}" destId="{2FEDEE30-8385-4285-AE4F-DD95B40DF01C}" srcOrd="2" destOrd="0" presId="urn:microsoft.com/office/officeart/2005/8/layout/cycle4#1"/>
    <dgm:cxn modelId="{B5202257-D2DA-4304-B6A1-FCDCF5D59B5C}" type="presParOf" srcId="{25D77614-66B2-48A0-8C06-640C65351A43}" destId="{36F6580D-F7F1-499E-83AF-3AC1C4C23C5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AEEA4C-A71B-46B7-BDE1-C8EB2CA4F8D9}" type="doc">
      <dgm:prSet loTypeId="urn:microsoft.com/office/officeart/2005/8/layout/hierarchy2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C47B9A-0CF0-426D-99E9-1AFCBB790C93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200" b="1" dirty="0" smtClean="0">
              <a:solidFill>
                <a:schemeClr val="tx1"/>
              </a:solidFill>
            </a:rPr>
            <a:t>проведение капитального ремонта спортивных залов общеобразовательных организаций (софинансирование) – </a:t>
          </a:r>
        </a:p>
        <a:p>
          <a:pPr>
            <a:lnSpc>
              <a:spcPct val="100000"/>
            </a:lnSpc>
          </a:pPr>
          <a:r>
            <a:rPr lang="ru-RU" sz="1200" b="1" dirty="0" smtClean="0">
              <a:solidFill>
                <a:schemeClr val="tx1"/>
              </a:solidFill>
            </a:rPr>
            <a:t>1 232,3 тыс. рублей</a:t>
          </a:r>
          <a:endParaRPr lang="ru-RU" sz="1200" b="1" dirty="0">
            <a:solidFill>
              <a:schemeClr val="tx1"/>
            </a:solidFill>
          </a:endParaRPr>
        </a:p>
      </dgm:t>
    </dgm:pt>
    <dgm:pt modelId="{56EC318C-992E-44EC-BA16-0270530549B7}" type="parTrans" cxnId="{0B98F294-195B-4EC1-A9AD-C24B44C2F400}">
      <dgm:prSet/>
      <dgm:spPr/>
      <dgm:t>
        <a:bodyPr/>
        <a:lstStyle/>
        <a:p>
          <a:endParaRPr lang="ru-RU" dirty="0"/>
        </a:p>
      </dgm:t>
    </dgm:pt>
    <dgm:pt modelId="{6E897F4A-2462-4014-AEA9-99E5D7652433}" type="sibTrans" cxnId="{0B98F294-195B-4EC1-A9AD-C24B44C2F400}">
      <dgm:prSet/>
      <dgm:spPr/>
      <dgm:t>
        <a:bodyPr/>
        <a:lstStyle/>
        <a:p>
          <a:endParaRPr lang="ru-RU"/>
        </a:p>
      </dgm:t>
    </dgm:pt>
    <dgm:pt modelId="{96A43D4C-F41F-4AF4-B529-6288685B8D32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увеличение пропускной способности и оплата Интернет-трафика (софинансирование) - 201,7 тыс. рублей</a:t>
          </a:r>
          <a:endParaRPr lang="ru-RU" sz="1200" b="1" dirty="0">
            <a:solidFill>
              <a:schemeClr val="tx1"/>
            </a:solidFill>
          </a:endParaRPr>
        </a:p>
      </dgm:t>
    </dgm:pt>
    <dgm:pt modelId="{F084192D-DA35-4E76-BDB0-A77FE11A58F8}" type="parTrans" cxnId="{29F7503C-A397-43AA-B101-F171BA64D7B7}">
      <dgm:prSet/>
      <dgm:spPr/>
      <dgm:t>
        <a:bodyPr/>
        <a:lstStyle/>
        <a:p>
          <a:endParaRPr lang="ru-RU" dirty="0"/>
        </a:p>
      </dgm:t>
    </dgm:pt>
    <dgm:pt modelId="{D7F89215-D7B3-48CC-B00B-112EA5F0DE9F}" type="sibTrans" cxnId="{29F7503C-A397-43AA-B101-F171BA64D7B7}">
      <dgm:prSet/>
      <dgm:spPr/>
      <dgm:t>
        <a:bodyPr/>
        <a:lstStyle/>
        <a:p>
          <a:endParaRPr lang="ru-RU"/>
        </a:p>
      </dgm:t>
    </dgm:pt>
    <dgm:pt modelId="{B7ED242A-E0C5-4083-87AF-6346E725974B}">
      <dgm:prSet phldrT="[Текст]"/>
      <dgm:spPr>
        <a:solidFill>
          <a:schemeClr val="accent3">
            <a:hueOff val="0"/>
            <a:satOff val="0"/>
            <a:lumOff val="0"/>
            <a:shade val="51000"/>
            <a:satMod val="13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Основное мероприятие "Развитие сети и инфраструктуры образовательных организаций, обеспечивающих доступ населения Туапсинского района к качественным услугам дошкольного, общего образования и дополнительного образования детей" –</a:t>
          </a:r>
        </a:p>
        <a:p>
          <a:r>
            <a:rPr lang="ru-RU" dirty="0" smtClean="0">
              <a:solidFill>
                <a:schemeClr val="tx1"/>
              </a:solidFill>
            </a:rPr>
            <a:t> 2 105,3 тыс. рублей</a:t>
          </a:r>
          <a:endParaRPr lang="ru-RU" dirty="0">
            <a:solidFill>
              <a:schemeClr val="tx1"/>
            </a:solidFill>
          </a:endParaRPr>
        </a:p>
      </dgm:t>
    </dgm:pt>
    <dgm:pt modelId="{CE389938-386E-4042-A069-250FAAC3B816}" type="sibTrans" cxnId="{2D854658-68CF-4EF9-8464-B832F6163242}">
      <dgm:prSet/>
      <dgm:spPr/>
      <dgm:t>
        <a:bodyPr/>
        <a:lstStyle/>
        <a:p>
          <a:endParaRPr lang="ru-RU"/>
        </a:p>
      </dgm:t>
    </dgm:pt>
    <dgm:pt modelId="{86FEA593-4B29-4905-B93C-D29E774D77ED}" type="parTrans" cxnId="{2D854658-68CF-4EF9-8464-B832F6163242}">
      <dgm:prSet/>
      <dgm:spPr/>
      <dgm:t>
        <a:bodyPr/>
        <a:lstStyle/>
        <a:p>
          <a:endParaRPr lang="ru-RU"/>
        </a:p>
      </dgm:t>
    </dgm:pt>
    <dgm:pt modelId="{60CFE695-DEC2-48D7-A50D-E8BC01175FE0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выплата премии администрации Краснодарского края дошкольным образовательным организациям, внедряющим инновационные образовательные программы (софинансирование) - 100,0 тыс. рублей</a:t>
          </a:r>
          <a:endParaRPr lang="ru-RU" sz="1200" b="1" dirty="0">
            <a:solidFill>
              <a:schemeClr val="tx1"/>
            </a:solidFill>
          </a:endParaRPr>
        </a:p>
      </dgm:t>
    </dgm:pt>
    <dgm:pt modelId="{D6640CF4-AE58-47DC-9EFA-CC204AC110F6}" type="parTrans" cxnId="{3AAEA511-4F8B-4BFF-A571-3AD9EE37139E}">
      <dgm:prSet/>
      <dgm:spPr/>
      <dgm:t>
        <a:bodyPr/>
        <a:lstStyle/>
        <a:p>
          <a:endParaRPr lang="ru-RU" dirty="0"/>
        </a:p>
      </dgm:t>
    </dgm:pt>
    <dgm:pt modelId="{D4134EC4-872D-4886-A2F7-72DA2703F18C}" type="sibTrans" cxnId="{3AAEA511-4F8B-4BFF-A571-3AD9EE37139E}">
      <dgm:prSet/>
      <dgm:spPr/>
      <dgm:t>
        <a:bodyPr/>
        <a:lstStyle/>
        <a:p>
          <a:endParaRPr lang="ru-RU"/>
        </a:p>
      </dgm:t>
    </dgm:pt>
    <dgm:pt modelId="{F3ACC94D-E6F0-43AB-8F78-191675E4F6AA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обеспечение проведения ГИА по образовательным программам (софинансирование) - 66,3 тыс. рублей</a:t>
          </a:r>
          <a:endParaRPr lang="ru-RU" sz="1200" b="1" dirty="0">
            <a:solidFill>
              <a:schemeClr val="tx1"/>
            </a:solidFill>
          </a:endParaRPr>
        </a:p>
      </dgm:t>
    </dgm:pt>
    <dgm:pt modelId="{682B4D6C-8FB7-401A-8695-4E6DB38C89A6}" type="parTrans" cxnId="{E3AE9B9B-7309-48D8-A6F4-F28B0CCB7115}">
      <dgm:prSet/>
      <dgm:spPr/>
      <dgm:t>
        <a:bodyPr/>
        <a:lstStyle/>
        <a:p>
          <a:endParaRPr lang="ru-RU" dirty="0"/>
        </a:p>
      </dgm:t>
    </dgm:pt>
    <dgm:pt modelId="{312A86EB-55AF-4EC5-87C6-4C7458C75750}" type="sibTrans" cxnId="{E3AE9B9B-7309-48D8-A6F4-F28B0CCB7115}">
      <dgm:prSet/>
      <dgm:spPr/>
      <dgm:t>
        <a:bodyPr/>
        <a:lstStyle/>
        <a:p>
          <a:endParaRPr lang="ru-RU"/>
        </a:p>
      </dgm:t>
    </dgm:pt>
    <dgm:pt modelId="{532CAB2F-F70A-46A5-9DC4-25ACD210A335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200" b="1" dirty="0" smtClean="0">
              <a:solidFill>
                <a:schemeClr val="tx1"/>
              </a:solidFill>
            </a:rPr>
            <a:t>приобретение автобусов и микроавтобусов для муниципальных образовательных организаций (софинансирование) – 505,0 тыс. рублей</a:t>
          </a:r>
          <a:endParaRPr lang="ru-RU" sz="1200" b="1" dirty="0">
            <a:solidFill>
              <a:schemeClr val="tx1"/>
            </a:solidFill>
          </a:endParaRPr>
        </a:p>
      </dgm:t>
    </dgm:pt>
    <dgm:pt modelId="{C067FAD0-00BE-455E-952C-6F0506DCE6B9}" type="parTrans" cxnId="{05E701C7-190A-4DDE-AFFC-199E1E1210F7}">
      <dgm:prSet/>
      <dgm:spPr/>
      <dgm:t>
        <a:bodyPr/>
        <a:lstStyle/>
        <a:p>
          <a:endParaRPr lang="ru-RU" dirty="0"/>
        </a:p>
      </dgm:t>
    </dgm:pt>
    <dgm:pt modelId="{2AF9821C-92B4-4417-BA04-0CAB40C02FEB}" type="sibTrans" cxnId="{05E701C7-190A-4DDE-AFFC-199E1E1210F7}">
      <dgm:prSet/>
      <dgm:spPr/>
      <dgm:t>
        <a:bodyPr/>
        <a:lstStyle/>
        <a:p>
          <a:endParaRPr lang="ru-RU"/>
        </a:p>
      </dgm:t>
    </dgm:pt>
    <dgm:pt modelId="{64D21874-74D3-4B45-A594-E40C7845C492}" type="pres">
      <dgm:prSet presAssocID="{3AAEEA4C-A71B-46B7-BDE1-C8EB2CA4F8D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DCC0B5-7010-456C-92E0-0501087B46B8}" type="pres">
      <dgm:prSet presAssocID="{B7ED242A-E0C5-4083-87AF-6346E725974B}" presName="root1" presStyleCnt="0"/>
      <dgm:spPr/>
    </dgm:pt>
    <dgm:pt modelId="{3CF0ECFE-C5A3-4D96-997C-2B36119663C1}" type="pres">
      <dgm:prSet presAssocID="{B7ED242A-E0C5-4083-87AF-6346E725974B}" presName="LevelOneTextNode" presStyleLbl="node0" presStyleIdx="0" presStyleCnt="1" custScaleX="60041" custScaleY="159366" custLinFactNeighborX="2554" custLinFactNeighborY="-242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E6078A-F62B-44FA-8BEB-B20A27B727F3}" type="pres">
      <dgm:prSet presAssocID="{B7ED242A-E0C5-4083-87AF-6346E725974B}" presName="level2hierChild" presStyleCnt="0"/>
      <dgm:spPr/>
    </dgm:pt>
    <dgm:pt modelId="{E7A25747-5EE4-4E27-99D3-9C60536DE29B}" type="pres">
      <dgm:prSet presAssocID="{56EC318C-992E-44EC-BA16-0270530549B7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BF42FE1A-D10A-414D-86CE-AE0C7365BF79}" type="pres">
      <dgm:prSet presAssocID="{56EC318C-992E-44EC-BA16-0270530549B7}" presName="connTx" presStyleLbl="parChTrans1D2" presStyleIdx="0" presStyleCnt="5"/>
      <dgm:spPr/>
      <dgm:t>
        <a:bodyPr/>
        <a:lstStyle/>
        <a:p>
          <a:endParaRPr lang="ru-RU"/>
        </a:p>
      </dgm:t>
    </dgm:pt>
    <dgm:pt modelId="{EBD572E1-CD38-4918-8AAB-D8644F2B61AA}" type="pres">
      <dgm:prSet presAssocID="{C1C47B9A-0CF0-426D-99E9-1AFCBB790C93}" presName="root2" presStyleCnt="0"/>
      <dgm:spPr/>
    </dgm:pt>
    <dgm:pt modelId="{3F5D1A71-2138-4BA2-A279-1DBFD3A222AB}" type="pres">
      <dgm:prSet presAssocID="{C1C47B9A-0CF0-426D-99E9-1AFCBB790C93}" presName="LevelTwoTextNode" presStyleLbl="node2" presStyleIdx="0" presStyleCnt="5" custScaleX="115730" custScaleY="36315" custLinFactNeighborX="-273" custLinFactNeighborY="-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76B027-3F18-4126-82F4-BE8156DDA18F}" type="pres">
      <dgm:prSet presAssocID="{C1C47B9A-0CF0-426D-99E9-1AFCBB790C93}" presName="level3hierChild" presStyleCnt="0"/>
      <dgm:spPr/>
    </dgm:pt>
    <dgm:pt modelId="{68931ADC-C5EB-4C09-8714-D58DBAE9D63A}" type="pres">
      <dgm:prSet presAssocID="{F084192D-DA35-4E76-BDB0-A77FE11A58F8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995442BE-3FC0-4ABA-9C33-55CD86599399}" type="pres">
      <dgm:prSet presAssocID="{F084192D-DA35-4E76-BDB0-A77FE11A58F8}" presName="connTx" presStyleLbl="parChTrans1D2" presStyleIdx="1" presStyleCnt="5"/>
      <dgm:spPr/>
      <dgm:t>
        <a:bodyPr/>
        <a:lstStyle/>
        <a:p>
          <a:endParaRPr lang="ru-RU"/>
        </a:p>
      </dgm:t>
    </dgm:pt>
    <dgm:pt modelId="{FD774223-AB25-4056-8E2E-031AF78C66B2}" type="pres">
      <dgm:prSet presAssocID="{96A43D4C-F41F-4AF4-B529-6288685B8D32}" presName="root2" presStyleCnt="0"/>
      <dgm:spPr/>
    </dgm:pt>
    <dgm:pt modelId="{309BF412-7641-4A08-87AD-625B2E1A6353}" type="pres">
      <dgm:prSet presAssocID="{96A43D4C-F41F-4AF4-B529-6288685B8D32}" presName="LevelTwoTextNode" presStyleLbl="node2" presStyleIdx="1" presStyleCnt="5" custScaleX="115236" custScaleY="31112" custLinFactNeighborX="530" custLinFactNeighborY="-142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A110B4-9925-43E7-B0DB-1AFF33AF2147}" type="pres">
      <dgm:prSet presAssocID="{96A43D4C-F41F-4AF4-B529-6288685B8D32}" presName="level3hierChild" presStyleCnt="0"/>
      <dgm:spPr/>
    </dgm:pt>
    <dgm:pt modelId="{4D085C61-F915-468E-B5CD-4BEADDFAC6B0}" type="pres">
      <dgm:prSet presAssocID="{D6640CF4-AE58-47DC-9EFA-CC204AC110F6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C881A11E-FE7B-4B77-82A0-6B109B5ECFB4}" type="pres">
      <dgm:prSet presAssocID="{D6640CF4-AE58-47DC-9EFA-CC204AC110F6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5068366-D117-4B4C-B643-E2F2C06478E8}" type="pres">
      <dgm:prSet presAssocID="{60CFE695-DEC2-48D7-A50D-E8BC01175FE0}" presName="root2" presStyleCnt="0"/>
      <dgm:spPr/>
    </dgm:pt>
    <dgm:pt modelId="{37378B05-4267-4794-B047-9A2A5CB82DF7}" type="pres">
      <dgm:prSet presAssocID="{60CFE695-DEC2-48D7-A50D-E8BC01175FE0}" presName="LevelTwoTextNode" presStyleLbl="node2" presStyleIdx="2" presStyleCnt="5" custScaleX="113757" custScaleY="43020" custLinFactNeighborX="530" custLinFactNeighborY="-259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525175-6F05-4769-B8D7-B2735F247EB0}" type="pres">
      <dgm:prSet presAssocID="{60CFE695-DEC2-48D7-A50D-E8BC01175FE0}" presName="level3hierChild" presStyleCnt="0"/>
      <dgm:spPr/>
    </dgm:pt>
    <dgm:pt modelId="{EFD9833D-85DC-48B6-ACE9-4250C99D52C3}" type="pres">
      <dgm:prSet presAssocID="{682B4D6C-8FB7-401A-8695-4E6DB38C89A6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D349253E-69A3-4A4D-AD94-CD7BE2892189}" type="pres">
      <dgm:prSet presAssocID="{682B4D6C-8FB7-401A-8695-4E6DB38C89A6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7177297-AE3F-4F9D-BEDD-93FE6F4BB14C}" type="pres">
      <dgm:prSet presAssocID="{F3ACC94D-E6F0-43AB-8F78-191675E4F6AA}" presName="root2" presStyleCnt="0"/>
      <dgm:spPr/>
    </dgm:pt>
    <dgm:pt modelId="{E77AC99D-762E-4BE1-A596-FAFF7B488817}" type="pres">
      <dgm:prSet presAssocID="{F3ACC94D-E6F0-43AB-8F78-191675E4F6AA}" presName="LevelTwoTextNode" presStyleLbl="node2" presStyleIdx="3" presStyleCnt="5" custScaleX="113230" custScaleY="31998" custLinFactNeighborX="2250" custLinFactNeighborY="-392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14DB06-4D9F-4BB1-80B2-AD615F12FB55}" type="pres">
      <dgm:prSet presAssocID="{F3ACC94D-E6F0-43AB-8F78-191675E4F6AA}" presName="level3hierChild" presStyleCnt="0"/>
      <dgm:spPr/>
    </dgm:pt>
    <dgm:pt modelId="{FD9B533B-3180-445E-8E1F-721071249406}" type="pres">
      <dgm:prSet presAssocID="{C067FAD0-00BE-455E-952C-6F0506DCE6B9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0E5D8105-4413-4AAC-BD0A-4B4CD0DD1794}" type="pres">
      <dgm:prSet presAssocID="{C067FAD0-00BE-455E-952C-6F0506DCE6B9}" presName="connTx" presStyleLbl="parChTrans1D2" presStyleIdx="4" presStyleCnt="5"/>
      <dgm:spPr/>
      <dgm:t>
        <a:bodyPr/>
        <a:lstStyle/>
        <a:p>
          <a:endParaRPr lang="ru-RU"/>
        </a:p>
      </dgm:t>
    </dgm:pt>
    <dgm:pt modelId="{4224D6DC-E482-450D-A04E-930CE27D683C}" type="pres">
      <dgm:prSet presAssocID="{532CAB2F-F70A-46A5-9DC4-25ACD210A335}" presName="root2" presStyleCnt="0"/>
      <dgm:spPr/>
    </dgm:pt>
    <dgm:pt modelId="{961CD089-ED0D-4698-AEAA-A2D4B9640915}" type="pres">
      <dgm:prSet presAssocID="{532CAB2F-F70A-46A5-9DC4-25ACD210A335}" presName="LevelTwoTextNode" presStyleLbl="node2" presStyleIdx="4" presStyleCnt="5" custScaleX="113230" custScaleY="31467" custLinFactNeighborX="2250" custLinFactNeighborY="-51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1C8215-F66E-4F9C-892C-F86DEC6A8E14}" type="pres">
      <dgm:prSet presAssocID="{532CAB2F-F70A-46A5-9DC4-25ACD210A335}" presName="level3hierChild" presStyleCnt="0"/>
      <dgm:spPr/>
    </dgm:pt>
  </dgm:ptLst>
  <dgm:cxnLst>
    <dgm:cxn modelId="{47186E35-6E89-412C-A8BB-9067296B575A}" type="presOf" srcId="{B7ED242A-E0C5-4083-87AF-6346E725974B}" destId="{3CF0ECFE-C5A3-4D96-997C-2B36119663C1}" srcOrd="0" destOrd="0" presId="urn:microsoft.com/office/officeart/2005/8/layout/hierarchy2"/>
    <dgm:cxn modelId="{0A858DD4-DD8A-4527-A733-EB8D7A66ED98}" type="presOf" srcId="{D6640CF4-AE58-47DC-9EFA-CC204AC110F6}" destId="{C881A11E-FE7B-4B77-82A0-6B109B5ECFB4}" srcOrd="1" destOrd="0" presId="urn:microsoft.com/office/officeart/2005/8/layout/hierarchy2"/>
    <dgm:cxn modelId="{29F7503C-A397-43AA-B101-F171BA64D7B7}" srcId="{B7ED242A-E0C5-4083-87AF-6346E725974B}" destId="{96A43D4C-F41F-4AF4-B529-6288685B8D32}" srcOrd="1" destOrd="0" parTransId="{F084192D-DA35-4E76-BDB0-A77FE11A58F8}" sibTransId="{D7F89215-D7B3-48CC-B00B-112EA5F0DE9F}"/>
    <dgm:cxn modelId="{8A789FA2-3777-4ED8-A360-0004D7FC2BF2}" type="presOf" srcId="{56EC318C-992E-44EC-BA16-0270530549B7}" destId="{E7A25747-5EE4-4E27-99D3-9C60536DE29B}" srcOrd="0" destOrd="0" presId="urn:microsoft.com/office/officeart/2005/8/layout/hierarchy2"/>
    <dgm:cxn modelId="{52248550-6E99-4568-A697-B353F29BEAB3}" type="presOf" srcId="{682B4D6C-8FB7-401A-8695-4E6DB38C89A6}" destId="{EFD9833D-85DC-48B6-ACE9-4250C99D52C3}" srcOrd="0" destOrd="0" presId="urn:microsoft.com/office/officeart/2005/8/layout/hierarchy2"/>
    <dgm:cxn modelId="{C27D389D-81A7-4BA5-AF05-6EF92FB7D505}" type="presOf" srcId="{3AAEEA4C-A71B-46B7-BDE1-C8EB2CA4F8D9}" destId="{64D21874-74D3-4B45-A594-E40C7845C492}" srcOrd="0" destOrd="0" presId="urn:microsoft.com/office/officeart/2005/8/layout/hierarchy2"/>
    <dgm:cxn modelId="{BFE7583B-95FB-4D9B-A444-40A1C0EE699D}" type="presOf" srcId="{F084192D-DA35-4E76-BDB0-A77FE11A58F8}" destId="{995442BE-3FC0-4ABA-9C33-55CD86599399}" srcOrd="1" destOrd="0" presId="urn:microsoft.com/office/officeart/2005/8/layout/hierarchy2"/>
    <dgm:cxn modelId="{301E56FC-10F9-4FEB-BF1A-4A1914117FF3}" type="presOf" srcId="{F084192D-DA35-4E76-BDB0-A77FE11A58F8}" destId="{68931ADC-C5EB-4C09-8714-D58DBAE9D63A}" srcOrd="0" destOrd="0" presId="urn:microsoft.com/office/officeart/2005/8/layout/hierarchy2"/>
    <dgm:cxn modelId="{3AAEA511-4F8B-4BFF-A571-3AD9EE37139E}" srcId="{B7ED242A-E0C5-4083-87AF-6346E725974B}" destId="{60CFE695-DEC2-48D7-A50D-E8BC01175FE0}" srcOrd="2" destOrd="0" parTransId="{D6640CF4-AE58-47DC-9EFA-CC204AC110F6}" sibTransId="{D4134EC4-872D-4886-A2F7-72DA2703F18C}"/>
    <dgm:cxn modelId="{CBA37F6B-496A-4E6B-968A-9574DD855F35}" type="presOf" srcId="{F3ACC94D-E6F0-43AB-8F78-191675E4F6AA}" destId="{E77AC99D-762E-4BE1-A596-FAFF7B488817}" srcOrd="0" destOrd="0" presId="urn:microsoft.com/office/officeart/2005/8/layout/hierarchy2"/>
    <dgm:cxn modelId="{6510251D-87D8-4152-B0D4-7ED04E4163D2}" type="presOf" srcId="{96A43D4C-F41F-4AF4-B529-6288685B8D32}" destId="{309BF412-7641-4A08-87AD-625B2E1A6353}" srcOrd="0" destOrd="0" presId="urn:microsoft.com/office/officeart/2005/8/layout/hierarchy2"/>
    <dgm:cxn modelId="{BC00967B-5F8C-4433-89C0-A0DFA31EC20B}" type="presOf" srcId="{C1C47B9A-0CF0-426D-99E9-1AFCBB790C93}" destId="{3F5D1A71-2138-4BA2-A279-1DBFD3A222AB}" srcOrd="0" destOrd="0" presId="urn:microsoft.com/office/officeart/2005/8/layout/hierarchy2"/>
    <dgm:cxn modelId="{B711AC8B-F44F-4FCD-80CF-C9E3E594EE85}" type="presOf" srcId="{56EC318C-992E-44EC-BA16-0270530549B7}" destId="{BF42FE1A-D10A-414D-86CE-AE0C7365BF79}" srcOrd="1" destOrd="0" presId="urn:microsoft.com/office/officeart/2005/8/layout/hierarchy2"/>
    <dgm:cxn modelId="{689755BF-CBE2-4E6B-BF3B-E6903FE431A6}" type="presOf" srcId="{60CFE695-DEC2-48D7-A50D-E8BC01175FE0}" destId="{37378B05-4267-4794-B047-9A2A5CB82DF7}" srcOrd="0" destOrd="0" presId="urn:microsoft.com/office/officeart/2005/8/layout/hierarchy2"/>
    <dgm:cxn modelId="{E3AE9B9B-7309-48D8-A6F4-F28B0CCB7115}" srcId="{B7ED242A-E0C5-4083-87AF-6346E725974B}" destId="{F3ACC94D-E6F0-43AB-8F78-191675E4F6AA}" srcOrd="3" destOrd="0" parTransId="{682B4D6C-8FB7-401A-8695-4E6DB38C89A6}" sibTransId="{312A86EB-55AF-4EC5-87C6-4C7458C75750}"/>
    <dgm:cxn modelId="{0B98F294-195B-4EC1-A9AD-C24B44C2F400}" srcId="{B7ED242A-E0C5-4083-87AF-6346E725974B}" destId="{C1C47B9A-0CF0-426D-99E9-1AFCBB790C93}" srcOrd="0" destOrd="0" parTransId="{56EC318C-992E-44EC-BA16-0270530549B7}" sibTransId="{6E897F4A-2462-4014-AEA9-99E5D7652433}"/>
    <dgm:cxn modelId="{A285E71D-216F-4E1A-BCBE-B883B067CFD5}" type="presOf" srcId="{C067FAD0-00BE-455E-952C-6F0506DCE6B9}" destId="{FD9B533B-3180-445E-8E1F-721071249406}" srcOrd="0" destOrd="0" presId="urn:microsoft.com/office/officeart/2005/8/layout/hierarchy2"/>
    <dgm:cxn modelId="{2D854658-68CF-4EF9-8464-B832F6163242}" srcId="{3AAEEA4C-A71B-46B7-BDE1-C8EB2CA4F8D9}" destId="{B7ED242A-E0C5-4083-87AF-6346E725974B}" srcOrd="0" destOrd="0" parTransId="{86FEA593-4B29-4905-B93C-D29E774D77ED}" sibTransId="{CE389938-386E-4042-A069-250FAAC3B816}"/>
    <dgm:cxn modelId="{78198D48-483A-4EB8-BF09-C8820B9BEE62}" type="presOf" srcId="{532CAB2F-F70A-46A5-9DC4-25ACD210A335}" destId="{961CD089-ED0D-4698-AEAA-A2D4B9640915}" srcOrd="0" destOrd="0" presId="urn:microsoft.com/office/officeart/2005/8/layout/hierarchy2"/>
    <dgm:cxn modelId="{05E701C7-190A-4DDE-AFFC-199E1E1210F7}" srcId="{B7ED242A-E0C5-4083-87AF-6346E725974B}" destId="{532CAB2F-F70A-46A5-9DC4-25ACD210A335}" srcOrd="4" destOrd="0" parTransId="{C067FAD0-00BE-455E-952C-6F0506DCE6B9}" sibTransId="{2AF9821C-92B4-4417-BA04-0CAB40C02FEB}"/>
    <dgm:cxn modelId="{762CD040-98F8-4265-9161-7B999BED6F5E}" type="presOf" srcId="{D6640CF4-AE58-47DC-9EFA-CC204AC110F6}" destId="{4D085C61-F915-468E-B5CD-4BEADDFAC6B0}" srcOrd="0" destOrd="0" presId="urn:microsoft.com/office/officeart/2005/8/layout/hierarchy2"/>
    <dgm:cxn modelId="{88F5E5D4-2E98-4596-B901-3E9391471E78}" type="presOf" srcId="{C067FAD0-00BE-455E-952C-6F0506DCE6B9}" destId="{0E5D8105-4413-4AAC-BD0A-4B4CD0DD1794}" srcOrd="1" destOrd="0" presId="urn:microsoft.com/office/officeart/2005/8/layout/hierarchy2"/>
    <dgm:cxn modelId="{84A2F076-6D6C-4952-A524-A5CA5B4A2E94}" type="presOf" srcId="{682B4D6C-8FB7-401A-8695-4E6DB38C89A6}" destId="{D349253E-69A3-4A4D-AD94-CD7BE2892189}" srcOrd="1" destOrd="0" presId="urn:microsoft.com/office/officeart/2005/8/layout/hierarchy2"/>
    <dgm:cxn modelId="{C0591308-3D9F-4FA9-A69A-8B94CBC7387A}" type="presParOf" srcId="{64D21874-74D3-4B45-A594-E40C7845C492}" destId="{39DCC0B5-7010-456C-92E0-0501087B46B8}" srcOrd="0" destOrd="0" presId="urn:microsoft.com/office/officeart/2005/8/layout/hierarchy2"/>
    <dgm:cxn modelId="{76F0A4A3-0D27-4A3E-97F4-CBA5A6CF1123}" type="presParOf" srcId="{39DCC0B5-7010-456C-92E0-0501087B46B8}" destId="{3CF0ECFE-C5A3-4D96-997C-2B36119663C1}" srcOrd="0" destOrd="0" presId="urn:microsoft.com/office/officeart/2005/8/layout/hierarchy2"/>
    <dgm:cxn modelId="{090678DC-8B3B-4272-B96C-C9FC8D293AF6}" type="presParOf" srcId="{39DCC0B5-7010-456C-92E0-0501087B46B8}" destId="{10E6078A-F62B-44FA-8BEB-B20A27B727F3}" srcOrd="1" destOrd="0" presId="urn:microsoft.com/office/officeart/2005/8/layout/hierarchy2"/>
    <dgm:cxn modelId="{29D60D17-2F48-461C-97CB-BEFEA6F05FC1}" type="presParOf" srcId="{10E6078A-F62B-44FA-8BEB-B20A27B727F3}" destId="{E7A25747-5EE4-4E27-99D3-9C60536DE29B}" srcOrd="0" destOrd="0" presId="urn:microsoft.com/office/officeart/2005/8/layout/hierarchy2"/>
    <dgm:cxn modelId="{95C08D8A-B5F3-4EB1-B7B2-E42EEF47FC88}" type="presParOf" srcId="{E7A25747-5EE4-4E27-99D3-9C60536DE29B}" destId="{BF42FE1A-D10A-414D-86CE-AE0C7365BF79}" srcOrd="0" destOrd="0" presId="urn:microsoft.com/office/officeart/2005/8/layout/hierarchy2"/>
    <dgm:cxn modelId="{7B30060B-F7EB-418F-9042-E384ED261D8F}" type="presParOf" srcId="{10E6078A-F62B-44FA-8BEB-B20A27B727F3}" destId="{EBD572E1-CD38-4918-8AAB-D8644F2B61AA}" srcOrd="1" destOrd="0" presId="urn:microsoft.com/office/officeart/2005/8/layout/hierarchy2"/>
    <dgm:cxn modelId="{EAFD41A0-67F6-4F97-820B-B5CEDEC33046}" type="presParOf" srcId="{EBD572E1-CD38-4918-8AAB-D8644F2B61AA}" destId="{3F5D1A71-2138-4BA2-A279-1DBFD3A222AB}" srcOrd="0" destOrd="0" presId="urn:microsoft.com/office/officeart/2005/8/layout/hierarchy2"/>
    <dgm:cxn modelId="{30427D8C-FD57-405A-85EF-D0BE037C0F36}" type="presParOf" srcId="{EBD572E1-CD38-4918-8AAB-D8644F2B61AA}" destId="{A876B027-3F18-4126-82F4-BE8156DDA18F}" srcOrd="1" destOrd="0" presId="urn:microsoft.com/office/officeart/2005/8/layout/hierarchy2"/>
    <dgm:cxn modelId="{744ADA74-5D14-4A6B-8CEC-4280E0FD3763}" type="presParOf" srcId="{10E6078A-F62B-44FA-8BEB-B20A27B727F3}" destId="{68931ADC-C5EB-4C09-8714-D58DBAE9D63A}" srcOrd="2" destOrd="0" presId="urn:microsoft.com/office/officeart/2005/8/layout/hierarchy2"/>
    <dgm:cxn modelId="{A9B5AD46-E450-4E98-9D52-AB3981E520A3}" type="presParOf" srcId="{68931ADC-C5EB-4C09-8714-D58DBAE9D63A}" destId="{995442BE-3FC0-4ABA-9C33-55CD86599399}" srcOrd="0" destOrd="0" presId="urn:microsoft.com/office/officeart/2005/8/layout/hierarchy2"/>
    <dgm:cxn modelId="{92FBD894-05C3-46CE-9B58-93B9558C245F}" type="presParOf" srcId="{10E6078A-F62B-44FA-8BEB-B20A27B727F3}" destId="{FD774223-AB25-4056-8E2E-031AF78C66B2}" srcOrd="3" destOrd="0" presId="urn:microsoft.com/office/officeart/2005/8/layout/hierarchy2"/>
    <dgm:cxn modelId="{8106A0CB-DC7E-447C-9949-076AA1E618AF}" type="presParOf" srcId="{FD774223-AB25-4056-8E2E-031AF78C66B2}" destId="{309BF412-7641-4A08-87AD-625B2E1A6353}" srcOrd="0" destOrd="0" presId="urn:microsoft.com/office/officeart/2005/8/layout/hierarchy2"/>
    <dgm:cxn modelId="{42B7195A-6343-4BD7-8380-70D3B013136F}" type="presParOf" srcId="{FD774223-AB25-4056-8E2E-031AF78C66B2}" destId="{38A110B4-9925-43E7-B0DB-1AFF33AF2147}" srcOrd="1" destOrd="0" presId="urn:microsoft.com/office/officeart/2005/8/layout/hierarchy2"/>
    <dgm:cxn modelId="{C055E509-9CDB-42FA-A92D-AD7CF7DC7221}" type="presParOf" srcId="{10E6078A-F62B-44FA-8BEB-B20A27B727F3}" destId="{4D085C61-F915-468E-B5CD-4BEADDFAC6B0}" srcOrd="4" destOrd="0" presId="urn:microsoft.com/office/officeart/2005/8/layout/hierarchy2"/>
    <dgm:cxn modelId="{E606B8EC-FB0C-4EE5-B73D-24D1B800E65D}" type="presParOf" srcId="{4D085C61-F915-468E-B5CD-4BEADDFAC6B0}" destId="{C881A11E-FE7B-4B77-82A0-6B109B5ECFB4}" srcOrd="0" destOrd="0" presId="urn:microsoft.com/office/officeart/2005/8/layout/hierarchy2"/>
    <dgm:cxn modelId="{ED0C77FA-DA28-4A3C-BC14-EB3F3DCD2A87}" type="presParOf" srcId="{10E6078A-F62B-44FA-8BEB-B20A27B727F3}" destId="{D5068366-D117-4B4C-B643-E2F2C06478E8}" srcOrd="5" destOrd="0" presId="urn:microsoft.com/office/officeart/2005/8/layout/hierarchy2"/>
    <dgm:cxn modelId="{68C959EB-599E-4A49-895C-F0631E626FFD}" type="presParOf" srcId="{D5068366-D117-4B4C-B643-E2F2C06478E8}" destId="{37378B05-4267-4794-B047-9A2A5CB82DF7}" srcOrd="0" destOrd="0" presId="urn:microsoft.com/office/officeart/2005/8/layout/hierarchy2"/>
    <dgm:cxn modelId="{B04FDE24-D102-42EC-BFCD-E81C7FD47A86}" type="presParOf" srcId="{D5068366-D117-4B4C-B643-E2F2C06478E8}" destId="{17525175-6F05-4769-B8D7-B2735F247EB0}" srcOrd="1" destOrd="0" presId="urn:microsoft.com/office/officeart/2005/8/layout/hierarchy2"/>
    <dgm:cxn modelId="{515FA73D-B31A-4C9F-A787-34DD9C84951C}" type="presParOf" srcId="{10E6078A-F62B-44FA-8BEB-B20A27B727F3}" destId="{EFD9833D-85DC-48B6-ACE9-4250C99D52C3}" srcOrd="6" destOrd="0" presId="urn:microsoft.com/office/officeart/2005/8/layout/hierarchy2"/>
    <dgm:cxn modelId="{EB41F34E-0634-48E6-9279-DC57A81C1F5F}" type="presParOf" srcId="{EFD9833D-85DC-48B6-ACE9-4250C99D52C3}" destId="{D349253E-69A3-4A4D-AD94-CD7BE2892189}" srcOrd="0" destOrd="0" presId="urn:microsoft.com/office/officeart/2005/8/layout/hierarchy2"/>
    <dgm:cxn modelId="{6D323D20-2E6A-445C-A487-E28882C89679}" type="presParOf" srcId="{10E6078A-F62B-44FA-8BEB-B20A27B727F3}" destId="{77177297-AE3F-4F9D-BEDD-93FE6F4BB14C}" srcOrd="7" destOrd="0" presId="urn:microsoft.com/office/officeart/2005/8/layout/hierarchy2"/>
    <dgm:cxn modelId="{B9E7BF58-8AED-4441-82ED-C24D6C245AC0}" type="presParOf" srcId="{77177297-AE3F-4F9D-BEDD-93FE6F4BB14C}" destId="{E77AC99D-762E-4BE1-A596-FAFF7B488817}" srcOrd="0" destOrd="0" presId="urn:microsoft.com/office/officeart/2005/8/layout/hierarchy2"/>
    <dgm:cxn modelId="{C6647E4D-FFE9-4103-AEAB-CE4F0DD3E314}" type="presParOf" srcId="{77177297-AE3F-4F9D-BEDD-93FE6F4BB14C}" destId="{F514DB06-4D9F-4BB1-80B2-AD615F12FB55}" srcOrd="1" destOrd="0" presId="urn:microsoft.com/office/officeart/2005/8/layout/hierarchy2"/>
    <dgm:cxn modelId="{6EA6B8F6-C2C2-4006-B41C-FF7FF8E466CD}" type="presParOf" srcId="{10E6078A-F62B-44FA-8BEB-B20A27B727F3}" destId="{FD9B533B-3180-445E-8E1F-721071249406}" srcOrd="8" destOrd="0" presId="urn:microsoft.com/office/officeart/2005/8/layout/hierarchy2"/>
    <dgm:cxn modelId="{8228ED84-BB74-4013-B484-051C41AA4A37}" type="presParOf" srcId="{FD9B533B-3180-445E-8E1F-721071249406}" destId="{0E5D8105-4413-4AAC-BD0A-4B4CD0DD1794}" srcOrd="0" destOrd="0" presId="urn:microsoft.com/office/officeart/2005/8/layout/hierarchy2"/>
    <dgm:cxn modelId="{B462E353-D88B-4B66-A96E-28B4ACE72B6B}" type="presParOf" srcId="{10E6078A-F62B-44FA-8BEB-B20A27B727F3}" destId="{4224D6DC-E482-450D-A04E-930CE27D683C}" srcOrd="9" destOrd="0" presId="urn:microsoft.com/office/officeart/2005/8/layout/hierarchy2"/>
    <dgm:cxn modelId="{8500C0A8-7E2B-464A-B971-636847425A1F}" type="presParOf" srcId="{4224D6DC-E482-450D-A04E-930CE27D683C}" destId="{961CD089-ED0D-4698-AEAA-A2D4B9640915}" srcOrd="0" destOrd="0" presId="urn:microsoft.com/office/officeart/2005/8/layout/hierarchy2"/>
    <dgm:cxn modelId="{2B2FBBAB-C177-4220-B653-FB13C14F5753}" type="presParOf" srcId="{4224D6DC-E482-450D-A04E-930CE27D683C}" destId="{321C8215-F66E-4F9C-892C-F86DEC6A8E1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DAAEC9-6748-4792-AA46-CB03535DE3D0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F9833F8B-4FBA-4A3D-82FE-55E02EA6D662}">
      <dgm:prSet phldrT="[Текст]" custT="1"/>
      <dgm:spPr/>
      <dgm:t>
        <a:bodyPr/>
        <a:lstStyle/>
        <a:p>
          <a:r>
            <a:rPr lang="ru-RU" sz="1400" b="1" dirty="0" smtClean="0"/>
            <a:t>Основное мероприятие "Обеспечение системы образования Краснодарского края высококвалифицированными кадрами, создание механизмов мотивации педагогов к повышению качества работы и непрерывному профессиональному развитию" –</a:t>
          </a:r>
        </a:p>
        <a:p>
          <a:r>
            <a:rPr lang="ru-RU" sz="1400" b="1" dirty="0" smtClean="0"/>
            <a:t> 2 072,0 тыс. рублей</a:t>
          </a:r>
          <a:endParaRPr lang="ru-RU" sz="1400" b="1" dirty="0"/>
        </a:p>
      </dgm:t>
    </dgm:pt>
    <dgm:pt modelId="{B9F3DAD6-7F05-4925-ACB6-F902E00B7824}" type="parTrans" cxnId="{56BF641C-2914-4CDA-8F26-CEF0AE992EC2}">
      <dgm:prSet/>
      <dgm:spPr/>
      <dgm:t>
        <a:bodyPr/>
        <a:lstStyle/>
        <a:p>
          <a:endParaRPr lang="ru-RU"/>
        </a:p>
      </dgm:t>
    </dgm:pt>
    <dgm:pt modelId="{2A7A0D32-67BE-4953-87A3-B3F38A4EFBCA}" type="sibTrans" cxnId="{56BF641C-2914-4CDA-8F26-CEF0AE992EC2}">
      <dgm:prSet/>
      <dgm:spPr/>
      <dgm:t>
        <a:bodyPr/>
        <a:lstStyle/>
        <a:p>
          <a:endParaRPr lang="ru-RU"/>
        </a:p>
      </dgm:t>
    </dgm:pt>
    <dgm:pt modelId="{7A5181AF-5A3D-45E9-9C73-E20BCE6D8C26}">
      <dgm:prSet phldrT="[Текст]" custT="1"/>
      <dgm:spPr/>
      <dgm:t>
        <a:bodyPr/>
        <a:lstStyle/>
        <a:p>
          <a:r>
            <a:rPr lang="ru-RU" sz="1400" b="1" dirty="0" smtClean="0"/>
            <a:t>социальная выплата компенсационного характера, связанная с оплатой жилого помещения по договору найма (поднайма) – </a:t>
          </a:r>
        </a:p>
        <a:p>
          <a:r>
            <a:rPr lang="ru-RU" sz="1400" b="1" dirty="0" smtClean="0"/>
            <a:t>235,0 тыс. рублей</a:t>
          </a:r>
          <a:endParaRPr lang="ru-RU" sz="1400" b="1" dirty="0"/>
        </a:p>
      </dgm:t>
    </dgm:pt>
    <dgm:pt modelId="{15BF30E6-F53B-4432-A28B-60DDBA68D59A}" type="parTrans" cxnId="{484DD121-B4E2-4385-85EA-C7BB12032649}">
      <dgm:prSet/>
      <dgm:spPr/>
      <dgm:t>
        <a:bodyPr/>
        <a:lstStyle/>
        <a:p>
          <a:endParaRPr lang="ru-RU" dirty="0"/>
        </a:p>
      </dgm:t>
    </dgm:pt>
    <dgm:pt modelId="{01551409-9344-4D2C-9572-CBCBD6B2741F}" type="sibTrans" cxnId="{484DD121-B4E2-4385-85EA-C7BB12032649}">
      <dgm:prSet/>
      <dgm:spPr/>
      <dgm:t>
        <a:bodyPr/>
        <a:lstStyle/>
        <a:p>
          <a:endParaRPr lang="ru-RU"/>
        </a:p>
      </dgm:t>
    </dgm:pt>
    <dgm:pt modelId="{F5AADD9A-1AB8-489B-8DC9-B85DA2BB2B55}">
      <dgm:prSet phldrT="[Текст]" custT="1"/>
      <dgm:spPr/>
      <dgm:t>
        <a:bodyPr/>
        <a:lstStyle/>
        <a:p>
          <a:r>
            <a:rPr lang="ru-RU" sz="1400" b="1" dirty="0" smtClean="0"/>
            <a:t>финансирование расходных обязательств в целях доведения средней заработной платы педагогических работников организаций дополнительного образования детей до средней заработной платы учителей (софинансирование) –</a:t>
          </a:r>
        </a:p>
        <a:p>
          <a:r>
            <a:rPr lang="ru-RU" sz="1400" b="1" dirty="0" smtClean="0"/>
            <a:t> 229,9 тыс.рублей</a:t>
          </a:r>
          <a:endParaRPr lang="ru-RU" sz="1400" b="1" dirty="0"/>
        </a:p>
      </dgm:t>
    </dgm:pt>
    <dgm:pt modelId="{6DDBD8F1-02B5-4C47-B90B-49C6CD3D9FB7}" type="parTrans" cxnId="{BA31C62F-F3EB-48C6-A4EE-B656E31102A3}">
      <dgm:prSet/>
      <dgm:spPr/>
      <dgm:t>
        <a:bodyPr/>
        <a:lstStyle/>
        <a:p>
          <a:endParaRPr lang="ru-RU" dirty="0"/>
        </a:p>
      </dgm:t>
    </dgm:pt>
    <dgm:pt modelId="{35DDF90C-A001-4F3D-A518-016EDEC6EED0}" type="sibTrans" cxnId="{BA31C62F-F3EB-48C6-A4EE-B656E31102A3}">
      <dgm:prSet/>
      <dgm:spPr/>
      <dgm:t>
        <a:bodyPr/>
        <a:lstStyle/>
        <a:p>
          <a:endParaRPr lang="ru-RU"/>
        </a:p>
      </dgm:t>
    </dgm:pt>
    <dgm:pt modelId="{7B06EB0D-D13D-4CCF-B1AD-DD08C5FD508F}">
      <dgm:prSet phldrT="[Текст]" custT="1"/>
      <dgm:spPr/>
      <dgm:t>
        <a:bodyPr/>
        <a:lstStyle/>
        <a:p>
          <a:r>
            <a:rPr lang="ru-RU" sz="1400" b="1" dirty="0" smtClean="0"/>
            <a:t>осуществление отдельных полномочий Краснодарского края на выплату компенсации расходов на оплату жилых помещений, отопления и освещения работникам муниципальных учреждений, проживающим и работающим в сельской местности –</a:t>
          </a:r>
        </a:p>
        <a:p>
          <a:r>
            <a:rPr lang="ru-RU" sz="1400" b="1" dirty="0" smtClean="0"/>
            <a:t>1 429,5 тыс.рублей</a:t>
          </a:r>
          <a:endParaRPr lang="ru-RU" sz="1400" b="1" dirty="0"/>
        </a:p>
      </dgm:t>
    </dgm:pt>
    <dgm:pt modelId="{60D38F84-4D35-47F0-9F85-2096B363ADE4}" type="parTrans" cxnId="{9A6CFE1A-8F25-4E8C-AEC4-7213413F2675}">
      <dgm:prSet/>
      <dgm:spPr/>
      <dgm:t>
        <a:bodyPr/>
        <a:lstStyle/>
        <a:p>
          <a:endParaRPr lang="ru-RU" dirty="0"/>
        </a:p>
      </dgm:t>
    </dgm:pt>
    <dgm:pt modelId="{C087AF84-2679-4AC8-B3F6-738878FBE6F7}" type="sibTrans" cxnId="{9A6CFE1A-8F25-4E8C-AEC4-7213413F2675}">
      <dgm:prSet/>
      <dgm:spPr/>
      <dgm:t>
        <a:bodyPr/>
        <a:lstStyle/>
        <a:p>
          <a:endParaRPr lang="ru-RU"/>
        </a:p>
      </dgm:t>
    </dgm:pt>
    <dgm:pt modelId="{E578A50C-271A-4AA4-9525-2ED79C2C41C0}">
      <dgm:prSet phldrT="[Текст]" custT="1"/>
      <dgm:spPr/>
      <dgm:t>
        <a:bodyPr/>
        <a:lstStyle/>
        <a:p>
          <a:r>
            <a:rPr lang="ru-RU" sz="1400" b="1" dirty="0" smtClean="0"/>
            <a:t>оплата педагогам дополнительного образования за работу с детьми в вечернее и каникулярное время в спортивных залах муниципальных общеобразовательных организаций и муниципальных организаций дополнительного образования детей физкультурно-спортивной направленности системы образования Краснодарского края (софинансирование) – </a:t>
          </a:r>
        </a:p>
        <a:p>
          <a:r>
            <a:rPr lang="ru-RU" sz="1400" b="1" dirty="0" smtClean="0"/>
            <a:t>177,6 тыс.рублей</a:t>
          </a:r>
          <a:endParaRPr lang="ru-RU" sz="1400" b="1" dirty="0"/>
        </a:p>
      </dgm:t>
    </dgm:pt>
    <dgm:pt modelId="{81E003D0-A90A-4C45-904F-D5E37EA1228F}" type="parTrans" cxnId="{DE604504-C943-452F-A262-92A560AE7FBF}">
      <dgm:prSet/>
      <dgm:spPr/>
      <dgm:t>
        <a:bodyPr/>
        <a:lstStyle/>
        <a:p>
          <a:endParaRPr lang="ru-RU" dirty="0"/>
        </a:p>
      </dgm:t>
    </dgm:pt>
    <dgm:pt modelId="{B0011396-1CA3-4D80-868B-A54D55748856}" type="sibTrans" cxnId="{DE604504-C943-452F-A262-92A560AE7FBF}">
      <dgm:prSet/>
      <dgm:spPr/>
      <dgm:t>
        <a:bodyPr/>
        <a:lstStyle/>
        <a:p>
          <a:endParaRPr lang="ru-RU"/>
        </a:p>
      </dgm:t>
    </dgm:pt>
    <dgm:pt modelId="{6F1C7629-5BC2-4529-A18D-050FED12C020}" type="pres">
      <dgm:prSet presAssocID="{D4DAAEC9-6748-4792-AA46-CB03535DE3D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2AA796-27E3-4DF2-96F7-27F887B9F9C3}" type="pres">
      <dgm:prSet presAssocID="{F9833F8B-4FBA-4A3D-82FE-55E02EA6D662}" presName="root1" presStyleCnt="0"/>
      <dgm:spPr/>
      <dgm:t>
        <a:bodyPr/>
        <a:lstStyle/>
        <a:p>
          <a:endParaRPr lang="ru-RU"/>
        </a:p>
      </dgm:t>
    </dgm:pt>
    <dgm:pt modelId="{F10E0262-FEDF-4566-BBC4-CDD27974A096}" type="pres">
      <dgm:prSet presAssocID="{F9833F8B-4FBA-4A3D-82FE-55E02EA6D662}" presName="LevelOneTextNode" presStyleLbl="node0" presStyleIdx="0" presStyleCnt="1" custScaleX="200506" custScaleY="647541" custLinFactY="-100000" custLinFactNeighborX="14747" custLinFactNeighborY="-1026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F14EEF-1E34-45CD-8747-A080CE69F813}" type="pres">
      <dgm:prSet presAssocID="{F9833F8B-4FBA-4A3D-82FE-55E02EA6D662}" presName="level2hierChild" presStyleCnt="0"/>
      <dgm:spPr/>
      <dgm:t>
        <a:bodyPr/>
        <a:lstStyle/>
        <a:p>
          <a:endParaRPr lang="ru-RU"/>
        </a:p>
      </dgm:t>
    </dgm:pt>
    <dgm:pt modelId="{E94ED45B-988C-4C33-8EE6-31A8101ECF67}" type="pres">
      <dgm:prSet presAssocID="{15BF30E6-F53B-4432-A28B-60DDBA68D59A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1D9CEB7C-DA88-4E1B-A531-A47EC0AE3163}" type="pres">
      <dgm:prSet presAssocID="{15BF30E6-F53B-4432-A28B-60DDBA68D59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243C8AD-58DD-496A-82ED-7633269DDCDE}" type="pres">
      <dgm:prSet presAssocID="{7A5181AF-5A3D-45E9-9C73-E20BCE6D8C26}" presName="root2" presStyleCnt="0"/>
      <dgm:spPr/>
      <dgm:t>
        <a:bodyPr/>
        <a:lstStyle/>
        <a:p>
          <a:endParaRPr lang="ru-RU"/>
        </a:p>
      </dgm:t>
    </dgm:pt>
    <dgm:pt modelId="{CF236781-E32E-4116-ACAA-4A6CBA059674}" type="pres">
      <dgm:prSet presAssocID="{7A5181AF-5A3D-45E9-9C73-E20BCE6D8C26}" presName="LevelTwoTextNode" presStyleLbl="node2" presStyleIdx="0" presStyleCnt="4" custScaleX="566107" custScaleY="145526" custLinFactNeighborX="14976" custLinFactNeighborY="-687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478180-8680-4EC2-822B-192E8733B772}" type="pres">
      <dgm:prSet presAssocID="{7A5181AF-5A3D-45E9-9C73-E20BCE6D8C26}" presName="level3hierChild" presStyleCnt="0"/>
      <dgm:spPr/>
      <dgm:t>
        <a:bodyPr/>
        <a:lstStyle/>
        <a:p>
          <a:endParaRPr lang="ru-RU"/>
        </a:p>
      </dgm:t>
    </dgm:pt>
    <dgm:pt modelId="{DA046200-C04B-423B-B734-61AED08A6239}" type="pres">
      <dgm:prSet presAssocID="{6DDBD8F1-02B5-4C47-B90B-49C6CD3D9FB7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1B3B5FD0-0957-4F95-8F81-6B9DAD75AE6A}" type="pres">
      <dgm:prSet presAssocID="{6DDBD8F1-02B5-4C47-B90B-49C6CD3D9FB7}" presName="connTx" presStyleLbl="parChTrans1D2" presStyleIdx="1" presStyleCnt="4"/>
      <dgm:spPr/>
      <dgm:t>
        <a:bodyPr/>
        <a:lstStyle/>
        <a:p>
          <a:endParaRPr lang="ru-RU"/>
        </a:p>
      </dgm:t>
    </dgm:pt>
    <dgm:pt modelId="{4D3E46A3-F575-4E1E-B360-F29F8DA242DC}" type="pres">
      <dgm:prSet presAssocID="{F5AADD9A-1AB8-489B-8DC9-B85DA2BB2B55}" presName="root2" presStyleCnt="0"/>
      <dgm:spPr/>
      <dgm:t>
        <a:bodyPr/>
        <a:lstStyle/>
        <a:p>
          <a:endParaRPr lang="ru-RU"/>
        </a:p>
      </dgm:t>
    </dgm:pt>
    <dgm:pt modelId="{ABF26F26-E651-4BCC-A8B1-E0E7D0540B0B}" type="pres">
      <dgm:prSet presAssocID="{F5AADD9A-1AB8-489B-8DC9-B85DA2BB2B55}" presName="LevelTwoTextNode" presStyleLbl="node2" presStyleIdx="1" presStyleCnt="4" custScaleX="529350" custScaleY="225157" custLinFactNeighborX="37380" custLinFactNeighborY="-566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7466D8-A51E-4BF6-8AB7-9CAEB20A23B4}" type="pres">
      <dgm:prSet presAssocID="{F5AADD9A-1AB8-489B-8DC9-B85DA2BB2B55}" presName="level3hierChild" presStyleCnt="0"/>
      <dgm:spPr/>
      <dgm:t>
        <a:bodyPr/>
        <a:lstStyle/>
        <a:p>
          <a:endParaRPr lang="ru-RU"/>
        </a:p>
      </dgm:t>
    </dgm:pt>
    <dgm:pt modelId="{C58663CC-BEBF-446D-9D15-64A97DD600D7}" type="pres">
      <dgm:prSet presAssocID="{60D38F84-4D35-47F0-9F85-2096B363ADE4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4F950CAE-FA86-486C-A7D7-6686C91A41FA}" type="pres">
      <dgm:prSet presAssocID="{60D38F84-4D35-47F0-9F85-2096B363ADE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8ABD894-128D-4552-BF42-144DC766E7A1}" type="pres">
      <dgm:prSet presAssocID="{7B06EB0D-D13D-4CCF-B1AD-DD08C5FD508F}" presName="root2" presStyleCnt="0"/>
      <dgm:spPr/>
      <dgm:t>
        <a:bodyPr/>
        <a:lstStyle/>
        <a:p>
          <a:endParaRPr lang="ru-RU"/>
        </a:p>
      </dgm:t>
    </dgm:pt>
    <dgm:pt modelId="{C0B4F884-E395-4001-8288-0F5C8A124E6E}" type="pres">
      <dgm:prSet presAssocID="{7B06EB0D-D13D-4CCF-B1AD-DD08C5FD508F}" presName="LevelTwoTextNode" presStyleLbl="node2" presStyleIdx="2" presStyleCnt="4" custScaleX="389358" custScaleY="302339" custLinFactX="69161" custLinFactNeighborX="100000" custLinFactNeighborY="-207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4A1C4C-C869-4D3B-B985-1B31F7158D69}" type="pres">
      <dgm:prSet presAssocID="{7B06EB0D-D13D-4CCF-B1AD-DD08C5FD508F}" presName="level3hierChild" presStyleCnt="0"/>
      <dgm:spPr/>
      <dgm:t>
        <a:bodyPr/>
        <a:lstStyle/>
        <a:p>
          <a:endParaRPr lang="ru-RU"/>
        </a:p>
      </dgm:t>
    </dgm:pt>
    <dgm:pt modelId="{38EC0276-88DA-4156-A5BB-1286DB66E25F}" type="pres">
      <dgm:prSet presAssocID="{81E003D0-A90A-4C45-904F-D5E37EA1228F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277158DD-1EA5-4A84-B41C-8F5C6F1023D1}" type="pres">
      <dgm:prSet presAssocID="{81E003D0-A90A-4C45-904F-D5E37EA1228F}" presName="connTx" presStyleLbl="parChTrans1D2" presStyleIdx="3" presStyleCnt="4"/>
      <dgm:spPr/>
      <dgm:t>
        <a:bodyPr/>
        <a:lstStyle/>
        <a:p>
          <a:endParaRPr lang="ru-RU"/>
        </a:p>
      </dgm:t>
    </dgm:pt>
    <dgm:pt modelId="{A3D6B1D2-09F1-4FAB-851C-8A64508F2510}" type="pres">
      <dgm:prSet presAssocID="{E578A50C-271A-4AA4-9525-2ED79C2C41C0}" presName="root2" presStyleCnt="0"/>
      <dgm:spPr/>
      <dgm:t>
        <a:bodyPr/>
        <a:lstStyle/>
        <a:p>
          <a:endParaRPr lang="ru-RU"/>
        </a:p>
      </dgm:t>
    </dgm:pt>
    <dgm:pt modelId="{7DAF185E-9EBF-49D9-9C49-58F4CA1AF816}" type="pres">
      <dgm:prSet presAssocID="{E578A50C-271A-4AA4-9525-2ED79C2C41C0}" presName="LevelTwoTextNode" presStyleLbl="node2" presStyleIdx="3" presStyleCnt="4" custScaleX="420706" custScaleY="364635" custLinFactX="99936" custLinFactNeighborX="100000" custLinFactNeighborY="344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C3DD1C-D993-4504-A62C-FB959F83DC9A}" type="pres">
      <dgm:prSet presAssocID="{E578A50C-271A-4AA4-9525-2ED79C2C41C0}" presName="level3hierChild" presStyleCnt="0"/>
      <dgm:spPr/>
      <dgm:t>
        <a:bodyPr/>
        <a:lstStyle/>
        <a:p>
          <a:endParaRPr lang="ru-RU"/>
        </a:p>
      </dgm:t>
    </dgm:pt>
  </dgm:ptLst>
  <dgm:cxnLst>
    <dgm:cxn modelId="{808972D1-955A-48DE-B454-5DC23E969372}" type="presOf" srcId="{15BF30E6-F53B-4432-A28B-60DDBA68D59A}" destId="{E94ED45B-988C-4C33-8EE6-31A8101ECF67}" srcOrd="0" destOrd="0" presId="urn:microsoft.com/office/officeart/2005/8/layout/hierarchy2"/>
    <dgm:cxn modelId="{5875A97F-8223-441A-B3EE-F81E7B4A1E8A}" type="presOf" srcId="{7B06EB0D-D13D-4CCF-B1AD-DD08C5FD508F}" destId="{C0B4F884-E395-4001-8288-0F5C8A124E6E}" srcOrd="0" destOrd="0" presId="urn:microsoft.com/office/officeart/2005/8/layout/hierarchy2"/>
    <dgm:cxn modelId="{DCB4F46D-EE86-494C-89B6-84A84C80F57C}" type="presOf" srcId="{81E003D0-A90A-4C45-904F-D5E37EA1228F}" destId="{38EC0276-88DA-4156-A5BB-1286DB66E25F}" srcOrd="0" destOrd="0" presId="urn:microsoft.com/office/officeart/2005/8/layout/hierarchy2"/>
    <dgm:cxn modelId="{86F747A4-61F7-470D-B1F4-53A5BB148228}" type="presOf" srcId="{81E003D0-A90A-4C45-904F-D5E37EA1228F}" destId="{277158DD-1EA5-4A84-B41C-8F5C6F1023D1}" srcOrd="1" destOrd="0" presId="urn:microsoft.com/office/officeart/2005/8/layout/hierarchy2"/>
    <dgm:cxn modelId="{9A6CFE1A-8F25-4E8C-AEC4-7213413F2675}" srcId="{F9833F8B-4FBA-4A3D-82FE-55E02EA6D662}" destId="{7B06EB0D-D13D-4CCF-B1AD-DD08C5FD508F}" srcOrd="2" destOrd="0" parTransId="{60D38F84-4D35-47F0-9F85-2096B363ADE4}" sibTransId="{C087AF84-2679-4AC8-B3F6-738878FBE6F7}"/>
    <dgm:cxn modelId="{D56E9A31-FB93-40EC-B757-74DBC57F064C}" type="presOf" srcId="{6DDBD8F1-02B5-4C47-B90B-49C6CD3D9FB7}" destId="{DA046200-C04B-423B-B734-61AED08A6239}" srcOrd="0" destOrd="0" presId="urn:microsoft.com/office/officeart/2005/8/layout/hierarchy2"/>
    <dgm:cxn modelId="{D47DEE46-D322-40C3-9FA4-57A9BEC1B795}" type="presOf" srcId="{60D38F84-4D35-47F0-9F85-2096B363ADE4}" destId="{4F950CAE-FA86-486C-A7D7-6686C91A41FA}" srcOrd="1" destOrd="0" presId="urn:microsoft.com/office/officeart/2005/8/layout/hierarchy2"/>
    <dgm:cxn modelId="{56BF641C-2914-4CDA-8F26-CEF0AE992EC2}" srcId="{D4DAAEC9-6748-4792-AA46-CB03535DE3D0}" destId="{F9833F8B-4FBA-4A3D-82FE-55E02EA6D662}" srcOrd="0" destOrd="0" parTransId="{B9F3DAD6-7F05-4925-ACB6-F902E00B7824}" sibTransId="{2A7A0D32-67BE-4953-87A3-B3F38A4EFBCA}"/>
    <dgm:cxn modelId="{BA31C62F-F3EB-48C6-A4EE-B656E31102A3}" srcId="{F9833F8B-4FBA-4A3D-82FE-55E02EA6D662}" destId="{F5AADD9A-1AB8-489B-8DC9-B85DA2BB2B55}" srcOrd="1" destOrd="0" parTransId="{6DDBD8F1-02B5-4C47-B90B-49C6CD3D9FB7}" sibTransId="{35DDF90C-A001-4F3D-A518-016EDEC6EED0}"/>
    <dgm:cxn modelId="{8EA4E134-2A2E-4EE2-9AE1-297EF83A93D9}" type="presOf" srcId="{6DDBD8F1-02B5-4C47-B90B-49C6CD3D9FB7}" destId="{1B3B5FD0-0957-4F95-8F81-6B9DAD75AE6A}" srcOrd="1" destOrd="0" presId="urn:microsoft.com/office/officeart/2005/8/layout/hierarchy2"/>
    <dgm:cxn modelId="{B519DF69-1421-4281-8CF3-3B793F6410AD}" type="presOf" srcId="{15BF30E6-F53B-4432-A28B-60DDBA68D59A}" destId="{1D9CEB7C-DA88-4E1B-A531-A47EC0AE3163}" srcOrd="1" destOrd="0" presId="urn:microsoft.com/office/officeart/2005/8/layout/hierarchy2"/>
    <dgm:cxn modelId="{978636E8-190B-4784-9411-57EE6DA6494B}" type="presOf" srcId="{60D38F84-4D35-47F0-9F85-2096B363ADE4}" destId="{C58663CC-BEBF-446D-9D15-64A97DD600D7}" srcOrd="0" destOrd="0" presId="urn:microsoft.com/office/officeart/2005/8/layout/hierarchy2"/>
    <dgm:cxn modelId="{484DD121-B4E2-4385-85EA-C7BB12032649}" srcId="{F9833F8B-4FBA-4A3D-82FE-55E02EA6D662}" destId="{7A5181AF-5A3D-45E9-9C73-E20BCE6D8C26}" srcOrd="0" destOrd="0" parTransId="{15BF30E6-F53B-4432-A28B-60DDBA68D59A}" sibTransId="{01551409-9344-4D2C-9572-CBCBD6B2741F}"/>
    <dgm:cxn modelId="{DE604504-C943-452F-A262-92A560AE7FBF}" srcId="{F9833F8B-4FBA-4A3D-82FE-55E02EA6D662}" destId="{E578A50C-271A-4AA4-9525-2ED79C2C41C0}" srcOrd="3" destOrd="0" parTransId="{81E003D0-A90A-4C45-904F-D5E37EA1228F}" sibTransId="{B0011396-1CA3-4D80-868B-A54D55748856}"/>
    <dgm:cxn modelId="{A8366F0F-E97D-41B8-B76A-A2863BBC78ED}" type="presOf" srcId="{D4DAAEC9-6748-4792-AA46-CB03535DE3D0}" destId="{6F1C7629-5BC2-4529-A18D-050FED12C020}" srcOrd="0" destOrd="0" presId="urn:microsoft.com/office/officeart/2005/8/layout/hierarchy2"/>
    <dgm:cxn modelId="{1D674895-CA94-4F37-88BD-0E4D6B8C93C9}" type="presOf" srcId="{7A5181AF-5A3D-45E9-9C73-E20BCE6D8C26}" destId="{CF236781-E32E-4116-ACAA-4A6CBA059674}" srcOrd="0" destOrd="0" presId="urn:microsoft.com/office/officeart/2005/8/layout/hierarchy2"/>
    <dgm:cxn modelId="{250A0428-176D-41C2-95AD-60624CABE0A7}" type="presOf" srcId="{F5AADD9A-1AB8-489B-8DC9-B85DA2BB2B55}" destId="{ABF26F26-E651-4BCC-A8B1-E0E7D0540B0B}" srcOrd="0" destOrd="0" presId="urn:microsoft.com/office/officeart/2005/8/layout/hierarchy2"/>
    <dgm:cxn modelId="{277CD135-BD50-4C34-B81E-E2F129C664E1}" type="presOf" srcId="{E578A50C-271A-4AA4-9525-2ED79C2C41C0}" destId="{7DAF185E-9EBF-49D9-9C49-58F4CA1AF816}" srcOrd="0" destOrd="0" presId="urn:microsoft.com/office/officeart/2005/8/layout/hierarchy2"/>
    <dgm:cxn modelId="{B6B4D38D-B30E-4FF5-BF1C-669F517CE713}" type="presOf" srcId="{F9833F8B-4FBA-4A3D-82FE-55E02EA6D662}" destId="{F10E0262-FEDF-4566-BBC4-CDD27974A096}" srcOrd="0" destOrd="0" presId="urn:microsoft.com/office/officeart/2005/8/layout/hierarchy2"/>
    <dgm:cxn modelId="{4719409B-7E12-4C23-86B6-C5C22F33E2AE}" type="presParOf" srcId="{6F1C7629-5BC2-4529-A18D-050FED12C020}" destId="{0F2AA796-27E3-4DF2-96F7-27F887B9F9C3}" srcOrd="0" destOrd="0" presId="urn:microsoft.com/office/officeart/2005/8/layout/hierarchy2"/>
    <dgm:cxn modelId="{B47A6A70-2205-42AB-8A51-3F1B5F9CDC49}" type="presParOf" srcId="{0F2AA796-27E3-4DF2-96F7-27F887B9F9C3}" destId="{F10E0262-FEDF-4566-BBC4-CDD27974A096}" srcOrd="0" destOrd="0" presId="urn:microsoft.com/office/officeart/2005/8/layout/hierarchy2"/>
    <dgm:cxn modelId="{E9580F86-AD6C-407D-9AC9-1BBCD05C4CB5}" type="presParOf" srcId="{0F2AA796-27E3-4DF2-96F7-27F887B9F9C3}" destId="{E4F14EEF-1E34-45CD-8747-A080CE69F813}" srcOrd="1" destOrd="0" presId="urn:microsoft.com/office/officeart/2005/8/layout/hierarchy2"/>
    <dgm:cxn modelId="{49E73D28-438D-4F22-924D-30AA8B36AEA5}" type="presParOf" srcId="{E4F14EEF-1E34-45CD-8747-A080CE69F813}" destId="{E94ED45B-988C-4C33-8EE6-31A8101ECF67}" srcOrd="0" destOrd="0" presId="urn:microsoft.com/office/officeart/2005/8/layout/hierarchy2"/>
    <dgm:cxn modelId="{D183E88C-19BB-49AA-8143-B12C2C4E16D8}" type="presParOf" srcId="{E94ED45B-988C-4C33-8EE6-31A8101ECF67}" destId="{1D9CEB7C-DA88-4E1B-A531-A47EC0AE3163}" srcOrd="0" destOrd="0" presId="urn:microsoft.com/office/officeart/2005/8/layout/hierarchy2"/>
    <dgm:cxn modelId="{1908F177-D505-4530-9291-8192E3AA93A1}" type="presParOf" srcId="{E4F14EEF-1E34-45CD-8747-A080CE69F813}" destId="{5243C8AD-58DD-496A-82ED-7633269DDCDE}" srcOrd="1" destOrd="0" presId="urn:microsoft.com/office/officeart/2005/8/layout/hierarchy2"/>
    <dgm:cxn modelId="{71BCECE2-9F3F-4867-8267-2FE099F84B4B}" type="presParOf" srcId="{5243C8AD-58DD-496A-82ED-7633269DDCDE}" destId="{CF236781-E32E-4116-ACAA-4A6CBA059674}" srcOrd="0" destOrd="0" presId="urn:microsoft.com/office/officeart/2005/8/layout/hierarchy2"/>
    <dgm:cxn modelId="{893CD3EF-91B1-4261-A4C8-C45A1372C689}" type="presParOf" srcId="{5243C8AD-58DD-496A-82ED-7633269DDCDE}" destId="{3C478180-8680-4EC2-822B-192E8733B772}" srcOrd="1" destOrd="0" presId="urn:microsoft.com/office/officeart/2005/8/layout/hierarchy2"/>
    <dgm:cxn modelId="{1D4BF3D0-9237-4F37-A0F1-46B8026BAE9B}" type="presParOf" srcId="{E4F14EEF-1E34-45CD-8747-A080CE69F813}" destId="{DA046200-C04B-423B-B734-61AED08A6239}" srcOrd="2" destOrd="0" presId="urn:microsoft.com/office/officeart/2005/8/layout/hierarchy2"/>
    <dgm:cxn modelId="{B15CE684-8220-4B12-B975-FE5DFED162F9}" type="presParOf" srcId="{DA046200-C04B-423B-B734-61AED08A6239}" destId="{1B3B5FD0-0957-4F95-8F81-6B9DAD75AE6A}" srcOrd="0" destOrd="0" presId="urn:microsoft.com/office/officeart/2005/8/layout/hierarchy2"/>
    <dgm:cxn modelId="{ABAF30B6-DCC4-4086-93B5-329CA6E5F4A1}" type="presParOf" srcId="{E4F14EEF-1E34-45CD-8747-A080CE69F813}" destId="{4D3E46A3-F575-4E1E-B360-F29F8DA242DC}" srcOrd="3" destOrd="0" presId="urn:microsoft.com/office/officeart/2005/8/layout/hierarchy2"/>
    <dgm:cxn modelId="{FF82F944-FA0F-4C9D-B77D-D23E7A83AF52}" type="presParOf" srcId="{4D3E46A3-F575-4E1E-B360-F29F8DA242DC}" destId="{ABF26F26-E651-4BCC-A8B1-E0E7D0540B0B}" srcOrd="0" destOrd="0" presId="urn:microsoft.com/office/officeart/2005/8/layout/hierarchy2"/>
    <dgm:cxn modelId="{534C975D-52A4-4823-B0B7-3E8EE324FFF8}" type="presParOf" srcId="{4D3E46A3-F575-4E1E-B360-F29F8DA242DC}" destId="{0D7466D8-A51E-4BF6-8AB7-9CAEB20A23B4}" srcOrd="1" destOrd="0" presId="urn:microsoft.com/office/officeart/2005/8/layout/hierarchy2"/>
    <dgm:cxn modelId="{D0FF6B3E-9A75-4CEE-ACAF-05B27964B922}" type="presParOf" srcId="{E4F14EEF-1E34-45CD-8747-A080CE69F813}" destId="{C58663CC-BEBF-446D-9D15-64A97DD600D7}" srcOrd="4" destOrd="0" presId="urn:microsoft.com/office/officeart/2005/8/layout/hierarchy2"/>
    <dgm:cxn modelId="{DB6850CA-8D0B-4FA3-BA89-A03002E24859}" type="presParOf" srcId="{C58663CC-BEBF-446D-9D15-64A97DD600D7}" destId="{4F950CAE-FA86-486C-A7D7-6686C91A41FA}" srcOrd="0" destOrd="0" presId="urn:microsoft.com/office/officeart/2005/8/layout/hierarchy2"/>
    <dgm:cxn modelId="{76C52194-C06B-4DA2-A4D3-4635C5C25E75}" type="presParOf" srcId="{E4F14EEF-1E34-45CD-8747-A080CE69F813}" destId="{F8ABD894-128D-4552-BF42-144DC766E7A1}" srcOrd="5" destOrd="0" presId="urn:microsoft.com/office/officeart/2005/8/layout/hierarchy2"/>
    <dgm:cxn modelId="{2B0D7B1E-C9EF-4A63-AA56-E2710CD975E0}" type="presParOf" srcId="{F8ABD894-128D-4552-BF42-144DC766E7A1}" destId="{C0B4F884-E395-4001-8288-0F5C8A124E6E}" srcOrd="0" destOrd="0" presId="urn:microsoft.com/office/officeart/2005/8/layout/hierarchy2"/>
    <dgm:cxn modelId="{1914DB94-0C24-45DB-8467-1CBC7F4FDC8F}" type="presParOf" srcId="{F8ABD894-128D-4552-BF42-144DC766E7A1}" destId="{EE4A1C4C-C869-4D3B-B985-1B31F7158D69}" srcOrd="1" destOrd="0" presId="urn:microsoft.com/office/officeart/2005/8/layout/hierarchy2"/>
    <dgm:cxn modelId="{02571A45-79F5-4B08-8D22-C9C5F28644A0}" type="presParOf" srcId="{E4F14EEF-1E34-45CD-8747-A080CE69F813}" destId="{38EC0276-88DA-4156-A5BB-1286DB66E25F}" srcOrd="6" destOrd="0" presId="urn:microsoft.com/office/officeart/2005/8/layout/hierarchy2"/>
    <dgm:cxn modelId="{1A41D4F0-5C29-496D-A8FF-77833A7DF919}" type="presParOf" srcId="{38EC0276-88DA-4156-A5BB-1286DB66E25F}" destId="{277158DD-1EA5-4A84-B41C-8F5C6F1023D1}" srcOrd="0" destOrd="0" presId="urn:microsoft.com/office/officeart/2005/8/layout/hierarchy2"/>
    <dgm:cxn modelId="{0705E833-F194-48D5-858A-0594E1AF22BC}" type="presParOf" srcId="{E4F14EEF-1E34-45CD-8747-A080CE69F813}" destId="{A3D6B1D2-09F1-4FAB-851C-8A64508F2510}" srcOrd="7" destOrd="0" presId="urn:microsoft.com/office/officeart/2005/8/layout/hierarchy2"/>
    <dgm:cxn modelId="{FACB3EC7-510A-4056-B78B-B4BDC31CFAE8}" type="presParOf" srcId="{A3D6B1D2-09F1-4FAB-851C-8A64508F2510}" destId="{7DAF185E-9EBF-49D9-9C49-58F4CA1AF816}" srcOrd="0" destOrd="0" presId="urn:microsoft.com/office/officeart/2005/8/layout/hierarchy2"/>
    <dgm:cxn modelId="{4734DC2C-4C36-4B52-B61D-13B6B1A6D06B}" type="presParOf" srcId="{A3D6B1D2-09F1-4FAB-851C-8A64508F2510}" destId="{49C3DD1C-D993-4504-A62C-FB959F83DC9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DAAEC9-6748-4792-AA46-CB03535DE3D0}" type="doc">
      <dgm:prSet loTypeId="urn:microsoft.com/office/officeart/2005/8/layout/hierarchy2" loCatId="hierarchy" qsTypeId="urn:microsoft.com/office/officeart/2005/8/quickstyle/simple3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F9833F8B-4FBA-4A3D-82FE-55E02EA6D662}">
      <dgm:prSet phldrT="[Текст]" custT="1"/>
      <dgm:spPr/>
      <dgm:t>
        <a:bodyPr/>
        <a:lstStyle/>
        <a:p>
          <a:r>
            <a:rPr lang="ru-RU" sz="1800" b="1" dirty="0" smtClean="0"/>
            <a:t>Основное мероприятие "Развитие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результатов" - </a:t>
          </a:r>
        </a:p>
        <a:p>
          <a:r>
            <a:rPr lang="ru-RU" sz="1800" b="1" dirty="0" smtClean="0"/>
            <a:t>1 256 270,4 тыс. рублей</a:t>
          </a:r>
          <a:endParaRPr lang="ru-RU" sz="1800" b="1" dirty="0"/>
        </a:p>
      </dgm:t>
    </dgm:pt>
    <dgm:pt modelId="{B9F3DAD6-7F05-4925-ACB6-F902E00B7824}" type="parTrans" cxnId="{56BF641C-2914-4CDA-8F26-CEF0AE992EC2}">
      <dgm:prSet/>
      <dgm:spPr/>
      <dgm:t>
        <a:bodyPr/>
        <a:lstStyle/>
        <a:p>
          <a:endParaRPr lang="ru-RU"/>
        </a:p>
      </dgm:t>
    </dgm:pt>
    <dgm:pt modelId="{2A7A0D32-67BE-4953-87A3-B3F38A4EFBCA}" type="sibTrans" cxnId="{56BF641C-2914-4CDA-8F26-CEF0AE992EC2}">
      <dgm:prSet/>
      <dgm:spPr/>
      <dgm:t>
        <a:bodyPr/>
        <a:lstStyle/>
        <a:p>
          <a:endParaRPr lang="ru-RU"/>
        </a:p>
      </dgm:t>
    </dgm:pt>
    <dgm:pt modelId="{7A5181AF-5A3D-45E9-9C73-E20BCE6D8C26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обеспечение деятельности учреждений дополнительного образования –44 964,1 тыс. рублей</a:t>
          </a:r>
          <a:endParaRPr lang="ru-RU" sz="1600" b="1" dirty="0"/>
        </a:p>
      </dgm:t>
    </dgm:pt>
    <dgm:pt modelId="{15BF30E6-F53B-4432-A28B-60DDBA68D59A}" type="parTrans" cxnId="{484DD121-B4E2-4385-85EA-C7BB12032649}">
      <dgm:prSet/>
      <dgm:spPr/>
      <dgm:t>
        <a:bodyPr/>
        <a:lstStyle/>
        <a:p>
          <a:endParaRPr lang="ru-RU" dirty="0"/>
        </a:p>
      </dgm:t>
    </dgm:pt>
    <dgm:pt modelId="{01551409-9344-4D2C-9572-CBCBD6B2741F}" type="sibTrans" cxnId="{484DD121-B4E2-4385-85EA-C7BB12032649}">
      <dgm:prSet/>
      <dgm:spPr/>
      <dgm:t>
        <a:bodyPr/>
        <a:lstStyle/>
        <a:p>
          <a:endParaRPr lang="ru-RU"/>
        </a:p>
      </dgm:t>
    </dgm:pt>
    <dgm:pt modelId="{F5AADD9A-1AB8-489B-8DC9-B85DA2BB2B55}">
      <dgm:prSet phldrT="[Текст]" custT="1"/>
      <dgm:spPr/>
      <dgm:t>
        <a:bodyPr/>
        <a:lstStyle/>
        <a:p>
          <a:r>
            <a:rPr lang="ru-RU" sz="1600" b="1" dirty="0" smtClean="0"/>
            <a:t>обеспечение деятельности муниципальных учреждений– 49 169,7 тыс. рублей</a:t>
          </a:r>
          <a:endParaRPr lang="ru-RU" sz="1600" b="1" dirty="0"/>
        </a:p>
      </dgm:t>
    </dgm:pt>
    <dgm:pt modelId="{6DDBD8F1-02B5-4C47-B90B-49C6CD3D9FB7}" type="parTrans" cxnId="{BA31C62F-F3EB-48C6-A4EE-B656E31102A3}">
      <dgm:prSet/>
      <dgm:spPr/>
      <dgm:t>
        <a:bodyPr/>
        <a:lstStyle/>
        <a:p>
          <a:endParaRPr lang="ru-RU" dirty="0"/>
        </a:p>
      </dgm:t>
    </dgm:pt>
    <dgm:pt modelId="{35DDF90C-A001-4F3D-A518-016EDEC6EED0}" type="sibTrans" cxnId="{BA31C62F-F3EB-48C6-A4EE-B656E31102A3}">
      <dgm:prSet/>
      <dgm:spPr/>
      <dgm:t>
        <a:bodyPr/>
        <a:lstStyle/>
        <a:p>
          <a:endParaRPr lang="ru-RU"/>
        </a:p>
      </dgm:t>
    </dgm:pt>
    <dgm:pt modelId="{7B06EB0D-D13D-4CCF-B1AD-DD08C5FD508F}">
      <dgm:prSet phldrT="[Текст]" custT="1"/>
      <dgm:spPr/>
      <dgm:t>
        <a:bodyPr/>
        <a:lstStyle/>
        <a:p>
          <a:r>
            <a:rPr lang="ru-RU" sz="1600" b="1" dirty="0" smtClean="0"/>
            <a:t>на выплату компенсации части родительской платы за присмотр и уход за детьми, посещающими образовательные организации, реализующие образовательную программу дошкольного образования – 13 577,9 тыс.рублей</a:t>
          </a:r>
          <a:endParaRPr lang="ru-RU" sz="1600" b="1" dirty="0"/>
        </a:p>
      </dgm:t>
    </dgm:pt>
    <dgm:pt modelId="{60D38F84-4D35-47F0-9F85-2096B363ADE4}" type="parTrans" cxnId="{9A6CFE1A-8F25-4E8C-AEC4-7213413F2675}">
      <dgm:prSet/>
      <dgm:spPr/>
      <dgm:t>
        <a:bodyPr/>
        <a:lstStyle/>
        <a:p>
          <a:endParaRPr lang="ru-RU" dirty="0"/>
        </a:p>
      </dgm:t>
    </dgm:pt>
    <dgm:pt modelId="{C087AF84-2679-4AC8-B3F6-738878FBE6F7}" type="sibTrans" cxnId="{9A6CFE1A-8F25-4E8C-AEC4-7213413F2675}">
      <dgm:prSet/>
      <dgm:spPr/>
      <dgm:t>
        <a:bodyPr/>
        <a:lstStyle/>
        <a:p>
          <a:endParaRPr lang="ru-RU"/>
        </a:p>
      </dgm:t>
    </dgm:pt>
    <dgm:pt modelId="{E578A50C-271A-4AA4-9525-2ED79C2C41C0}">
      <dgm:prSet phldrT="[Текст]" custT="1"/>
      <dgm:spPr/>
      <dgm:t>
        <a:bodyPr/>
        <a:lstStyle/>
        <a:p>
          <a:r>
            <a:rPr lang="ru-RU" sz="1600" b="1" dirty="0" smtClean="0"/>
            <a:t>осуществление государственных полномочий в области образования по финансовому обеспечению государственных гарантий реализации прав на получение общедоступного и бесплатного дошкольного образования в муниципальных дошкольных и общеобразовательных организациях – </a:t>
          </a:r>
        </a:p>
        <a:p>
          <a:r>
            <a:rPr lang="ru-RU" sz="1600" b="1" dirty="0" smtClean="0"/>
            <a:t>1 144 003,1 тыс. руб. </a:t>
          </a:r>
          <a:endParaRPr lang="ru-RU" sz="1600" b="1" dirty="0"/>
        </a:p>
      </dgm:t>
    </dgm:pt>
    <dgm:pt modelId="{81E003D0-A90A-4C45-904F-D5E37EA1228F}" type="parTrans" cxnId="{DE604504-C943-452F-A262-92A560AE7FBF}">
      <dgm:prSet/>
      <dgm:spPr/>
      <dgm:t>
        <a:bodyPr/>
        <a:lstStyle/>
        <a:p>
          <a:endParaRPr lang="ru-RU" dirty="0"/>
        </a:p>
      </dgm:t>
    </dgm:pt>
    <dgm:pt modelId="{B0011396-1CA3-4D80-868B-A54D55748856}" type="sibTrans" cxnId="{DE604504-C943-452F-A262-92A560AE7FBF}">
      <dgm:prSet/>
      <dgm:spPr/>
      <dgm:t>
        <a:bodyPr/>
        <a:lstStyle/>
        <a:p>
          <a:endParaRPr lang="ru-RU"/>
        </a:p>
      </dgm:t>
    </dgm:pt>
    <dgm:pt modelId="{F4B815F2-BE22-4CBC-87C9-147C9A8CC8EF}">
      <dgm:prSet phldrT="[Текст]" custT="1"/>
      <dgm:spPr/>
      <dgm:t>
        <a:bodyPr/>
        <a:lstStyle/>
        <a:p>
          <a:r>
            <a:rPr lang="ru-RU" sz="1600" b="1" dirty="0" smtClean="0"/>
            <a:t>обеспечение деятельности отраслевого органа администрации муниципального образования Туапсинский район (управление образования) – 4 555,6 тыс.рублей</a:t>
          </a:r>
          <a:endParaRPr lang="ru-RU" sz="1600" b="1" dirty="0"/>
        </a:p>
      </dgm:t>
    </dgm:pt>
    <dgm:pt modelId="{263280F2-EA2D-44C9-B9B6-BB9961860617}" type="parTrans" cxnId="{2459D5F7-E756-425C-8F47-7A709C65F416}">
      <dgm:prSet/>
      <dgm:spPr/>
      <dgm:t>
        <a:bodyPr/>
        <a:lstStyle/>
        <a:p>
          <a:endParaRPr lang="ru-RU" dirty="0"/>
        </a:p>
      </dgm:t>
    </dgm:pt>
    <dgm:pt modelId="{D496E9EA-B7AE-4374-907F-239020C2779D}" type="sibTrans" cxnId="{2459D5F7-E756-425C-8F47-7A709C65F416}">
      <dgm:prSet/>
      <dgm:spPr/>
      <dgm:t>
        <a:bodyPr/>
        <a:lstStyle/>
        <a:p>
          <a:endParaRPr lang="ru-RU"/>
        </a:p>
      </dgm:t>
    </dgm:pt>
    <dgm:pt modelId="{6F1C7629-5BC2-4529-A18D-050FED12C020}" type="pres">
      <dgm:prSet presAssocID="{D4DAAEC9-6748-4792-AA46-CB03535DE3D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2AA796-27E3-4DF2-96F7-27F887B9F9C3}" type="pres">
      <dgm:prSet presAssocID="{F9833F8B-4FBA-4A3D-82FE-55E02EA6D662}" presName="root1" presStyleCnt="0"/>
      <dgm:spPr/>
      <dgm:t>
        <a:bodyPr/>
        <a:lstStyle/>
        <a:p>
          <a:endParaRPr lang="ru-RU"/>
        </a:p>
      </dgm:t>
    </dgm:pt>
    <dgm:pt modelId="{F10E0262-FEDF-4566-BBC4-CDD27974A096}" type="pres">
      <dgm:prSet presAssocID="{F9833F8B-4FBA-4A3D-82FE-55E02EA6D662}" presName="LevelOneTextNode" presStyleLbl="node0" presStyleIdx="0" presStyleCnt="1" custScaleX="175558" custScaleY="628187" custLinFactY="-78575" custLinFactNeighborX="-39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F14EEF-1E34-45CD-8747-A080CE69F813}" type="pres">
      <dgm:prSet presAssocID="{F9833F8B-4FBA-4A3D-82FE-55E02EA6D662}" presName="level2hierChild" presStyleCnt="0"/>
      <dgm:spPr/>
      <dgm:t>
        <a:bodyPr/>
        <a:lstStyle/>
        <a:p>
          <a:endParaRPr lang="ru-RU"/>
        </a:p>
      </dgm:t>
    </dgm:pt>
    <dgm:pt modelId="{E94ED45B-988C-4C33-8EE6-31A8101ECF67}" type="pres">
      <dgm:prSet presAssocID="{15BF30E6-F53B-4432-A28B-60DDBA68D59A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1D9CEB7C-DA88-4E1B-A531-A47EC0AE3163}" type="pres">
      <dgm:prSet presAssocID="{15BF30E6-F53B-4432-A28B-60DDBA68D59A}" presName="connTx" presStyleLbl="parChTrans1D2" presStyleIdx="0" presStyleCnt="5"/>
      <dgm:spPr/>
      <dgm:t>
        <a:bodyPr/>
        <a:lstStyle/>
        <a:p>
          <a:endParaRPr lang="ru-RU"/>
        </a:p>
      </dgm:t>
    </dgm:pt>
    <dgm:pt modelId="{5243C8AD-58DD-496A-82ED-7633269DDCDE}" type="pres">
      <dgm:prSet presAssocID="{7A5181AF-5A3D-45E9-9C73-E20BCE6D8C26}" presName="root2" presStyleCnt="0"/>
      <dgm:spPr/>
      <dgm:t>
        <a:bodyPr/>
        <a:lstStyle/>
        <a:p>
          <a:endParaRPr lang="ru-RU"/>
        </a:p>
      </dgm:t>
    </dgm:pt>
    <dgm:pt modelId="{CF236781-E32E-4116-ACAA-4A6CBA059674}" type="pres">
      <dgm:prSet presAssocID="{7A5181AF-5A3D-45E9-9C73-E20BCE6D8C26}" presName="LevelTwoTextNode" presStyleLbl="node2" presStyleIdx="0" presStyleCnt="5" custScaleX="355284" custScaleY="102195" custLinFactNeighborX="11659" custLinFactNeighborY="-164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478180-8680-4EC2-822B-192E8733B772}" type="pres">
      <dgm:prSet presAssocID="{7A5181AF-5A3D-45E9-9C73-E20BCE6D8C26}" presName="level3hierChild" presStyleCnt="0"/>
      <dgm:spPr/>
      <dgm:t>
        <a:bodyPr/>
        <a:lstStyle/>
        <a:p>
          <a:endParaRPr lang="ru-RU"/>
        </a:p>
      </dgm:t>
    </dgm:pt>
    <dgm:pt modelId="{DA046200-C04B-423B-B734-61AED08A6239}" type="pres">
      <dgm:prSet presAssocID="{6DDBD8F1-02B5-4C47-B90B-49C6CD3D9FB7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1B3B5FD0-0957-4F95-8F81-6B9DAD75AE6A}" type="pres">
      <dgm:prSet presAssocID="{6DDBD8F1-02B5-4C47-B90B-49C6CD3D9FB7}" presName="connTx" presStyleLbl="parChTrans1D2" presStyleIdx="1" presStyleCnt="5"/>
      <dgm:spPr/>
      <dgm:t>
        <a:bodyPr/>
        <a:lstStyle/>
        <a:p>
          <a:endParaRPr lang="ru-RU"/>
        </a:p>
      </dgm:t>
    </dgm:pt>
    <dgm:pt modelId="{4D3E46A3-F575-4E1E-B360-F29F8DA242DC}" type="pres">
      <dgm:prSet presAssocID="{F5AADD9A-1AB8-489B-8DC9-B85DA2BB2B55}" presName="root2" presStyleCnt="0"/>
      <dgm:spPr/>
      <dgm:t>
        <a:bodyPr/>
        <a:lstStyle/>
        <a:p>
          <a:endParaRPr lang="ru-RU"/>
        </a:p>
      </dgm:t>
    </dgm:pt>
    <dgm:pt modelId="{ABF26F26-E651-4BCC-A8B1-E0E7D0540B0B}" type="pres">
      <dgm:prSet presAssocID="{F5AADD9A-1AB8-489B-8DC9-B85DA2BB2B55}" presName="LevelTwoTextNode" presStyleLbl="node2" presStyleIdx="1" presStyleCnt="5" custScaleX="338259" custScaleY="102652" custLinFactNeighborX="21209" custLinFactNeighborY="-138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7466D8-A51E-4BF6-8AB7-9CAEB20A23B4}" type="pres">
      <dgm:prSet presAssocID="{F5AADD9A-1AB8-489B-8DC9-B85DA2BB2B55}" presName="level3hierChild" presStyleCnt="0"/>
      <dgm:spPr/>
      <dgm:t>
        <a:bodyPr/>
        <a:lstStyle/>
        <a:p>
          <a:endParaRPr lang="ru-RU"/>
        </a:p>
      </dgm:t>
    </dgm:pt>
    <dgm:pt modelId="{C58663CC-BEBF-446D-9D15-64A97DD600D7}" type="pres">
      <dgm:prSet presAssocID="{60D38F84-4D35-47F0-9F85-2096B363ADE4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4F950CAE-FA86-486C-A7D7-6686C91A41FA}" type="pres">
      <dgm:prSet presAssocID="{60D38F84-4D35-47F0-9F85-2096B363ADE4}" presName="connTx" presStyleLbl="parChTrans1D2" presStyleIdx="2" presStyleCnt="5"/>
      <dgm:spPr/>
      <dgm:t>
        <a:bodyPr/>
        <a:lstStyle/>
        <a:p>
          <a:endParaRPr lang="ru-RU"/>
        </a:p>
      </dgm:t>
    </dgm:pt>
    <dgm:pt modelId="{F8ABD894-128D-4552-BF42-144DC766E7A1}" type="pres">
      <dgm:prSet presAssocID="{7B06EB0D-D13D-4CCF-B1AD-DD08C5FD508F}" presName="root2" presStyleCnt="0"/>
      <dgm:spPr/>
      <dgm:t>
        <a:bodyPr/>
        <a:lstStyle/>
        <a:p>
          <a:endParaRPr lang="ru-RU"/>
        </a:p>
      </dgm:t>
    </dgm:pt>
    <dgm:pt modelId="{C0B4F884-E395-4001-8288-0F5C8A124E6E}" type="pres">
      <dgm:prSet presAssocID="{7B06EB0D-D13D-4CCF-B1AD-DD08C5FD508F}" presName="LevelTwoTextNode" presStyleLbl="node2" presStyleIdx="2" presStyleCnt="5" custScaleX="325252" custScaleY="184734" custLinFactNeighborX="25818" custLinFactNeighborY="-28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4A1C4C-C869-4D3B-B985-1B31F7158D69}" type="pres">
      <dgm:prSet presAssocID="{7B06EB0D-D13D-4CCF-B1AD-DD08C5FD508F}" presName="level3hierChild" presStyleCnt="0"/>
      <dgm:spPr/>
      <dgm:t>
        <a:bodyPr/>
        <a:lstStyle/>
        <a:p>
          <a:endParaRPr lang="ru-RU"/>
        </a:p>
      </dgm:t>
    </dgm:pt>
    <dgm:pt modelId="{38EC0276-88DA-4156-A5BB-1286DB66E25F}" type="pres">
      <dgm:prSet presAssocID="{81E003D0-A90A-4C45-904F-D5E37EA1228F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277158DD-1EA5-4A84-B41C-8F5C6F1023D1}" type="pres">
      <dgm:prSet presAssocID="{81E003D0-A90A-4C45-904F-D5E37EA1228F}" presName="connTx" presStyleLbl="parChTrans1D2" presStyleIdx="3" presStyleCnt="5"/>
      <dgm:spPr/>
      <dgm:t>
        <a:bodyPr/>
        <a:lstStyle/>
        <a:p>
          <a:endParaRPr lang="ru-RU"/>
        </a:p>
      </dgm:t>
    </dgm:pt>
    <dgm:pt modelId="{A3D6B1D2-09F1-4FAB-851C-8A64508F2510}" type="pres">
      <dgm:prSet presAssocID="{E578A50C-271A-4AA4-9525-2ED79C2C41C0}" presName="root2" presStyleCnt="0"/>
      <dgm:spPr/>
      <dgm:t>
        <a:bodyPr/>
        <a:lstStyle/>
        <a:p>
          <a:endParaRPr lang="ru-RU"/>
        </a:p>
      </dgm:t>
    </dgm:pt>
    <dgm:pt modelId="{7DAF185E-9EBF-49D9-9C49-58F4CA1AF816}" type="pres">
      <dgm:prSet presAssocID="{E578A50C-271A-4AA4-9525-2ED79C2C41C0}" presName="LevelTwoTextNode" presStyleLbl="node2" presStyleIdx="3" presStyleCnt="5" custScaleX="368596" custScaleY="225829" custLinFactNeighborX="-6446" custLinFactNeighborY="144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C3DD1C-D993-4504-A62C-FB959F83DC9A}" type="pres">
      <dgm:prSet presAssocID="{E578A50C-271A-4AA4-9525-2ED79C2C41C0}" presName="level3hierChild" presStyleCnt="0"/>
      <dgm:spPr/>
      <dgm:t>
        <a:bodyPr/>
        <a:lstStyle/>
        <a:p>
          <a:endParaRPr lang="ru-RU"/>
        </a:p>
      </dgm:t>
    </dgm:pt>
    <dgm:pt modelId="{DB83A017-4C31-44EE-829C-B18548F6F97F}" type="pres">
      <dgm:prSet presAssocID="{263280F2-EA2D-44C9-B9B6-BB9961860617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4225A6CD-B7B8-4602-9908-82D427A68D70}" type="pres">
      <dgm:prSet presAssocID="{263280F2-EA2D-44C9-B9B6-BB9961860617}" presName="connTx" presStyleLbl="parChTrans1D2" presStyleIdx="4" presStyleCnt="5"/>
      <dgm:spPr/>
      <dgm:t>
        <a:bodyPr/>
        <a:lstStyle/>
        <a:p>
          <a:endParaRPr lang="ru-RU"/>
        </a:p>
      </dgm:t>
    </dgm:pt>
    <dgm:pt modelId="{1370FED6-808E-4410-BCC2-DB8A070ACBF5}" type="pres">
      <dgm:prSet presAssocID="{F4B815F2-BE22-4CBC-87C9-147C9A8CC8EF}" presName="root2" presStyleCnt="0"/>
      <dgm:spPr/>
      <dgm:t>
        <a:bodyPr/>
        <a:lstStyle/>
        <a:p>
          <a:endParaRPr lang="ru-RU"/>
        </a:p>
      </dgm:t>
    </dgm:pt>
    <dgm:pt modelId="{F9FDB9DF-7EF1-4BB0-96EC-6CEA15590320}" type="pres">
      <dgm:prSet presAssocID="{F4B815F2-BE22-4CBC-87C9-147C9A8CC8EF}" presName="LevelTwoTextNode" presStyleLbl="node2" presStyleIdx="4" presStyleCnt="5" custScaleX="358514" custScaleY="121238" custLinFactNeighborX="-1836" custLinFactNeighborY="271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C7C05D-E766-4456-8640-FFE1470DAE29}" type="pres">
      <dgm:prSet presAssocID="{F4B815F2-BE22-4CBC-87C9-147C9A8CC8EF}" presName="level3hierChild" presStyleCnt="0"/>
      <dgm:spPr/>
      <dgm:t>
        <a:bodyPr/>
        <a:lstStyle/>
        <a:p>
          <a:endParaRPr lang="ru-RU"/>
        </a:p>
      </dgm:t>
    </dgm:pt>
  </dgm:ptLst>
  <dgm:cxnLst>
    <dgm:cxn modelId="{DE604504-C943-452F-A262-92A560AE7FBF}" srcId="{F9833F8B-4FBA-4A3D-82FE-55E02EA6D662}" destId="{E578A50C-271A-4AA4-9525-2ED79C2C41C0}" srcOrd="3" destOrd="0" parTransId="{81E003D0-A90A-4C45-904F-D5E37EA1228F}" sibTransId="{B0011396-1CA3-4D80-868B-A54D55748856}"/>
    <dgm:cxn modelId="{CF0B266B-94A1-458D-9198-E45289C89FA2}" type="presOf" srcId="{263280F2-EA2D-44C9-B9B6-BB9961860617}" destId="{DB83A017-4C31-44EE-829C-B18548F6F97F}" srcOrd="0" destOrd="0" presId="urn:microsoft.com/office/officeart/2005/8/layout/hierarchy2"/>
    <dgm:cxn modelId="{9A6CFE1A-8F25-4E8C-AEC4-7213413F2675}" srcId="{F9833F8B-4FBA-4A3D-82FE-55E02EA6D662}" destId="{7B06EB0D-D13D-4CCF-B1AD-DD08C5FD508F}" srcOrd="2" destOrd="0" parTransId="{60D38F84-4D35-47F0-9F85-2096B363ADE4}" sibTransId="{C087AF84-2679-4AC8-B3F6-738878FBE6F7}"/>
    <dgm:cxn modelId="{CBD1E27D-3FB4-4F69-A2B6-267E28EE46A6}" type="presOf" srcId="{F4B815F2-BE22-4CBC-87C9-147C9A8CC8EF}" destId="{F9FDB9DF-7EF1-4BB0-96EC-6CEA15590320}" srcOrd="0" destOrd="0" presId="urn:microsoft.com/office/officeart/2005/8/layout/hierarchy2"/>
    <dgm:cxn modelId="{5FEC8B26-EBBA-4E4B-80BD-0955D95A2030}" type="presOf" srcId="{81E003D0-A90A-4C45-904F-D5E37EA1228F}" destId="{277158DD-1EA5-4A84-B41C-8F5C6F1023D1}" srcOrd="1" destOrd="0" presId="urn:microsoft.com/office/officeart/2005/8/layout/hierarchy2"/>
    <dgm:cxn modelId="{2459D5F7-E756-425C-8F47-7A709C65F416}" srcId="{F9833F8B-4FBA-4A3D-82FE-55E02EA6D662}" destId="{F4B815F2-BE22-4CBC-87C9-147C9A8CC8EF}" srcOrd="4" destOrd="0" parTransId="{263280F2-EA2D-44C9-B9B6-BB9961860617}" sibTransId="{D496E9EA-B7AE-4374-907F-239020C2779D}"/>
    <dgm:cxn modelId="{484DD121-B4E2-4385-85EA-C7BB12032649}" srcId="{F9833F8B-4FBA-4A3D-82FE-55E02EA6D662}" destId="{7A5181AF-5A3D-45E9-9C73-E20BCE6D8C26}" srcOrd="0" destOrd="0" parTransId="{15BF30E6-F53B-4432-A28B-60DDBA68D59A}" sibTransId="{01551409-9344-4D2C-9572-CBCBD6B2741F}"/>
    <dgm:cxn modelId="{CB51D1E1-D987-4F79-BAC6-2FEC615AB7C3}" type="presOf" srcId="{F5AADD9A-1AB8-489B-8DC9-B85DA2BB2B55}" destId="{ABF26F26-E651-4BCC-A8B1-E0E7D0540B0B}" srcOrd="0" destOrd="0" presId="urn:microsoft.com/office/officeart/2005/8/layout/hierarchy2"/>
    <dgm:cxn modelId="{56BF641C-2914-4CDA-8F26-CEF0AE992EC2}" srcId="{D4DAAEC9-6748-4792-AA46-CB03535DE3D0}" destId="{F9833F8B-4FBA-4A3D-82FE-55E02EA6D662}" srcOrd="0" destOrd="0" parTransId="{B9F3DAD6-7F05-4925-ACB6-F902E00B7824}" sibTransId="{2A7A0D32-67BE-4953-87A3-B3F38A4EFBCA}"/>
    <dgm:cxn modelId="{36AA8DAE-8C84-4D54-8EC5-57ED70900C20}" type="presOf" srcId="{6DDBD8F1-02B5-4C47-B90B-49C6CD3D9FB7}" destId="{DA046200-C04B-423B-B734-61AED08A6239}" srcOrd="0" destOrd="0" presId="urn:microsoft.com/office/officeart/2005/8/layout/hierarchy2"/>
    <dgm:cxn modelId="{0E10CEA0-5FDA-4062-AD7E-B9EEB50824CF}" type="presOf" srcId="{263280F2-EA2D-44C9-B9B6-BB9961860617}" destId="{4225A6CD-B7B8-4602-9908-82D427A68D70}" srcOrd="1" destOrd="0" presId="urn:microsoft.com/office/officeart/2005/8/layout/hierarchy2"/>
    <dgm:cxn modelId="{96AA9F38-26BA-4BBD-98F3-506A4B30C26E}" type="presOf" srcId="{D4DAAEC9-6748-4792-AA46-CB03535DE3D0}" destId="{6F1C7629-5BC2-4529-A18D-050FED12C020}" srcOrd="0" destOrd="0" presId="urn:microsoft.com/office/officeart/2005/8/layout/hierarchy2"/>
    <dgm:cxn modelId="{144895AB-A76B-4422-91CC-E0DA065646FF}" type="presOf" srcId="{7A5181AF-5A3D-45E9-9C73-E20BCE6D8C26}" destId="{CF236781-E32E-4116-ACAA-4A6CBA059674}" srcOrd="0" destOrd="0" presId="urn:microsoft.com/office/officeart/2005/8/layout/hierarchy2"/>
    <dgm:cxn modelId="{8190E7FF-4FA0-4E29-BFDC-A269D82182A9}" type="presOf" srcId="{15BF30E6-F53B-4432-A28B-60DDBA68D59A}" destId="{E94ED45B-988C-4C33-8EE6-31A8101ECF67}" srcOrd="0" destOrd="0" presId="urn:microsoft.com/office/officeart/2005/8/layout/hierarchy2"/>
    <dgm:cxn modelId="{EB531794-63D1-48B9-BFB9-43792F8878FA}" type="presOf" srcId="{81E003D0-A90A-4C45-904F-D5E37EA1228F}" destId="{38EC0276-88DA-4156-A5BB-1286DB66E25F}" srcOrd="0" destOrd="0" presId="urn:microsoft.com/office/officeart/2005/8/layout/hierarchy2"/>
    <dgm:cxn modelId="{BA31C62F-F3EB-48C6-A4EE-B656E31102A3}" srcId="{F9833F8B-4FBA-4A3D-82FE-55E02EA6D662}" destId="{F5AADD9A-1AB8-489B-8DC9-B85DA2BB2B55}" srcOrd="1" destOrd="0" parTransId="{6DDBD8F1-02B5-4C47-B90B-49C6CD3D9FB7}" sibTransId="{35DDF90C-A001-4F3D-A518-016EDEC6EED0}"/>
    <dgm:cxn modelId="{E79932BD-9BCB-45D6-BF73-4A098DD7D1E1}" type="presOf" srcId="{60D38F84-4D35-47F0-9F85-2096B363ADE4}" destId="{C58663CC-BEBF-446D-9D15-64A97DD600D7}" srcOrd="0" destOrd="0" presId="urn:microsoft.com/office/officeart/2005/8/layout/hierarchy2"/>
    <dgm:cxn modelId="{791E653F-8A0D-49EF-BFDD-E8142C86DAA6}" type="presOf" srcId="{15BF30E6-F53B-4432-A28B-60DDBA68D59A}" destId="{1D9CEB7C-DA88-4E1B-A531-A47EC0AE3163}" srcOrd="1" destOrd="0" presId="urn:microsoft.com/office/officeart/2005/8/layout/hierarchy2"/>
    <dgm:cxn modelId="{EC370E05-0228-4E71-91E1-0BD8CA9A69A0}" type="presOf" srcId="{60D38F84-4D35-47F0-9F85-2096B363ADE4}" destId="{4F950CAE-FA86-486C-A7D7-6686C91A41FA}" srcOrd="1" destOrd="0" presId="urn:microsoft.com/office/officeart/2005/8/layout/hierarchy2"/>
    <dgm:cxn modelId="{B6741EFB-B6A6-4B3A-8540-C81FDB51A57E}" type="presOf" srcId="{E578A50C-271A-4AA4-9525-2ED79C2C41C0}" destId="{7DAF185E-9EBF-49D9-9C49-58F4CA1AF816}" srcOrd="0" destOrd="0" presId="urn:microsoft.com/office/officeart/2005/8/layout/hierarchy2"/>
    <dgm:cxn modelId="{06E33D25-6C4D-459B-A2C1-07CDC4EE148C}" type="presOf" srcId="{6DDBD8F1-02B5-4C47-B90B-49C6CD3D9FB7}" destId="{1B3B5FD0-0957-4F95-8F81-6B9DAD75AE6A}" srcOrd="1" destOrd="0" presId="urn:microsoft.com/office/officeart/2005/8/layout/hierarchy2"/>
    <dgm:cxn modelId="{B58AC6A6-E350-41FF-BCF3-57E3969ECC19}" type="presOf" srcId="{F9833F8B-4FBA-4A3D-82FE-55E02EA6D662}" destId="{F10E0262-FEDF-4566-BBC4-CDD27974A096}" srcOrd="0" destOrd="0" presId="urn:microsoft.com/office/officeart/2005/8/layout/hierarchy2"/>
    <dgm:cxn modelId="{3B51BDA2-890A-43DD-B141-B92BC9523611}" type="presOf" srcId="{7B06EB0D-D13D-4CCF-B1AD-DD08C5FD508F}" destId="{C0B4F884-E395-4001-8288-0F5C8A124E6E}" srcOrd="0" destOrd="0" presId="urn:microsoft.com/office/officeart/2005/8/layout/hierarchy2"/>
    <dgm:cxn modelId="{BBB7A717-F13F-4547-B527-5FB6336253A0}" type="presParOf" srcId="{6F1C7629-5BC2-4529-A18D-050FED12C020}" destId="{0F2AA796-27E3-4DF2-96F7-27F887B9F9C3}" srcOrd="0" destOrd="0" presId="urn:microsoft.com/office/officeart/2005/8/layout/hierarchy2"/>
    <dgm:cxn modelId="{0B7680EA-75F6-4506-80B9-4FA0FC60E725}" type="presParOf" srcId="{0F2AA796-27E3-4DF2-96F7-27F887B9F9C3}" destId="{F10E0262-FEDF-4566-BBC4-CDD27974A096}" srcOrd="0" destOrd="0" presId="urn:microsoft.com/office/officeart/2005/8/layout/hierarchy2"/>
    <dgm:cxn modelId="{7BA61305-AA5A-4DFD-B52D-FCD477B624C9}" type="presParOf" srcId="{0F2AA796-27E3-4DF2-96F7-27F887B9F9C3}" destId="{E4F14EEF-1E34-45CD-8747-A080CE69F813}" srcOrd="1" destOrd="0" presId="urn:microsoft.com/office/officeart/2005/8/layout/hierarchy2"/>
    <dgm:cxn modelId="{71E477B3-D82D-4099-BF21-E72BA1CFDCD0}" type="presParOf" srcId="{E4F14EEF-1E34-45CD-8747-A080CE69F813}" destId="{E94ED45B-988C-4C33-8EE6-31A8101ECF67}" srcOrd="0" destOrd="0" presId="urn:microsoft.com/office/officeart/2005/8/layout/hierarchy2"/>
    <dgm:cxn modelId="{67C2A6CC-9362-464A-88A9-FC015D12AC66}" type="presParOf" srcId="{E94ED45B-988C-4C33-8EE6-31A8101ECF67}" destId="{1D9CEB7C-DA88-4E1B-A531-A47EC0AE3163}" srcOrd="0" destOrd="0" presId="urn:microsoft.com/office/officeart/2005/8/layout/hierarchy2"/>
    <dgm:cxn modelId="{AD9D0810-F286-43D8-8030-5067A518E210}" type="presParOf" srcId="{E4F14EEF-1E34-45CD-8747-A080CE69F813}" destId="{5243C8AD-58DD-496A-82ED-7633269DDCDE}" srcOrd="1" destOrd="0" presId="urn:microsoft.com/office/officeart/2005/8/layout/hierarchy2"/>
    <dgm:cxn modelId="{80FF1D82-B0C6-4297-A7FE-DF0D6C891EDB}" type="presParOf" srcId="{5243C8AD-58DD-496A-82ED-7633269DDCDE}" destId="{CF236781-E32E-4116-ACAA-4A6CBA059674}" srcOrd="0" destOrd="0" presId="urn:microsoft.com/office/officeart/2005/8/layout/hierarchy2"/>
    <dgm:cxn modelId="{1618D256-EC92-4FE1-AF12-578C475A81F7}" type="presParOf" srcId="{5243C8AD-58DD-496A-82ED-7633269DDCDE}" destId="{3C478180-8680-4EC2-822B-192E8733B772}" srcOrd="1" destOrd="0" presId="urn:microsoft.com/office/officeart/2005/8/layout/hierarchy2"/>
    <dgm:cxn modelId="{CBB0E406-036F-4D13-8B95-EB2E19DBC4AE}" type="presParOf" srcId="{E4F14EEF-1E34-45CD-8747-A080CE69F813}" destId="{DA046200-C04B-423B-B734-61AED08A6239}" srcOrd="2" destOrd="0" presId="urn:microsoft.com/office/officeart/2005/8/layout/hierarchy2"/>
    <dgm:cxn modelId="{927A9FCB-0596-4B22-9005-668F4AA693B2}" type="presParOf" srcId="{DA046200-C04B-423B-B734-61AED08A6239}" destId="{1B3B5FD0-0957-4F95-8F81-6B9DAD75AE6A}" srcOrd="0" destOrd="0" presId="urn:microsoft.com/office/officeart/2005/8/layout/hierarchy2"/>
    <dgm:cxn modelId="{8E54EA88-7EF3-41E4-BF85-8EE37030C18D}" type="presParOf" srcId="{E4F14EEF-1E34-45CD-8747-A080CE69F813}" destId="{4D3E46A3-F575-4E1E-B360-F29F8DA242DC}" srcOrd="3" destOrd="0" presId="urn:microsoft.com/office/officeart/2005/8/layout/hierarchy2"/>
    <dgm:cxn modelId="{B6A0D79A-6677-44D3-91A8-9ADCA8CE704A}" type="presParOf" srcId="{4D3E46A3-F575-4E1E-B360-F29F8DA242DC}" destId="{ABF26F26-E651-4BCC-A8B1-E0E7D0540B0B}" srcOrd="0" destOrd="0" presId="urn:microsoft.com/office/officeart/2005/8/layout/hierarchy2"/>
    <dgm:cxn modelId="{14BE9CE6-B14E-4F0B-A7D0-B503FE2AAD56}" type="presParOf" srcId="{4D3E46A3-F575-4E1E-B360-F29F8DA242DC}" destId="{0D7466D8-A51E-4BF6-8AB7-9CAEB20A23B4}" srcOrd="1" destOrd="0" presId="urn:microsoft.com/office/officeart/2005/8/layout/hierarchy2"/>
    <dgm:cxn modelId="{149EFA45-3050-46FD-9088-5472DDB6CACA}" type="presParOf" srcId="{E4F14EEF-1E34-45CD-8747-A080CE69F813}" destId="{C58663CC-BEBF-446D-9D15-64A97DD600D7}" srcOrd="4" destOrd="0" presId="urn:microsoft.com/office/officeart/2005/8/layout/hierarchy2"/>
    <dgm:cxn modelId="{59968E1D-DD12-46FE-8736-A9D204F7E0EB}" type="presParOf" srcId="{C58663CC-BEBF-446D-9D15-64A97DD600D7}" destId="{4F950CAE-FA86-486C-A7D7-6686C91A41FA}" srcOrd="0" destOrd="0" presId="urn:microsoft.com/office/officeart/2005/8/layout/hierarchy2"/>
    <dgm:cxn modelId="{08446F0A-C38B-43E6-AE4D-FD6EC4A16803}" type="presParOf" srcId="{E4F14EEF-1E34-45CD-8747-A080CE69F813}" destId="{F8ABD894-128D-4552-BF42-144DC766E7A1}" srcOrd="5" destOrd="0" presId="urn:microsoft.com/office/officeart/2005/8/layout/hierarchy2"/>
    <dgm:cxn modelId="{607E9F9A-BAE4-402D-90C2-58F417A5F394}" type="presParOf" srcId="{F8ABD894-128D-4552-BF42-144DC766E7A1}" destId="{C0B4F884-E395-4001-8288-0F5C8A124E6E}" srcOrd="0" destOrd="0" presId="urn:microsoft.com/office/officeart/2005/8/layout/hierarchy2"/>
    <dgm:cxn modelId="{EBF4FCE5-E58C-4807-A6E2-9A492A6431F7}" type="presParOf" srcId="{F8ABD894-128D-4552-BF42-144DC766E7A1}" destId="{EE4A1C4C-C869-4D3B-B985-1B31F7158D69}" srcOrd="1" destOrd="0" presId="urn:microsoft.com/office/officeart/2005/8/layout/hierarchy2"/>
    <dgm:cxn modelId="{C5702BDD-7BC0-4C9D-8075-BD305840A68F}" type="presParOf" srcId="{E4F14EEF-1E34-45CD-8747-A080CE69F813}" destId="{38EC0276-88DA-4156-A5BB-1286DB66E25F}" srcOrd="6" destOrd="0" presId="urn:microsoft.com/office/officeart/2005/8/layout/hierarchy2"/>
    <dgm:cxn modelId="{B76722F0-43DD-4981-B886-1E2A6ADC015C}" type="presParOf" srcId="{38EC0276-88DA-4156-A5BB-1286DB66E25F}" destId="{277158DD-1EA5-4A84-B41C-8F5C6F1023D1}" srcOrd="0" destOrd="0" presId="urn:microsoft.com/office/officeart/2005/8/layout/hierarchy2"/>
    <dgm:cxn modelId="{963EF6A2-DB9F-47F3-9E2D-9C6789E39AE7}" type="presParOf" srcId="{E4F14EEF-1E34-45CD-8747-A080CE69F813}" destId="{A3D6B1D2-09F1-4FAB-851C-8A64508F2510}" srcOrd="7" destOrd="0" presId="urn:microsoft.com/office/officeart/2005/8/layout/hierarchy2"/>
    <dgm:cxn modelId="{0DE5A96D-E945-419C-A94F-FF556F8A8C8A}" type="presParOf" srcId="{A3D6B1D2-09F1-4FAB-851C-8A64508F2510}" destId="{7DAF185E-9EBF-49D9-9C49-58F4CA1AF816}" srcOrd="0" destOrd="0" presId="urn:microsoft.com/office/officeart/2005/8/layout/hierarchy2"/>
    <dgm:cxn modelId="{2CC9AEEE-F231-4687-BB9C-BD80D594B60E}" type="presParOf" srcId="{A3D6B1D2-09F1-4FAB-851C-8A64508F2510}" destId="{49C3DD1C-D993-4504-A62C-FB959F83DC9A}" srcOrd="1" destOrd="0" presId="urn:microsoft.com/office/officeart/2005/8/layout/hierarchy2"/>
    <dgm:cxn modelId="{D76BA09F-CAA5-4CEF-8A61-5A372677F1FF}" type="presParOf" srcId="{E4F14EEF-1E34-45CD-8747-A080CE69F813}" destId="{DB83A017-4C31-44EE-829C-B18548F6F97F}" srcOrd="8" destOrd="0" presId="urn:microsoft.com/office/officeart/2005/8/layout/hierarchy2"/>
    <dgm:cxn modelId="{C6E2B48A-19B4-40B1-89DD-7977A6970EB1}" type="presParOf" srcId="{DB83A017-4C31-44EE-829C-B18548F6F97F}" destId="{4225A6CD-B7B8-4602-9908-82D427A68D70}" srcOrd="0" destOrd="0" presId="urn:microsoft.com/office/officeart/2005/8/layout/hierarchy2"/>
    <dgm:cxn modelId="{A0064F3B-7C90-4AF4-A21C-C8333A26642D}" type="presParOf" srcId="{E4F14EEF-1E34-45CD-8747-A080CE69F813}" destId="{1370FED6-808E-4410-BCC2-DB8A070ACBF5}" srcOrd="9" destOrd="0" presId="urn:microsoft.com/office/officeart/2005/8/layout/hierarchy2"/>
    <dgm:cxn modelId="{D0D43601-7772-4DC1-A9D0-C1FBD991F288}" type="presParOf" srcId="{1370FED6-808E-4410-BCC2-DB8A070ACBF5}" destId="{F9FDB9DF-7EF1-4BB0-96EC-6CEA15590320}" srcOrd="0" destOrd="0" presId="urn:microsoft.com/office/officeart/2005/8/layout/hierarchy2"/>
    <dgm:cxn modelId="{9272418D-9A52-4BA5-A239-354016C37124}" type="presParOf" srcId="{1370FED6-808E-4410-BCC2-DB8A070ACBF5}" destId="{66C7C05D-E766-4456-8640-FFE1470DAE2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DAAEC9-6748-4792-AA46-CB03535DE3D0}" type="doc">
      <dgm:prSet loTypeId="urn:microsoft.com/office/officeart/2005/8/layout/hierarchy2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F9833F8B-4FBA-4A3D-82FE-55E02EA6D662}">
      <dgm:prSet phldrT="[Текст]" custT="1"/>
      <dgm:spPr/>
      <dgm:t>
        <a:bodyPr lIns="0" tIns="0" rIns="0" bIns="0"/>
        <a:lstStyle/>
        <a:p>
          <a:r>
            <a:rPr lang="ru-RU" sz="1950" b="1" dirty="0" smtClean="0"/>
            <a:t>Основное мероприятие "Реализация мер по специальной поддержке отдельных категорий учащихся" - </a:t>
          </a:r>
        </a:p>
        <a:p>
          <a:r>
            <a:rPr lang="ru-RU" sz="1950" b="1" dirty="0" smtClean="0"/>
            <a:t>20 579,1 тыс. рублей</a:t>
          </a:r>
          <a:endParaRPr lang="ru-RU" sz="1950" b="1" dirty="0"/>
        </a:p>
      </dgm:t>
    </dgm:pt>
    <dgm:pt modelId="{B9F3DAD6-7F05-4925-ACB6-F902E00B7824}" type="parTrans" cxnId="{56BF641C-2914-4CDA-8F26-CEF0AE992EC2}">
      <dgm:prSet/>
      <dgm:spPr/>
      <dgm:t>
        <a:bodyPr/>
        <a:lstStyle/>
        <a:p>
          <a:endParaRPr lang="ru-RU"/>
        </a:p>
      </dgm:t>
    </dgm:pt>
    <dgm:pt modelId="{2A7A0D32-67BE-4953-87A3-B3F38A4EFBCA}" type="sibTrans" cxnId="{56BF641C-2914-4CDA-8F26-CEF0AE992EC2}">
      <dgm:prSet/>
      <dgm:spPr/>
      <dgm:t>
        <a:bodyPr/>
        <a:lstStyle/>
        <a:p>
          <a:endParaRPr lang="ru-RU"/>
        </a:p>
      </dgm:t>
    </dgm:pt>
    <dgm:pt modelId="{7A5181AF-5A3D-45E9-9C73-E20BCE6D8C26}">
      <dgm:prSet phldrT="[Текст]" custT="1"/>
      <dgm:spPr/>
      <dgm:t>
        <a:bodyPr/>
        <a:lstStyle/>
        <a:p>
          <a:r>
            <a:rPr lang="ru-RU" sz="2000" b="1" dirty="0" smtClean="0"/>
            <a:t>содержание автономной некоммерческой организации "Комбинат питания" –</a:t>
          </a:r>
        </a:p>
        <a:p>
          <a:r>
            <a:rPr lang="ru-RU" sz="2000" b="1" dirty="0" smtClean="0"/>
            <a:t> 5 009,9 тыс. рублей</a:t>
          </a:r>
          <a:endParaRPr lang="ru-RU" sz="2000" b="1" dirty="0"/>
        </a:p>
      </dgm:t>
    </dgm:pt>
    <dgm:pt modelId="{15BF30E6-F53B-4432-A28B-60DDBA68D59A}" type="parTrans" cxnId="{484DD121-B4E2-4385-85EA-C7BB12032649}">
      <dgm:prSet/>
      <dgm:spPr/>
      <dgm:t>
        <a:bodyPr/>
        <a:lstStyle/>
        <a:p>
          <a:endParaRPr lang="ru-RU" dirty="0"/>
        </a:p>
      </dgm:t>
    </dgm:pt>
    <dgm:pt modelId="{01551409-9344-4D2C-9572-CBCBD6B2741F}" type="sibTrans" cxnId="{484DD121-B4E2-4385-85EA-C7BB12032649}">
      <dgm:prSet/>
      <dgm:spPr/>
      <dgm:t>
        <a:bodyPr/>
        <a:lstStyle/>
        <a:p>
          <a:endParaRPr lang="ru-RU"/>
        </a:p>
      </dgm:t>
    </dgm:pt>
    <dgm:pt modelId="{F5AADD9A-1AB8-489B-8DC9-B85DA2BB2B55}">
      <dgm:prSet phldrT="[Текст]" custT="1"/>
      <dgm:spPr/>
      <dgm:t>
        <a:bodyPr/>
        <a:lstStyle/>
        <a:p>
          <a:r>
            <a:rPr lang="ru-RU" sz="1800" b="1" dirty="0" smtClean="0"/>
            <a:t> обеспечение сбалансированным горячим питанием детей и педагогических работников (частичная компенсация удорожания стоимости питания) – 7 716,0 тыс.рублей</a:t>
          </a:r>
          <a:endParaRPr lang="ru-RU" sz="1800" b="1" dirty="0"/>
        </a:p>
      </dgm:t>
    </dgm:pt>
    <dgm:pt modelId="{6DDBD8F1-02B5-4C47-B90B-49C6CD3D9FB7}" type="parTrans" cxnId="{BA31C62F-F3EB-48C6-A4EE-B656E31102A3}">
      <dgm:prSet/>
      <dgm:spPr/>
      <dgm:t>
        <a:bodyPr/>
        <a:lstStyle/>
        <a:p>
          <a:endParaRPr lang="ru-RU" dirty="0"/>
        </a:p>
      </dgm:t>
    </dgm:pt>
    <dgm:pt modelId="{35DDF90C-A001-4F3D-A518-016EDEC6EED0}" type="sibTrans" cxnId="{BA31C62F-F3EB-48C6-A4EE-B656E31102A3}">
      <dgm:prSet/>
      <dgm:spPr/>
      <dgm:t>
        <a:bodyPr/>
        <a:lstStyle/>
        <a:p>
          <a:endParaRPr lang="ru-RU"/>
        </a:p>
      </dgm:t>
    </dgm:pt>
    <dgm:pt modelId="{7B06EB0D-D13D-4CCF-B1AD-DD08C5FD508F}">
      <dgm:prSet phldrT="[Текст]" custT="1"/>
      <dgm:spPr/>
      <dgm:t>
        <a:bodyPr/>
        <a:lstStyle/>
        <a:p>
          <a:r>
            <a:rPr lang="ru-RU" sz="1800" b="1" dirty="0" smtClean="0"/>
            <a:t>обеспечение молоком и молочными продуктами учащихся дневных муниципальных образовательных организаций, реализующих общеобразовательные программы – </a:t>
          </a:r>
        </a:p>
        <a:p>
          <a:r>
            <a:rPr lang="ru-RU" sz="1800" b="1" dirty="0" smtClean="0"/>
            <a:t>5 510,0 тыс.рублей</a:t>
          </a:r>
          <a:endParaRPr lang="ru-RU" sz="1800" b="1" dirty="0"/>
        </a:p>
      </dgm:t>
    </dgm:pt>
    <dgm:pt modelId="{60D38F84-4D35-47F0-9F85-2096B363ADE4}" type="parTrans" cxnId="{9A6CFE1A-8F25-4E8C-AEC4-7213413F2675}">
      <dgm:prSet/>
      <dgm:spPr/>
      <dgm:t>
        <a:bodyPr/>
        <a:lstStyle/>
        <a:p>
          <a:endParaRPr lang="ru-RU" dirty="0"/>
        </a:p>
      </dgm:t>
    </dgm:pt>
    <dgm:pt modelId="{C087AF84-2679-4AC8-B3F6-738878FBE6F7}" type="sibTrans" cxnId="{9A6CFE1A-8F25-4E8C-AEC4-7213413F2675}">
      <dgm:prSet/>
      <dgm:spPr/>
      <dgm:t>
        <a:bodyPr/>
        <a:lstStyle/>
        <a:p>
          <a:endParaRPr lang="ru-RU"/>
        </a:p>
      </dgm:t>
    </dgm:pt>
    <dgm:pt modelId="{E578A50C-271A-4AA4-9525-2ED79C2C41C0}">
      <dgm:prSet phldrT="[Текст]" custT="1"/>
      <dgm:spPr/>
      <dgm:t>
        <a:bodyPr/>
        <a:lstStyle/>
        <a:p>
          <a:r>
            <a:rPr lang="ru-RU" sz="2000" b="1" dirty="0" smtClean="0"/>
            <a:t>обеспечение льготным питанием учащихся из многодетных семей в муниципальных общеобразовательных организациях – 2 343,2 тыс. рублей</a:t>
          </a:r>
          <a:endParaRPr lang="ru-RU" sz="2000" b="1" dirty="0"/>
        </a:p>
      </dgm:t>
    </dgm:pt>
    <dgm:pt modelId="{81E003D0-A90A-4C45-904F-D5E37EA1228F}" type="parTrans" cxnId="{DE604504-C943-452F-A262-92A560AE7FBF}">
      <dgm:prSet/>
      <dgm:spPr/>
      <dgm:t>
        <a:bodyPr/>
        <a:lstStyle/>
        <a:p>
          <a:endParaRPr lang="ru-RU" dirty="0"/>
        </a:p>
      </dgm:t>
    </dgm:pt>
    <dgm:pt modelId="{B0011396-1CA3-4D80-868B-A54D55748856}" type="sibTrans" cxnId="{DE604504-C943-452F-A262-92A560AE7FBF}">
      <dgm:prSet/>
      <dgm:spPr/>
      <dgm:t>
        <a:bodyPr/>
        <a:lstStyle/>
        <a:p>
          <a:endParaRPr lang="ru-RU"/>
        </a:p>
      </dgm:t>
    </dgm:pt>
    <dgm:pt modelId="{6F1C7629-5BC2-4529-A18D-050FED12C020}" type="pres">
      <dgm:prSet presAssocID="{D4DAAEC9-6748-4792-AA46-CB03535DE3D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2AA796-27E3-4DF2-96F7-27F887B9F9C3}" type="pres">
      <dgm:prSet presAssocID="{F9833F8B-4FBA-4A3D-82FE-55E02EA6D662}" presName="root1" presStyleCnt="0"/>
      <dgm:spPr/>
      <dgm:t>
        <a:bodyPr/>
        <a:lstStyle/>
        <a:p>
          <a:endParaRPr lang="ru-RU"/>
        </a:p>
      </dgm:t>
    </dgm:pt>
    <dgm:pt modelId="{F10E0262-FEDF-4566-BBC4-CDD27974A096}" type="pres">
      <dgm:prSet presAssocID="{F9833F8B-4FBA-4A3D-82FE-55E02EA6D662}" presName="LevelOneTextNode" presStyleLbl="node0" presStyleIdx="0" presStyleCnt="1" custScaleX="175558" custScaleY="495130" custLinFactNeighborX="11842" custLinFactNeighborY="-543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F14EEF-1E34-45CD-8747-A080CE69F813}" type="pres">
      <dgm:prSet presAssocID="{F9833F8B-4FBA-4A3D-82FE-55E02EA6D662}" presName="level2hierChild" presStyleCnt="0"/>
      <dgm:spPr/>
      <dgm:t>
        <a:bodyPr/>
        <a:lstStyle/>
        <a:p>
          <a:endParaRPr lang="ru-RU"/>
        </a:p>
      </dgm:t>
    </dgm:pt>
    <dgm:pt modelId="{E94ED45B-988C-4C33-8EE6-31A8101ECF67}" type="pres">
      <dgm:prSet presAssocID="{15BF30E6-F53B-4432-A28B-60DDBA68D59A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1D9CEB7C-DA88-4E1B-A531-A47EC0AE3163}" type="pres">
      <dgm:prSet presAssocID="{15BF30E6-F53B-4432-A28B-60DDBA68D59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243C8AD-58DD-496A-82ED-7633269DDCDE}" type="pres">
      <dgm:prSet presAssocID="{7A5181AF-5A3D-45E9-9C73-E20BCE6D8C26}" presName="root2" presStyleCnt="0"/>
      <dgm:spPr/>
      <dgm:t>
        <a:bodyPr/>
        <a:lstStyle/>
        <a:p>
          <a:endParaRPr lang="ru-RU"/>
        </a:p>
      </dgm:t>
    </dgm:pt>
    <dgm:pt modelId="{CF236781-E32E-4116-ACAA-4A6CBA059674}" type="pres">
      <dgm:prSet presAssocID="{7A5181AF-5A3D-45E9-9C73-E20BCE6D8C26}" presName="LevelTwoTextNode" presStyleLbl="node2" presStyleIdx="0" presStyleCnt="4" custScaleX="418361" custScaleY="184744" custLinFactY="-41164" custLinFactNeighborX="-134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478180-8680-4EC2-822B-192E8733B772}" type="pres">
      <dgm:prSet presAssocID="{7A5181AF-5A3D-45E9-9C73-E20BCE6D8C26}" presName="level3hierChild" presStyleCnt="0"/>
      <dgm:spPr/>
      <dgm:t>
        <a:bodyPr/>
        <a:lstStyle/>
        <a:p>
          <a:endParaRPr lang="ru-RU"/>
        </a:p>
      </dgm:t>
    </dgm:pt>
    <dgm:pt modelId="{DA046200-C04B-423B-B734-61AED08A6239}" type="pres">
      <dgm:prSet presAssocID="{6DDBD8F1-02B5-4C47-B90B-49C6CD3D9FB7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1B3B5FD0-0957-4F95-8F81-6B9DAD75AE6A}" type="pres">
      <dgm:prSet presAssocID="{6DDBD8F1-02B5-4C47-B90B-49C6CD3D9FB7}" presName="connTx" presStyleLbl="parChTrans1D2" presStyleIdx="1" presStyleCnt="4"/>
      <dgm:spPr/>
      <dgm:t>
        <a:bodyPr/>
        <a:lstStyle/>
        <a:p>
          <a:endParaRPr lang="ru-RU"/>
        </a:p>
      </dgm:t>
    </dgm:pt>
    <dgm:pt modelId="{4D3E46A3-F575-4E1E-B360-F29F8DA242DC}" type="pres">
      <dgm:prSet presAssocID="{F5AADD9A-1AB8-489B-8DC9-B85DA2BB2B55}" presName="root2" presStyleCnt="0"/>
      <dgm:spPr/>
      <dgm:t>
        <a:bodyPr/>
        <a:lstStyle/>
        <a:p>
          <a:endParaRPr lang="ru-RU"/>
        </a:p>
      </dgm:t>
    </dgm:pt>
    <dgm:pt modelId="{ABF26F26-E651-4BCC-A8B1-E0E7D0540B0B}" type="pres">
      <dgm:prSet presAssocID="{F5AADD9A-1AB8-489B-8DC9-B85DA2BB2B55}" presName="LevelTwoTextNode" presStyleLbl="node2" presStyleIdx="1" presStyleCnt="4" custScaleX="386648" custScaleY="211041" custLinFactNeighborX="16369" custLinFactNeighborY="-208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7466D8-A51E-4BF6-8AB7-9CAEB20A23B4}" type="pres">
      <dgm:prSet presAssocID="{F5AADD9A-1AB8-489B-8DC9-B85DA2BB2B55}" presName="level3hierChild" presStyleCnt="0"/>
      <dgm:spPr/>
      <dgm:t>
        <a:bodyPr/>
        <a:lstStyle/>
        <a:p>
          <a:endParaRPr lang="ru-RU"/>
        </a:p>
      </dgm:t>
    </dgm:pt>
    <dgm:pt modelId="{C58663CC-BEBF-446D-9D15-64A97DD600D7}" type="pres">
      <dgm:prSet presAssocID="{60D38F84-4D35-47F0-9F85-2096B363ADE4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4F950CAE-FA86-486C-A7D7-6686C91A41FA}" type="pres">
      <dgm:prSet presAssocID="{60D38F84-4D35-47F0-9F85-2096B363ADE4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8ABD894-128D-4552-BF42-144DC766E7A1}" type="pres">
      <dgm:prSet presAssocID="{7B06EB0D-D13D-4CCF-B1AD-DD08C5FD508F}" presName="root2" presStyleCnt="0"/>
      <dgm:spPr/>
      <dgm:t>
        <a:bodyPr/>
        <a:lstStyle/>
        <a:p>
          <a:endParaRPr lang="ru-RU"/>
        </a:p>
      </dgm:t>
    </dgm:pt>
    <dgm:pt modelId="{C0B4F884-E395-4001-8288-0F5C8A124E6E}" type="pres">
      <dgm:prSet presAssocID="{7B06EB0D-D13D-4CCF-B1AD-DD08C5FD508F}" presName="LevelTwoTextNode" presStyleLbl="node2" presStyleIdx="2" presStyleCnt="4" custScaleX="401361" custScaleY="216407" custLinFactNeighborX="45122" custLinFactNeighborY="-6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4A1C4C-C869-4D3B-B985-1B31F7158D69}" type="pres">
      <dgm:prSet presAssocID="{7B06EB0D-D13D-4CCF-B1AD-DD08C5FD508F}" presName="level3hierChild" presStyleCnt="0"/>
      <dgm:spPr/>
      <dgm:t>
        <a:bodyPr/>
        <a:lstStyle/>
        <a:p>
          <a:endParaRPr lang="ru-RU"/>
        </a:p>
      </dgm:t>
    </dgm:pt>
    <dgm:pt modelId="{38EC0276-88DA-4156-A5BB-1286DB66E25F}" type="pres">
      <dgm:prSet presAssocID="{81E003D0-A90A-4C45-904F-D5E37EA1228F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277158DD-1EA5-4A84-B41C-8F5C6F1023D1}" type="pres">
      <dgm:prSet presAssocID="{81E003D0-A90A-4C45-904F-D5E37EA1228F}" presName="connTx" presStyleLbl="parChTrans1D2" presStyleIdx="3" presStyleCnt="4"/>
      <dgm:spPr/>
      <dgm:t>
        <a:bodyPr/>
        <a:lstStyle/>
        <a:p>
          <a:endParaRPr lang="ru-RU"/>
        </a:p>
      </dgm:t>
    </dgm:pt>
    <dgm:pt modelId="{A3D6B1D2-09F1-4FAB-851C-8A64508F2510}" type="pres">
      <dgm:prSet presAssocID="{E578A50C-271A-4AA4-9525-2ED79C2C41C0}" presName="root2" presStyleCnt="0"/>
      <dgm:spPr/>
      <dgm:t>
        <a:bodyPr/>
        <a:lstStyle/>
        <a:p>
          <a:endParaRPr lang="ru-RU"/>
        </a:p>
      </dgm:t>
    </dgm:pt>
    <dgm:pt modelId="{7DAF185E-9EBF-49D9-9C49-58F4CA1AF816}" type="pres">
      <dgm:prSet presAssocID="{E578A50C-271A-4AA4-9525-2ED79C2C41C0}" presName="LevelTwoTextNode" presStyleLbl="node2" presStyleIdx="3" presStyleCnt="4" custScaleX="385960" custScaleY="194613" custLinFactNeighborX="31521" custLinFactNeighborY="119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C3DD1C-D993-4504-A62C-FB959F83DC9A}" type="pres">
      <dgm:prSet presAssocID="{E578A50C-271A-4AA4-9525-2ED79C2C41C0}" presName="level3hierChild" presStyleCnt="0"/>
      <dgm:spPr/>
      <dgm:t>
        <a:bodyPr/>
        <a:lstStyle/>
        <a:p>
          <a:endParaRPr lang="ru-RU"/>
        </a:p>
      </dgm:t>
    </dgm:pt>
  </dgm:ptLst>
  <dgm:cxnLst>
    <dgm:cxn modelId="{53BB6697-CD47-4608-8D86-68FBCB845F3C}" type="presOf" srcId="{D4DAAEC9-6748-4792-AA46-CB03535DE3D0}" destId="{6F1C7629-5BC2-4529-A18D-050FED12C020}" srcOrd="0" destOrd="0" presId="urn:microsoft.com/office/officeart/2005/8/layout/hierarchy2"/>
    <dgm:cxn modelId="{A0EB0653-FD46-425E-98BF-8DCA2869342D}" type="presOf" srcId="{15BF30E6-F53B-4432-A28B-60DDBA68D59A}" destId="{E94ED45B-988C-4C33-8EE6-31A8101ECF67}" srcOrd="0" destOrd="0" presId="urn:microsoft.com/office/officeart/2005/8/layout/hierarchy2"/>
    <dgm:cxn modelId="{9A6CFE1A-8F25-4E8C-AEC4-7213413F2675}" srcId="{F9833F8B-4FBA-4A3D-82FE-55E02EA6D662}" destId="{7B06EB0D-D13D-4CCF-B1AD-DD08C5FD508F}" srcOrd="2" destOrd="0" parTransId="{60D38F84-4D35-47F0-9F85-2096B363ADE4}" sibTransId="{C087AF84-2679-4AC8-B3F6-738878FBE6F7}"/>
    <dgm:cxn modelId="{CEB02C1E-25EC-463F-B7D1-85D396FEF677}" type="presOf" srcId="{F9833F8B-4FBA-4A3D-82FE-55E02EA6D662}" destId="{F10E0262-FEDF-4566-BBC4-CDD27974A096}" srcOrd="0" destOrd="0" presId="urn:microsoft.com/office/officeart/2005/8/layout/hierarchy2"/>
    <dgm:cxn modelId="{5BC0FD1D-E02A-4641-99C3-D60E445C8E1A}" type="presOf" srcId="{15BF30E6-F53B-4432-A28B-60DDBA68D59A}" destId="{1D9CEB7C-DA88-4E1B-A531-A47EC0AE3163}" srcOrd="1" destOrd="0" presId="urn:microsoft.com/office/officeart/2005/8/layout/hierarchy2"/>
    <dgm:cxn modelId="{EB143F39-1E3B-4D72-A982-92C96F624084}" type="presOf" srcId="{E578A50C-271A-4AA4-9525-2ED79C2C41C0}" destId="{7DAF185E-9EBF-49D9-9C49-58F4CA1AF816}" srcOrd="0" destOrd="0" presId="urn:microsoft.com/office/officeart/2005/8/layout/hierarchy2"/>
    <dgm:cxn modelId="{F205041A-B374-490F-9539-B748AC815043}" type="presOf" srcId="{60D38F84-4D35-47F0-9F85-2096B363ADE4}" destId="{4F950CAE-FA86-486C-A7D7-6686C91A41FA}" srcOrd="1" destOrd="0" presId="urn:microsoft.com/office/officeart/2005/8/layout/hierarchy2"/>
    <dgm:cxn modelId="{B7B9D404-74C2-4D8F-839E-EE94F37B1B25}" type="presOf" srcId="{6DDBD8F1-02B5-4C47-B90B-49C6CD3D9FB7}" destId="{DA046200-C04B-423B-B734-61AED08A6239}" srcOrd="0" destOrd="0" presId="urn:microsoft.com/office/officeart/2005/8/layout/hierarchy2"/>
    <dgm:cxn modelId="{56BF641C-2914-4CDA-8F26-CEF0AE992EC2}" srcId="{D4DAAEC9-6748-4792-AA46-CB03535DE3D0}" destId="{F9833F8B-4FBA-4A3D-82FE-55E02EA6D662}" srcOrd="0" destOrd="0" parTransId="{B9F3DAD6-7F05-4925-ACB6-F902E00B7824}" sibTransId="{2A7A0D32-67BE-4953-87A3-B3F38A4EFBCA}"/>
    <dgm:cxn modelId="{EC9684DB-5529-47AC-82C1-8EEE3560911C}" type="presOf" srcId="{60D38F84-4D35-47F0-9F85-2096B363ADE4}" destId="{C58663CC-BEBF-446D-9D15-64A97DD600D7}" srcOrd="0" destOrd="0" presId="urn:microsoft.com/office/officeart/2005/8/layout/hierarchy2"/>
    <dgm:cxn modelId="{BA31C62F-F3EB-48C6-A4EE-B656E31102A3}" srcId="{F9833F8B-4FBA-4A3D-82FE-55E02EA6D662}" destId="{F5AADD9A-1AB8-489B-8DC9-B85DA2BB2B55}" srcOrd="1" destOrd="0" parTransId="{6DDBD8F1-02B5-4C47-B90B-49C6CD3D9FB7}" sibTransId="{35DDF90C-A001-4F3D-A518-016EDEC6EED0}"/>
    <dgm:cxn modelId="{E5833666-53D5-491E-A1D7-E3601297A244}" type="presOf" srcId="{81E003D0-A90A-4C45-904F-D5E37EA1228F}" destId="{38EC0276-88DA-4156-A5BB-1286DB66E25F}" srcOrd="0" destOrd="0" presId="urn:microsoft.com/office/officeart/2005/8/layout/hierarchy2"/>
    <dgm:cxn modelId="{F05BFA7C-EC49-4313-869D-8707E44632E1}" type="presOf" srcId="{6DDBD8F1-02B5-4C47-B90B-49C6CD3D9FB7}" destId="{1B3B5FD0-0957-4F95-8F81-6B9DAD75AE6A}" srcOrd="1" destOrd="0" presId="urn:microsoft.com/office/officeart/2005/8/layout/hierarchy2"/>
    <dgm:cxn modelId="{484DD121-B4E2-4385-85EA-C7BB12032649}" srcId="{F9833F8B-4FBA-4A3D-82FE-55E02EA6D662}" destId="{7A5181AF-5A3D-45E9-9C73-E20BCE6D8C26}" srcOrd="0" destOrd="0" parTransId="{15BF30E6-F53B-4432-A28B-60DDBA68D59A}" sibTransId="{01551409-9344-4D2C-9572-CBCBD6B2741F}"/>
    <dgm:cxn modelId="{DE604504-C943-452F-A262-92A560AE7FBF}" srcId="{F9833F8B-4FBA-4A3D-82FE-55E02EA6D662}" destId="{E578A50C-271A-4AA4-9525-2ED79C2C41C0}" srcOrd="3" destOrd="0" parTransId="{81E003D0-A90A-4C45-904F-D5E37EA1228F}" sibTransId="{B0011396-1CA3-4D80-868B-A54D55748856}"/>
    <dgm:cxn modelId="{5D8C76DA-570F-4034-B19F-5A65E1D2548C}" type="presOf" srcId="{81E003D0-A90A-4C45-904F-D5E37EA1228F}" destId="{277158DD-1EA5-4A84-B41C-8F5C6F1023D1}" srcOrd="1" destOrd="0" presId="urn:microsoft.com/office/officeart/2005/8/layout/hierarchy2"/>
    <dgm:cxn modelId="{BCC32339-3CDB-4818-83CB-26393D4D7AA3}" type="presOf" srcId="{7B06EB0D-D13D-4CCF-B1AD-DD08C5FD508F}" destId="{C0B4F884-E395-4001-8288-0F5C8A124E6E}" srcOrd="0" destOrd="0" presId="urn:microsoft.com/office/officeart/2005/8/layout/hierarchy2"/>
    <dgm:cxn modelId="{9D42CF33-5862-4272-8693-E3B178A536E3}" type="presOf" srcId="{7A5181AF-5A3D-45E9-9C73-E20BCE6D8C26}" destId="{CF236781-E32E-4116-ACAA-4A6CBA059674}" srcOrd="0" destOrd="0" presId="urn:microsoft.com/office/officeart/2005/8/layout/hierarchy2"/>
    <dgm:cxn modelId="{C42F86FD-06FF-4C31-A64D-7BCB647BA87A}" type="presOf" srcId="{F5AADD9A-1AB8-489B-8DC9-B85DA2BB2B55}" destId="{ABF26F26-E651-4BCC-A8B1-E0E7D0540B0B}" srcOrd="0" destOrd="0" presId="urn:microsoft.com/office/officeart/2005/8/layout/hierarchy2"/>
    <dgm:cxn modelId="{E3C47BC4-F4FF-41A3-AE3C-AB1EB63DA0BC}" type="presParOf" srcId="{6F1C7629-5BC2-4529-A18D-050FED12C020}" destId="{0F2AA796-27E3-4DF2-96F7-27F887B9F9C3}" srcOrd="0" destOrd="0" presId="urn:microsoft.com/office/officeart/2005/8/layout/hierarchy2"/>
    <dgm:cxn modelId="{145E8A37-A019-44AF-9AF6-E2E69DD2573A}" type="presParOf" srcId="{0F2AA796-27E3-4DF2-96F7-27F887B9F9C3}" destId="{F10E0262-FEDF-4566-BBC4-CDD27974A096}" srcOrd="0" destOrd="0" presId="urn:microsoft.com/office/officeart/2005/8/layout/hierarchy2"/>
    <dgm:cxn modelId="{DC51EF8D-5F7E-4B45-9FC9-9741BC0CC740}" type="presParOf" srcId="{0F2AA796-27E3-4DF2-96F7-27F887B9F9C3}" destId="{E4F14EEF-1E34-45CD-8747-A080CE69F813}" srcOrd="1" destOrd="0" presId="urn:microsoft.com/office/officeart/2005/8/layout/hierarchy2"/>
    <dgm:cxn modelId="{EF0CD5E9-5BA6-40B2-9394-7B6DCE0DB6D2}" type="presParOf" srcId="{E4F14EEF-1E34-45CD-8747-A080CE69F813}" destId="{E94ED45B-988C-4C33-8EE6-31A8101ECF67}" srcOrd="0" destOrd="0" presId="urn:microsoft.com/office/officeart/2005/8/layout/hierarchy2"/>
    <dgm:cxn modelId="{0DB9B35E-E773-4F74-AEB6-455B8B8E21A7}" type="presParOf" srcId="{E94ED45B-988C-4C33-8EE6-31A8101ECF67}" destId="{1D9CEB7C-DA88-4E1B-A531-A47EC0AE3163}" srcOrd="0" destOrd="0" presId="urn:microsoft.com/office/officeart/2005/8/layout/hierarchy2"/>
    <dgm:cxn modelId="{B5F389A5-8178-4C16-8630-EA3A32D2FF03}" type="presParOf" srcId="{E4F14EEF-1E34-45CD-8747-A080CE69F813}" destId="{5243C8AD-58DD-496A-82ED-7633269DDCDE}" srcOrd="1" destOrd="0" presId="urn:microsoft.com/office/officeart/2005/8/layout/hierarchy2"/>
    <dgm:cxn modelId="{543741AF-C835-4012-9AAE-A0EE5C7DF745}" type="presParOf" srcId="{5243C8AD-58DD-496A-82ED-7633269DDCDE}" destId="{CF236781-E32E-4116-ACAA-4A6CBA059674}" srcOrd="0" destOrd="0" presId="urn:microsoft.com/office/officeart/2005/8/layout/hierarchy2"/>
    <dgm:cxn modelId="{843EE263-C0CA-4737-8E78-3D0CB47D743A}" type="presParOf" srcId="{5243C8AD-58DD-496A-82ED-7633269DDCDE}" destId="{3C478180-8680-4EC2-822B-192E8733B772}" srcOrd="1" destOrd="0" presId="urn:microsoft.com/office/officeart/2005/8/layout/hierarchy2"/>
    <dgm:cxn modelId="{1D2DB232-8CAB-4DE9-8E67-104B51FA8E02}" type="presParOf" srcId="{E4F14EEF-1E34-45CD-8747-A080CE69F813}" destId="{DA046200-C04B-423B-B734-61AED08A6239}" srcOrd="2" destOrd="0" presId="urn:microsoft.com/office/officeart/2005/8/layout/hierarchy2"/>
    <dgm:cxn modelId="{B75EF0B9-3A5D-4F27-982C-635E9C922CC2}" type="presParOf" srcId="{DA046200-C04B-423B-B734-61AED08A6239}" destId="{1B3B5FD0-0957-4F95-8F81-6B9DAD75AE6A}" srcOrd="0" destOrd="0" presId="urn:microsoft.com/office/officeart/2005/8/layout/hierarchy2"/>
    <dgm:cxn modelId="{3EFC6F0E-246E-429B-A3BD-22D9B2D6FD5A}" type="presParOf" srcId="{E4F14EEF-1E34-45CD-8747-A080CE69F813}" destId="{4D3E46A3-F575-4E1E-B360-F29F8DA242DC}" srcOrd="3" destOrd="0" presId="urn:microsoft.com/office/officeart/2005/8/layout/hierarchy2"/>
    <dgm:cxn modelId="{6E112D39-46C5-4A2B-B21A-A1F864428F97}" type="presParOf" srcId="{4D3E46A3-F575-4E1E-B360-F29F8DA242DC}" destId="{ABF26F26-E651-4BCC-A8B1-E0E7D0540B0B}" srcOrd="0" destOrd="0" presId="urn:microsoft.com/office/officeart/2005/8/layout/hierarchy2"/>
    <dgm:cxn modelId="{2C5365A2-065C-4D1A-BA85-EE9A0278CD00}" type="presParOf" srcId="{4D3E46A3-F575-4E1E-B360-F29F8DA242DC}" destId="{0D7466D8-A51E-4BF6-8AB7-9CAEB20A23B4}" srcOrd="1" destOrd="0" presId="urn:microsoft.com/office/officeart/2005/8/layout/hierarchy2"/>
    <dgm:cxn modelId="{80D3E6A4-A7B0-4681-99F1-98A5C3AE8E31}" type="presParOf" srcId="{E4F14EEF-1E34-45CD-8747-A080CE69F813}" destId="{C58663CC-BEBF-446D-9D15-64A97DD600D7}" srcOrd="4" destOrd="0" presId="urn:microsoft.com/office/officeart/2005/8/layout/hierarchy2"/>
    <dgm:cxn modelId="{25690146-BB5B-4D59-8BDF-738101CBA3EE}" type="presParOf" srcId="{C58663CC-BEBF-446D-9D15-64A97DD600D7}" destId="{4F950CAE-FA86-486C-A7D7-6686C91A41FA}" srcOrd="0" destOrd="0" presId="urn:microsoft.com/office/officeart/2005/8/layout/hierarchy2"/>
    <dgm:cxn modelId="{B7F9556F-EF1B-4FCE-A8E6-CBA7625976F4}" type="presParOf" srcId="{E4F14EEF-1E34-45CD-8747-A080CE69F813}" destId="{F8ABD894-128D-4552-BF42-144DC766E7A1}" srcOrd="5" destOrd="0" presId="urn:microsoft.com/office/officeart/2005/8/layout/hierarchy2"/>
    <dgm:cxn modelId="{B0B8F2DE-03C3-450E-823F-8952A3A8F847}" type="presParOf" srcId="{F8ABD894-128D-4552-BF42-144DC766E7A1}" destId="{C0B4F884-E395-4001-8288-0F5C8A124E6E}" srcOrd="0" destOrd="0" presId="urn:microsoft.com/office/officeart/2005/8/layout/hierarchy2"/>
    <dgm:cxn modelId="{1123C9B7-25A0-4576-8706-BEBEB1CA8880}" type="presParOf" srcId="{F8ABD894-128D-4552-BF42-144DC766E7A1}" destId="{EE4A1C4C-C869-4D3B-B985-1B31F7158D69}" srcOrd="1" destOrd="0" presId="urn:microsoft.com/office/officeart/2005/8/layout/hierarchy2"/>
    <dgm:cxn modelId="{F5E698DC-672F-4993-97DC-2A9B1942079F}" type="presParOf" srcId="{E4F14EEF-1E34-45CD-8747-A080CE69F813}" destId="{38EC0276-88DA-4156-A5BB-1286DB66E25F}" srcOrd="6" destOrd="0" presId="urn:microsoft.com/office/officeart/2005/8/layout/hierarchy2"/>
    <dgm:cxn modelId="{40427341-5087-4B6C-BC14-6012F83984B8}" type="presParOf" srcId="{38EC0276-88DA-4156-A5BB-1286DB66E25F}" destId="{277158DD-1EA5-4A84-B41C-8F5C6F1023D1}" srcOrd="0" destOrd="0" presId="urn:microsoft.com/office/officeart/2005/8/layout/hierarchy2"/>
    <dgm:cxn modelId="{69B15C9D-5FF8-4C19-AE25-EFD63AB62E55}" type="presParOf" srcId="{E4F14EEF-1E34-45CD-8747-A080CE69F813}" destId="{A3D6B1D2-09F1-4FAB-851C-8A64508F2510}" srcOrd="7" destOrd="0" presId="urn:microsoft.com/office/officeart/2005/8/layout/hierarchy2"/>
    <dgm:cxn modelId="{55B1F0C6-F251-4CD1-ADDB-1D358D90F854}" type="presParOf" srcId="{A3D6B1D2-09F1-4FAB-851C-8A64508F2510}" destId="{7DAF185E-9EBF-49D9-9C49-58F4CA1AF816}" srcOrd="0" destOrd="0" presId="urn:microsoft.com/office/officeart/2005/8/layout/hierarchy2"/>
    <dgm:cxn modelId="{1DCACB98-1ED9-4C1F-B3BF-45720CE1E439}" type="presParOf" srcId="{A3D6B1D2-09F1-4FAB-851C-8A64508F2510}" destId="{49C3DD1C-D993-4504-A62C-FB959F83DC9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AEEA4C-A71B-46B7-BDE1-C8EB2CA4F8D9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1C47B9A-0CF0-426D-99E9-1AFCBB790C93}">
      <dgm:prSet phldrT="[Текст]" custT="1"/>
      <dgm:spPr/>
      <dgm:t>
        <a:bodyPr/>
        <a:lstStyle/>
        <a:p>
          <a:r>
            <a:rPr lang="ru-RU" sz="1200" dirty="0" smtClean="0"/>
            <a:t>обеспечение деятельности муниципального казенного учреждения "Центр обеспечения деятельности учреждений образования" – </a:t>
          </a:r>
        </a:p>
        <a:p>
          <a:r>
            <a:rPr lang="ru-RU" sz="1200" dirty="0" smtClean="0"/>
            <a:t>2 206,3 тыс. рублей</a:t>
          </a:r>
          <a:endParaRPr lang="ru-RU" sz="1200" dirty="0"/>
        </a:p>
      </dgm:t>
    </dgm:pt>
    <dgm:pt modelId="{56EC318C-992E-44EC-BA16-0270530549B7}" type="parTrans" cxnId="{0B98F294-195B-4EC1-A9AD-C24B44C2F400}">
      <dgm:prSet/>
      <dgm:spPr/>
      <dgm:t>
        <a:bodyPr/>
        <a:lstStyle/>
        <a:p>
          <a:endParaRPr lang="ru-RU" dirty="0"/>
        </a:p>
      </dgm:t>
    </dgm:pt>
    <dgm:pt modelId="{6E897F4A-2462-4014-AEA9-99E5D7652433}" type="sibTrans" cxnId="{0B98F294-195B-4EC1-A9AD-C24B44C2F400}">
      <dgm:prSet/>
      <dgm:spPr/>
      <dgm:t>
        <a:bodyPr/>
        <a:lstStyle/>
        <a:p>
          <a:endParaRPr lang="ru-RU"/>
        </a:p>
      </dgm:t>
    </dgm:pt>
    <dgm:pt modelId="{96A43D4C-F41F-4AF4-B529-6288685B8D32}">
      <dgm:prSet phldrT="[Текст]" custT="1"/>
      <dgm:spPr/>
      <dgm:t>
        <a:bodyPr/>
        <a:lstStyle/>
        <a:p>
          <a:r>
            <a:rPr lang="ru-RU" sz="1200" dirty="0" smtClean="0"/>
            <a:t>строительство бассейна по ул.Ленина в Туапсинском городском поселении (софинансирование) – 10 000,0 тыс.рублей</a:t>
          </a:r>
          <a:endParaRPr lang="ru-RU" sz="1200" dirty="0"/>
        </a:p>
      </dgm:t>
    </dgm:pt>
    <dgm:pt modelId="{F084192D-DA35-4E76-BDB0-A77FE11A58F8}" type="parTrans" cxnId="{29F7503C-A397-43AA-B101-F171BA64D7B7}">
      <dgm:prSet/>
      <dgm:spPr/>
      <dgm:t>
        <a:bodyPr/>
        <a:lstStyle/>
        <a:p>
          <a:endParaRPr lang="ru-RU" dirty="0"/>
        </a:p>
      </dgm:t>
    </dgm:pt>
    <dgm:pt modelId="{D7F89215-D7B3-48CC-B00B-112EA5F0DE9F}" type="sibTrans" cxnId="{29F7503C-A397-43AA-B101-F171BA64D7B7}">
      <dgm:prSet/>
      <dgm:spPr/>
      <dgm:t>
        <a:bodyPr/>
        <a:lstStyle/>
        <a:p>
          <a:endParaRPr lang="ru-RU"/>
        </a:p>
      </dgm:t>
    </dgm:pt>
    <dgm:pt modelId="{B7ED242A-E0C5-4083-87AF-6346E725974B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550" dirty="0" smtClean="0">
              <a:solidFill>
                <a:schemeClr val="tx1"/>
              </a:solidFill>
            </a:rPr>
            <a:t>Основное мероприятие "Строительство, реконструкция, модернизация объектов социальной инфраструктуры и обеспечение деятельности муниципального казенного учреждения, предоставляющего услуги в сфере капитального строительства" –</a:t>
          </a:r>
        </a:p>
        <a:p>
          <a:r>
            <a:rPr lang="ru-RU" sz="1550" dirty="0" smtClean="0">
              <a:solidFill>
                <a:schemeClr val="tx1"/>
              </a:solidFill>
            </a:rPr>
            <a:t> 44 806,0 тыс. рублей</a:t>
          </a:r>
          <a:endParaRPr lang="ru-RU" sz="1550" dirty="0">
            <a:solidFill>
              <a:schemeClr val="tx1"/>
            </a:solidFill>
          </a:endParaRPr>
        </a:p>
      </dgm:t>
    </dgm:pt>
    <dgm:pt modelId="{CE389938-386E-4042-A069-250FAAC3B816}" type="sibTrans" cxnId="{2D854658-68CF-4EF9-8464-B832F6163242}">
      <dgm:prSet/>
      <dgm:spPr/>
      <dgm:t>
        <a:bodyPr/>
        <a:lstStyle/>
        <a:p>
          <a:endParaRPr lang="ru-RU"/>
        </a:p>
      </dgm:t>
    </dgm:pt>
    <dgm:pt modelId="{86FEA593-4B29-4905-B93C-D29E774D77ED}" type="parTrans" cxnId="{2D854658-68CF-4EF9-8464-B832F6163242}">
      <dgm:prSet/>
      <dgm:spPr/>
      <dgm:t>
        <a:bodyPr/>
        <a:lstStyle/>
        <a:p>
          <a:endParaRPr lang="ru-RU"/>
        </a:p>
      </dgm:t>
    </dgm:pt>
    <dgm:pt modelId="{60CFE695-DEC2-48D7-A50D-E8BC01175FE0}">
      <dgm:prSet phldrT="[Текст]" custT="1"/>
      <dgm:spPr/>
      <dgm:t>
        <a:bodyPr/>
        <a:lstStyle/>
        <a:p>
          <a:r>
            <a:rPr lang="ru-RU" sz="1200" dirty="0" smtClean="0"/>
            <a:t>строительство пристройки МДОУ ДС № 2 "Малышок" пгт.Новомихайловский (софинансирование) - 330,0 тыс. рублей</a:t>
          </a:r>
          <a:endParaRPr lang="ru-RU" sz="1200" dirty="0"/>
        </a:p>
      </dgm:t>
    </dgm:pt>
    <dgm:pt modelId="{D6640CF4-AE58-47DC-9EFA-CC204AC110F6}" type="parTrans" cxnId="{3AAEA511-4F8B-4BFF-A571-3AD9EE37139E}">
      <dgm:prSet/>
      <dgm:spPr/>
      <dgm:t>
        <a:bodyPr/>
        <a:lstStyle/>
        <a:p>
          <a:endParaRPr lang="ru-RU" dirty="0"/>
        </a:p>
      </dgm:t>
    </dgm:pt>
    <dgm:pt modelId="{D4134EC4-872D-4886-A2F7-72DA2703F18C}" type="sibTrans" cxnId="{3AAEA511-4F8B-4BFF-A571-3AD9EE37139E}">
      <dgm:prSet/>
      <dgm:spPr/>
      <dgm:t>
        <a:bodyPr/>
        <a:lstStyle/>
        <a:p>
          <a:endParaRPr lang="ru-RU"/>
        </a:p>
      </dgm:t>
    </dgm:pt>
    <dgm:pt modelId="{F3ACC94D-E6F0-43AB-8F78-191675E4F6AA}">
      <dgm:prSet phldrT="[Текст]" custT="1"/>
      <dgm:spPr/>
      <dgm:t>
        <a:bodyPr/>
        <a:lstStyle/>
        <a:p>
          <a:r>
            <a:rPr lang="ru-RU" sz="1200" dirty="0" smtClean="0"/>
            <a:t>завершение строительства общеобразовательной школы на 400 мест и детского дошкольного учреждения на 150 мест в с.Тенгинка Туапсинского района (софинансирование) – 32 269,7 тыс.рублей</a:t>
          </a:r>
          <a:endParaRPr lang="ru-RU" sz="1200" dirty="0"/>
        </a:p>
      </dgm:t>
    </dgm:pt>
    <dgm:pt modelId="{682B4D6C-8FB7-401A-8695-4E6DB38C89A6}" type="parTrans" cxnId="{E3AE9B9B-7309-48D8-A6F4-F28B0CCB7115}">
      <dgm:prSet/>
      <dgm:spPr/>
      <dgm:t>
        <a:bodyPr/>
        <a:lstStyle/>
        <a:p>
          <a:endParaRPr lang="ru-RU" dirty="0"/>
        </a:p>
      </dgm:t>
    </dgm:pt>
    <dgm:pt modelId="{312A86EB-55AF-4EC5-87C6-4C7458C75750}" type="sibTrans" cxnId="{E3AE9B9B-7309-48D8-A6F4-F28B0CCB7115}">
      <dgm:prSet/>
      <dgm:spPr/>
      <dgm:t>
        <a:bodyPr/>
        <a:lstStyle/>
        <a:p>
          <a:endParaRPr lang="ru-RU"/>
        </a:p>
      </dgm:t>
    </dgm:pt>
    <dgm:pt modelId="{27CC3E48-2D57-4C38-ABBF-E98EFBAB8651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Основное мероприятие "Обеспечение деятельности управления капитального строительства администрации МО Туапсинский район" - 3 525,7 тыс. рублей</a:t>
          </a:r>
          <a:endParaRPr lang="ru-RU" sz="1600" dirty="0">
            <a:solidFill>
              <a:schemeClr val="tx1"/>
            </a:solidFill>
          </a:endParaRPr>
        </a:p>
      </dgm:t>
    </dgm:pt>
    <dgm:pt modelId="{611036E5-C4F6-4E23-B75E-ED5F3B868DAA}" type="parTrans" cxnId="{AAE2C3C7-25D8-4B22-AA83-B0E9A46323CC}">
      <dgm:prSet/>
      <dgm:spPr/>
      <dgm:t>
        <a:bodyPr/>
        <a:lstStyle/>
        <a:p>
          <a:endParaRPr lang="ru-RU"/>
        </a:p>
      </dgm:t>
    </dgm:pt>
    <dgm:pt modelId="{F39938A0-06D0-4739-B96D-2B8CBBF1A9E7}" type="sibTrans" cxnId="{AAE2C3C7-25D8-4B22-AA83-B0E9A46323CC}">
      <dgm:prSet/>
      <dgm:spPr/>
      <dgm:t>
        <a:bodyPr/>
        <a:lstStyle/>
        <a:p>
          <a:endParaRPr lang="ru-RU"/>
        </a:p>
      </dgm:t>
    </dgm:pt>
    <dgm:pt modelId="{88C7FC5B-077D-4CEB-BA26-085D89BE28FC}">
      <dgm:prSet phldrT="[Текст]" custT="1"/>
      <dgm:spPr>
        <a:solidFill>
          <a:srgbClr val="70583E"/>
        </a:solidFill>
      </dgm:spPr>
      <dgm:t>
        <a:bodyPr/>
        <a:lstStyle/>
        <a:p>
          <a:r>
            <a:rPr lang="ru-RU" sz="1600" dirty="0" smtClean="0"/>
            <a:t>содержание отраслевого органа администрации МО Туапсинский район (управление капитального строительства) – </a:t>
          </a:r>
        </a:p>
        <a:p>
          <a:r>
            <a:rPr lang="ru-RU" sz="1600" dirty="0" smtClean="0"/>
            <a:t>3 525,7 тыс. рублей</a:t>
          </a:r>
          <a:endParaRPr lang="ru-RU" sz="1600" dirty="0"/>
        </a:p>
      </dgm:t>
    </dgm:pt>
    <dgm:pt modelId="{681EB9D2-EBC8-4319-9831-A99645F780A9}" type="parTrans" cxnId="{C53F35CB-487D-4456-8E1A-DFCAEC774674}">
      <dgm:prSet/>
      <dgm:spPr/>
      <dgm:t>
        <a:bodyPr/>
        <a:lstStyle/>
        <a:p>
          <a:endParaRPr lang="ru-RU"/>
        </a:p>
      </dgm:t>
    </dgm:pt>
    <dgm:pt modelId="{A8B4EA0F-AC8E-4F6D-A8CF-85D559902EE7}" type="sibTrans" cxnId="{C53F35CB-487D-4456-8E1A-DFCAEC774674}">
      <dgm:prSet/>
      <dgm:spPr/>
      <dgm:t>
        <a:bodyPr/>
        <a:lstStyle/>
        <a:p>
          <a:endParaRPr lang="ru-RU"/>
        </a:p>
      </dgm:t>
    </dgm:pt>
    <dgm:pt modelId="{64D21874-74D3-4B45-A594-E40C7845C492}" type="pres">
      <dgm:prSet presAssocID="{3AAEEA4C-A71B-46B7-BDE1-C8EB2CA4F8D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DCC0B5-7010-456C-92E0-0501087B46B8}" type="pres">
      <dgm:prSet presAssocID="{B7ED242A-E0C5-4083-87AF-6346E725974B}" presName="root1" presStyleCnt="0"/>
      <dgm:spPr/>
    </dgm:pt>
    <dgm:pt modelId="{3CF0ECFE-C5A3-4D96-997C-2B36119663C1}" type="pres">
      <dgm:prSet presAssocID="{B7ED242A-E0C5-4083-87AF-6346E725974B}" presName="LevelOneTextNode" presStyleLbl="node0" presStyleIdx="0" presStyleCnt="3" custScaleX="139391" custScaleY="145796" custLinFactNeighborX="-1917" custLinFactNeighborY="-167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E6078A-F62B-44FA-8BEB-B20A27B727F3}" type="pres">
      <dgm:prSet presAssocID="{B7ED242A-E0C5-4083-87AF-6346E725974B}" presName="level2hierChild" presStyleCnt="0"/>
      <dgm:spPr/>
    </dgm:pt>
    <dgm:pt modelId="{E7A25747-5EE4-4E27-99D3-9C60536DE29B}" type="pres">
      <dgm:prSet presAssocID="{56EC318C-992E-44EC-BA16-0270530549B7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BF42FE1A-D10A-414D-86CE-AE0C7365BF79}" type="pres">
      <dgm:prSet presAssocID="{56EC318C-992E-44EC-BA16-0270530549B7}" presName="connTx" presStyleLbl="parChTrans1D2" presStyleIdx="0" presStyleCnt="4"/>
      <dgm:spPr/>
      <dgm:t>
        <a:bodyPr/>
        <a:lstStyle/>
        <a:p>
          <a:endParaRPr lang="ru-RU"/>
        </a:p>
      </dgm:t>
    </dgm:pt>
    <dgm:pt modelId="{EBD572E1-CD38-4918-8AAB-D8644F2B61AA}" type="pres">
      <dgm:prSet presAssocID="{C1C47B9A-0CF0-426D-99E9-1AFCBB790C93}" presName="root2" presStyleCnt="0"/>
      <dgm:spPr/>
    </dgm:pt>
    <dgm:pt modelId="{3F5D1A71-2138-4BA2-A279-1DBFD3A222AB}" type="pres">
      <dgm:prSet presAssocID="{C1C47B9A-0CF0-426D-99E9-1AFCBB790C93}" presName="LevelTwoTextNode" presStyleLbl="node2" presStyleIdx="0" presStyleCnt="4" custScaleX="115730" custScaleY="52545" custLinFactNeighborX="5782" custLinFactNeighborY="41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76B027-3F18-4126-82F4-BE8156DDA18F}" type="pres">
      <dgm:prSet presAssocID="{C1C47B9A-0CF0-426D-99E9-1AFCBB790C93}" presName="level3hierChild" presStyleCnt="0"/>
      <dgm:spPr/>
    </dgm:pt>
    <dgm:pt modelId="{68931ADC-C5EB-4C09-8714-D58DBAE9D63A}" type="pres">
      <dgm:prSet presAssocID="{F084192D-DA35-4E76-BDB0-A77FE11A58F8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995442BE-3FC0-4ABA-9C33-55CD86599399}" type="pres">
      <dgm:prSet presAssocID="{F084192D-DA35-4E76-BDB0-A77FE11A58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FD774223-AB25-4056-8E2E-031AF78C66B2}" type="pres">
      <dgm:prSet presAssocID="{96A43D4C-F41F-4AF4-B529-6288685B8D32}" presName="root2" presStyleCnt="0"/>
      <dgm:spPr/>
    </dgm:pt>
    <dgm:pt modelId="{309BF412-7641-4A08-87AD-625B2E1A6353}" type="pres">
      <dgm:prSet presAssocID="{96A43D4C-F41F-4AF4-B529-6288685B8D32}" presName="LevelTwoTextNode" presStyleLbl="node2" presStyleIdx="1" presStyleCnt="4" custScaleX="115236" custScaleY="40628" custLinFactNeighborX="5782" custLinFactNeighborY="10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A110B4-9925-43E7-B0DB-1AFF33AF2147}" type="pres">
      <dgm:prSet presAssocID="{96A43D4C-F41F-4AF4-B529-6288685B8D32}" presName="level3hierChild" presStyleCnt="0"/>
      <dgm:spPr/>
    </dgm:pt>
    <dgm:pt modelId="{4D085C61-F915-468E-B5CD-4BEADDFAC6B0}" type="pres">
      <dgm:prSet presAssocID="{D6640CF4-AE58-47DC-9EFA-CC204AC110F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C881A11E-FE7B-4B77-82A0-6B109B5ECFB4}" type="pres">
      <dgm:prSet presAssocID="{D6640CF4-AE58-47DC-9EFA-CC204AC110F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D5068366-D117-4B4C-B643-E2F2C06478E8}" type="pres">
      <dgm:prSet presAssocID="{60CFE695-DEC2-48D7-A50D-E8BC01175FE0}" presName="root2" presStyleCnt="0"/>
      <dgm:spPr/>
    </dgm:pt>
    <dgm:pt modelId="{37378B05-4267-4794-B047-9A2A5CB82DF7}" type="pres">
      <dgm:prSet presAssocID="{60CFE695-DEC2-48D7-A50D-E8BC01175FE0}" presName="LevelTwoTextNode" presStyleLbl="node2" presStyleIdx="2" presStyleCnt="4" custScaleX="113757" custScaleY="38379" custLinFactNeighborX="7974" custLinFactNeighborY="-63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525175-6F05-4769-B8D7-B2735F247EB0}" type="pres">
      <dgm:prSet presAssocID="{60CFE695-DEC2-48D7-A50D-E8BC01175FE0}" presName="level3hierChild" presStyleCnt="0"/>
      <dgm:spPr/>
    </dgm:pt>
    <dgm:pt modelId="{EFD9833D-85DC-48B6-ACE9-4250C99D52C3}" type="pres">
      <dgm:prSet presAssocID="{682B4D6C-8FB7-401A-8695-4E6DB38C89A6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D349253E-69A3-4A4D-AD94-CD7BE2892189}" type="pres">
      <dgm:prSet presAssocID="{682B4D6C-8FB7-401A-8695-4E6DB38C89A6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7177297-AE3F-4F9D-BEDD-93FE6F4BB14C}" type="pres">
      <dgm:prSet presAssocID="{F3ACC94D-E6F0-43AB-8F78-191675E4F6AA}" presName="root2" presStyleCnt="0"/>
      <dgm:spPr/>
    </dgm:pt>
    <dgm:pt modelId="{E77AC99D-762E-4BE1-A596-FAFF7B488817}" type="pres">
      <dgm:prSet presAssocID="{F3ACC94D-E6F0-43AB-8F78-191675E4F6AA}" presName="LevelTwoTextNode" presStyleLbl="node2" presStyleIdx="3" presStyleCnt="4" custScaleX="113230" custScaleY="67180" custLinFactNeighborX="6596" custLinFactNeighborY="-23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14DB06-4D9F-4BB1-80B2-AD615F12FB55}" type="pres">
      <dgm:prSet presAssocID="{F3ACC94D-E6F0-43AB-8F78-191675E4F6AA}" presName="level3hierChild" presStyleCnt="0"/>
      <dgm:spPr/>
    </dgm:pt>
    <dgm:pt modelId="{24396CE6-EAFA-42D3-8345-9DEC1897F477}" type="pres">
      <dgm:prSet presAssocID="{27CC3E48-2D57-4C38-ABBF-E98EFBAB8651}" presName="root1" presStyleCnt="0"/>
      <dgm:spPr/>
    </dgm:pt>
    <dgm:pt modelId="{FEDC5EB6-69CD-41DA-952E-730D2C4ABC68}" type="pres">
      <dgm:prSet presAssocID="{27CC3E48-2D57-4C38-ABBF-E98EFBAB8651}" presName="LevelOneTextNode" presStyleLbl="node0" presStyleIdx="1" presStyleCnt="3" custScaleX="131493" custScaleY="87673" custLinFactNeighborX="-10832" custLinFactNeighborY="877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E74BBD-2D8E-420C-BE2A-7885D66FD5B7}" type="pres">
      <dgm:prSet presAssocID="{27CC3E48-2D57-4C38-ABBF-E98EFBAB8651}" presName="level2hierChild" presStyleCnt="0"/>
      <dgm:spPr/>
    </dgm:pt>
    <dgm:pt modelId="{816871C2-587A-4962-8439-0501469BA440}" type="pres">
      <dgm:prSet presAssocID="{88C7FC5B-077D-4CEB-BA26-085D89BE28FC}" presName="root1" presStyleCnt="0"/>
      <dgm:spPr/>
    </dgm:pt>
    <dgm:pt modelId="{09C8BBCC-96BF-4451-9CE5-2FE8C29BA957}" type="pres">
      <dgm:prSet presAssocID="{88C7FC5B-077D-4CEB-BA26-085D89BE28FC}" presName="LevelOneTextNode" presStyleLbl="node0" presStyleIdx="2" presStyleCnt="3" custScaleX="164285" custScaleY="80615" custLinFactX="28723" custLinFactNeighborX="100000" custLinFactNeighborY="-125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200BFF-F04D-4161-B311-832478B1CABD}" type="pres">
      <dgm:prSet presAssocID="{88C7FC5B-077D-4CEB-BA26-085D89BE28FC}" presName="level2hierChild" presStyleCnt="0"/>
      <dgm:spPr/>
    </dgm:pt>
  </dgm:ptLst>
  <dgm:cxnLst>
    <dgm:cxn modelId="{6B924726-9A54-4DA3-8AA7-C5595B5E4E7E}" type="presOf" srcId="{56EC318C-992E-44EC-BA16-0270530549B7}" destId="{E7A25747-5EE4-4E27-99D3-9C60536DE29B}" srcOrd="0" destOrd="0" presId="urn:microsoft.com/office/officeart/2005/8/layout/hierarchy2"/>
    <dgm:cxn modelId="{29F7503C-A397-43AA-B101-F171BA64D7B7}" srcId="{B7ED242A-E0C5-4083-87AF-6346E725974B}" destId="{96A43D4C-F41F-4AF4-B529-6288685B8D32}" srcOrd="1" destOrd="0" parTransId="{F084192D-DA35-4E76-BDB0-A77FE11A58F8}" sibTransId="{D7F89215-D7B3-48CC-B00B-112EA5F0DE9F}"/>
    <dgm:cxn modelId="{BA9D9DF5-3680-4F2B-85A1-AB026637253E}" type="presOf" srcId="{56EC318C-992E-44EC-BA16-0270530549B7}" destId="{BF42FE1A-D10A-414D-86CE-AE0C7365BF79}" srcOrd="1" destOrd="0" presId="urn:microsoft.com/office/officeart/2005/8/layout/hierarchy2"/>
    <dgm:cxn modelId="{0214BFD7-E5C0-48E3-9DC2-8DB28C6483DE}" type="presOf" srcId="{60CFE695-DEC2-48D7-A50D-E8BC01175FE0}" destId="{37378B05-4267-4794-B047-9A2A5CB82DF7}" srcOrd="0" destOrd="0" presId="urn:microsoft.com/office/officeart/2005/8/layout/hierarchy2"/>
    <dgm:cxn modelId="{38406D46-AAB7-4E74-959F-D42A517A24B9}" type="presOf" srcId="{F084192D-DA35-4E76-BDB0-A77FE11A58F8}" destId="{68931ADC-C5EB-4C09-8714-D58DBAE9D63A}" srcOrd="0" destOrd="0" presId="urn:microsoft.com/office/officeart/2005/8/layout/hierarchy2"/>
    <dgm:cxn modelId="{46A47D5A-0084-4EF4-AF22-6D10153D0AE5}" type="presOf" srcId="{F3ACC94D-E6F0-43AB-8F78-191675E4F6AA}" destId="{E77AC99D-762E-4BE1-A596-FAFF7B488817}" srcOrd="0" destOrd="0" presId="urn:microsoft.com/office/officeart/2005/8/layout/hierarchy2"/>
    <dgm:cxn modelId="{3AAEA511-4F8B-4BFF-A571-3AD9EE37139E}" srcId="{B7ED242A-E0C5-4083-87AF-6346E725974B}" destId="{60CFE695-DEC2-48D7-A50D-E8BC01175FE0}" srcOrd="2" destOrd="0" parTransId="{D6640CF4-AE58-47DC-9EFA-CC204AC110F6}" sibTransId="{D4134EC4-872D-4886-A2F7-72DA2703F18C}"/>
    <dgm:cxn modelId="{BD510FAE-137F-483C-B5C7-7466B45C3EA2}" type="presOf" srcId="{682B4D6C-8FB7-401A-8695-4E6DB38C89A6}" destId="{EFD9833D-85DC-48B6-ACE9-4250C99D52C3}" srcOrd="0" destOrd="0" presId="urn:microsoft.com/office/officeart/2005/8/layout/hierarchy2"/>
    <dgm:cxn modelId="{59690F21-B9CB-40AC-BFA1-31FE7919D6C9}" type="presOf" srcId="{F084192D-DA35-4E76-BDB0-A77FE11A58F8}" destId="{995442BE-3FC0-4ABA-9C33-55CD86599399}" srcOrd="1" destOrd="0" presId="urn:microsoft.com/office/officeart/2005/8/layout/hierarchy2"/>
    <dgm:cxn modelId="{AC3D7752-B43C-4EA6-A167-E848A719F35D}" type="presOf" srcId="{27CC3E48-2D57-4C38-ABBF-E98EFBAB8651}" destId="{FEDC5EB6-69CD-41DA-952E-730D2C4ABC68}" srcOrd="0" destOrd="0" presId="urn:microsoft.com/office/officeart/2005/8/layout/hierarchy2"/>
    <dgm:cxn modelId="{C53F35CB-487D-4456-8E1A-DFCAEC774674}" srcId="{3AAEEA4C-A71B-46B7-BDE1-C8EB2CA4F8D9}" destId="{88C7FC5B-077D-4CEB-BA26-085D89BE28FC}" srcOrd="2" destOrd="0" parTransId="{681EB9D2-EBC8-4319-9831-A99645F780A9}" sibTransId="{A8B4EA0F-AC8E-4F6D-A8CF-85D559902EE7}"/>
    <dgm:cxn modelId="{B8E2E553-7F98-4BBC-8040-7D654E248A8D}" type="presOf" srcId="{3AAEEA4C-A71B-46B7-BDE1-C8EB2CA4F8D9}" destId="{64D21874-74D3-4B45-A594-E40C7845C492}" srcOrd="0" destOrd="0" presId="urn:microsoft.com/office/officeart/2005/8/layout/hierarchy2"/>
    <dgm:cxn modelId="{5F67C74D-BFBA-4CED-AC59-535711757E18}" type="presOf" srcId="{B7ED242A-E0C5-4083-87AF-6346E725974B}" destId="{3CF0ECFE-C5A3-4D96-997C-2B36119663C1}" srcOrd="0" destOrd="0" presId="urn:microsoft.com/office/officeart/2005/8/layout/hierarchy2"/>
    <dgm:cxn modelId="{BE406FFB-0708-436A-A38C-95A516797504}" type="presOf" srcId="{C1C47B9A-0CF0-426D-99E9-1AFCBB790C93}" destId="{3F5D1A71-2138-4BA2-A279-1DBFD3A222AB}" srcOrd="0" destOrd="0" presId="urn:microsoft.com/office/officeart/2005/8/layout/hierarchy2"/>
    <dgm:cxn modelId="{E3AE9B9B-7309-48D8-A6F4-F28B0CCB7115}" srcId="{B7ED242A-E0C5-4083-87AF-6346E725974B}" destId="{F3ACC94D-E6F0-43AB-8F78-191675E4F6AA}" srcOrd="3" destOrd="0" parTransId="{682B4D6C-8FB7-401A-8695-4E6DB38C89A6}" sibTransId="{312A86EB-55AF-4EC5-87C6-4C7458C75750}"/>
    <dgm:cxn modelId="{AAE2C3C7-25D8-4B22-AA83-B0E9A46323CC}" srcId="{3AAEEA4C-A71B-46B7-BDE1-C8EB2CA4F8D9}" destId="{27CC3E48-2D57-4C38-ABBF-E98EFBAB8651}" srcOrd="1" destOrd="0" parTransId="{611036E5-C4F6-4E23-B75E-ED5F3B868DAA}" sibTransId="{F39938A0-06D0-4739-B96D-2B8CBBF1A9E7}"/>
    <dgm:cxn modelId="{E7E3DE4D-8966-42B1-B88E-541E91D58198}" type="presOf" srcId="{682B4D6C-8FB7-401A-8695-4E6DB38C89A6}" destId="{D349253E-69A3-4A4D-AD94-CD7BE2892189}" srcOrd="1" destOrd="0" presId="urn:microsoft.com/office/officeart/2005/8/layout/hierarchy2"/>
    <dgm:cxn modelId="{0B98F294-195B-4EC1-A9AD-C24B44C2F400}" srcId="{B7ED242A-E0C5-4083-87AF-6346E725974B}" destId="{C1C47B9A-0CF0-426D-99E9-1AFCBB790C93}" srcOrd="0" destOrd="0" parTransId="{56EC318C-992E-44EC-BA16-0270530549B7}" sibTransId="{6E897F4A-2462-4014-AEA9-99E5D7652433}"/>
    <dgm:cxn modelId="{2D854658-68CF-4EF9-8464-B832F6163242}" srcId="{3AAEEA4C-A71B-46B7-BDE1-C8EB2CA4F8D9}" destId="{B7ED242A-E0C5-4083-87AF-6346E725974B}" srcOrd="0" destOrd="0" parTransId="{86FEA593-4B29-4905-B93C-D29E774D77ED}" sibTransId="{CE389938-386E-4042-A069-250FAAC3B816}"/>
    <dgm:cxn modelId="{1627FFEC-7113-452C-BE68-E03D97032CDD}" type="presOf" srcId="{D6640CF4-AE58-47DC-9EFA-CC204AC110F6}" destId="{4D085C61-F915-468E-B5CD-4BEADDFAC6B0}" srcOrd="0" destOrd="0" presId="urn:microsoft.com/office/officeart/2005/8/layout/hierarchy2"/>
    <dgm:cxn modelId="{874F2F4D-7C69-40C7-855E-454BC564FEF3}" type="presOf" srcId="{96A43D4C-F41F-4AF4-B529-6288685B8D32}" destId="{309BF412-7641-4A08-87AD-625B2E1A6353}" srcOrd="0" destOrd="0" presId="urn:microsoft.com/office/officeart/2005/8/layout/hierarchy2"/>
    <dgm:cxn modelId="{7D155C0F-F58A-4F2A-BE0F-A186063DFD55}" type="presOf" srcId="{88C7FC5B-077D-4CEB-BA26-085D89BE28FC}" destId="{09C8BBCC-96BF-4451-9CE5-2FE8C29BA957}" srcOrd="0" destOrd="0" presId="urn:microsoft.com/office/officeart/2005/8/layout/hierarchy2"/>
    <dgm:cxn modelId="{2F0FF6B2-B043-425F-88ED-A9598C44DCB0}" type="presOf" srcId="{D6640CF4-AE58-47DC-9EFA-CC204AC110F6}" destId="{C881A11E-FE7B-4B77-82A0-6B109B5ECFB4}" srcOrd="1" destOrd="0" presId="urn:microsoft.com/office/officeart/2005/8/layout/hierarchy2"/>
    <dgm:cxn modelId="{FE0E3FE0-80A7-4F64-8319-3C446197676C}" type="presParOf" srcId="{64D21874-74D3-4B45-A594-E40C7845C492}" destId="{39DCC0B5-7010-456C-92E0-0501087B46B8}" srcOrd="0" destOrd="0" presId="urn:microsoft.com/office/officeart/2005/8/layout/hierarchy2"/>
    <dgm:cxn modelId="{2DFCBBA7-0047-470C-900F-1B9E4B593881}" type="presParOf" srcId="{39DCC0B5-7010-456C-92E0-0501087B46B8}" destId="{3CF0ECFE-C5A3-4D96-997C-2B36119663C1}" srcOrd="0" destOrd="0" presId="urn:microsoft.com/office/officeart/2005/8/layout/hierarchy2"/>
    <dgm:cxn modelId="{BADF1D9F-2E42-4CBE-87D7-B860DCF094E9}" type="presParOf" srcId="{39DCC0B5-7010-456C-92E0-0501087B46B8}" destId="{10E6078A-F62B-44FA-8BEB-B20A27B727F3}" srcOrd="1" destOrd="0" presId="urn:microsoft.com/office/officeart/2005/8/layout/hierarchy2"/>
    <dgm:cxn modelId="{B6B27EB6-B32E-4151-9537-8342A97EC061}" type="presParOf" srcId="{10E6078A-F62B-44FA-8BEB-B20A27B727F3}" destId="{E7A25747-5EE4-4E27-99D3-9C60536DE29B}" srcOrd="0" destOrd="0" presId="urn:microsoft.com/office/officeart/2005/8/layout/hierarchy2"/>
    <dgm:cxn modelId="{4BF01BF1-FA30-4B6C-896C-D7F20388C124}" type="presParOf" srcId="{E7A25747-5EE4-4E27-99D3-9C60536DE29B}" destId="{BF42FE1A-D10A-414D-86CE-AE0C7365BF79}" srcOrd="0" destOrd="0" presId="urn:microsoft.com/office/officeart/2005/8/layout/hierarchy2"/>
    <dgm:cxn modelId="{E0B223B4-0C43-44EC-93D5-CD2156FB5014}" type="presParOf" srcId="{10E6078A-F62B-44FA-8BEB-B20A27B727F3}" destId="{EBD572E1-CD38-4918-8AAB-D8644F2B61AA}" srcOrd="1" destOrd="0" presId="urn:microsoft.com/office/officeart/2005/8/layout/hierarchy2"/>
    <dgm:cxn modelId="{33C950DF-05F3-4DB9-BD56-EA3FE0D7574F}" type="presParOf" srcId="{EBD572E1-CD38-4918-8AAB-D8644F2B61AA}" destId="{3F5D1A71-2138-4BA2-A279-1DBFD3A222AB}" srcOrd="0" destOrd="0" presId="urn:microsoft.com/office/officeart/2005/8/layout/hierarchy2"/>
    <dgm:cxn modelId="{A4101C7F-3EA6-4C76-9D59-E3718544BFC2}" type="presParOf" srcId="{EBD572E1-CD38-4918-8AAB-D8644F2B61AA}" destId="{A876B027-3F18-4126-82F4-BE8156DDA18F}" srcOrd="1" destOrd="0" presId="urn:microsoft.com/office/officeart/2005/8/layout/hierarchy2"/>
    <dgm:cxn modelId="{24080F59-7B7B-4FA5-B115-58BFBE1E2F24}" type="presParOf" srcId="{10E6078A-F62B-44FA-8BEB-B20A27B727F3}" destId="{68931ADC-C5EB-4C09-8714-D58DBAE9D63A}" srcOrd="2" destOrd="0" presId="urn:microsoft.com/office/officeart/2005/8/layout/hierarchy2"/>
    <dgm:cxn modelId="{CE9A0B02-4321-4E1D-BEB4-12534EA472C1}" type="presParOf" srcId="{68931ADC-C5EB-4C09-8714-D58DBAE9D63A}" destId="{995442BE-3FC0-4ABA-9C33-55CD86599399}" srcOrd="0" destOrd="0" presId="urn:microsoft.com/office/officeart/2005/8/layout/hierarchy2"/>
    <dgm:cxn modelId="{E5C72AA3-54C5-44F6-B054-F75AE3DEA80E}" type="presParOf" srcId="{10E6078A-F62B-44FA-8BEB-B20A27B727F3}" destId="{FD774223-AB25-4056-8E2E-031AF78C66B2}" srcOrd="3" destOrd="0" presId="urn:microsoft.com/office/officeart/2005/8/layout/hierarchy2"/>
    <dgm:cxn modelId="{988C5674-D93F-4201-BFF1-F5D8C2556E49}" type="presParOf" srcId="{FD774223-AB25-4056-8E2E-031AF78C66B2}" destId="{309BF412-7641-4A08-87AD-625B2E1A6353}" srcOrd="0" destOrd="0" presId="urn:microsoft.com/office/officeart/2005/8/layout/hierarchy2"/>
    <dgm:cxn modelId="{CD523059-768F-43F6-A19A-A414757EFE1E}" type="presParOf" srcId="{FD774223-AB25-4056-8E2E-031AF78C66B2}" destId="{38A110B4-9925-43E7-B0DB-1AFF33AF2147}" srcOrd="1" destOrd="0" presId="urn:microsoft.com/office/officeart/2005/8/layout/hierarchy2"/>
    <dgm:cxn modelId="{57F49397-CCEB-4E74-9202-32501A9B78D9}" type="presParOf" srcId="{10E6078A-F62B-44FA-8BEB-B20A27B727F3}" destId="{4D085C61-F915-468E-B5CD-4BEADDFAC6B0}" srcOrd="4" destOrd="0" presId="urn:microsoft.com/office/officeart/2005/8/layout/hierarchy2"/>
    <dgm:cxn modelId="{BDC0B5AD-10C6-4793-A942-95BE18F58E38}" type="presParOf" srcId="{4D085C61-F915-468E-B5CD-4BEADDFAC6B0}" destId="{C881A11E-FE7B-4B77-82A0-6B109B5ECFB4}" srcOrd="0" destOrd="0" presId="urn:microsoft.com/office/officeart/2005/8/layout/hierarchy2"/>
    <dgm:cxn modelId="{7B1E1D12-A74A-4FBC-8E89-56DEA1D1D5F6}" type="presParOf" srcId="{10E6078A-F62B-44FA-8BEB-B20A27B727F3}" destId="{D5068366-D117-4B4C-B643-E2F2C06478E8}" srcOrd="5" destOrd="0" presId="urn:microsoft.com/office/officeart/2005/8/layout/hierarchy2"/>
    <dgm:cxn modelId="{B7FA1F21-0712-4B6E-AF98-FFB3B3BEB1D5}" type="presParOf" srcId="{D5068366-D117-4B4C-B643-E2F2C06478E8}" destId="{37378B05-4267-4794-B047-9A2A5CB82DF7}" srcOrd="0" destOrd="0" presId="urn:microsoft.com/office/officeart/2005/8/layout/hierarchy2"/>
    <dgm:cxn modelId="{C2EC12DE-75D3-4C52-86D3-06706BDE50E8}" type="presParOf" srcId="{D5068366-D117-4B4C-B643-E2F2C06478E8}" destId="{17525175-6F05-4769-B8D7-B2735F247EB0}" srcOrd="1" destOrd="0" presId="urn:microsoft.com/office/officeart/2005/8/layout/hierarchy2"/>
    <dgm:cxn modelId="{DC695C2A-5A9A-4C82-AE85-8FC1A8D85FF3}" type="presParOf" srcId="{10E6078A-F62B-44FA-8BEB-B20A27B727F3}" destId="{EFD9833D-85DC-48B6-ACE9-4250C99D52C3}" srcOrd="6" destOrd="0" presId="urn:microsoft.com/office/officeart/2005/8/layout/hierarchy2"/>
    <dgm:cxn modelId="{CAFFADDE-0BF5-47A4-A72D-B6D29D591AF3}" type="presParOf" srcId="{EFD9833D-85DC-48B6-ACE9-4250C99D52C3}" destId="{D349253E-69A3-4A4D-AD94-CD7BE2892189}" srcOrd="0" destOrd="0" presId="urn:microsoft.com/office/officeart/2005/8/layout/hierarchy2"/>
    <dgm:cxn modelId="{F2F443BD-3A44-4E43-BB71-90577B6BA81E}" type="presParOf" srcId="{10E6078A-F62B-44FA-8BEB-B20A27B727F3}" destId="{77177297-AE3F-4F9D-BEDD-93FE6F4BB14C}" srcOrd="7" destOrd="0" presId="urn:microsoft.com/office/officeart/2005/8/layout/hierarchy2"/>
    <dgm:cxn modelId="{7B65A94E-4F3D-458B-9E09-323E2F9D39CD}" type="presParOf" srcId="{77177297-AE3F-4F9D-BEDD-93FE6F4BB14C}" destId="{E77AC99D-762E-4BE1-A596-FAFF7B488817}" srcOrd="0" destOrd="0" presId="urn:microsoft.com/office/officeart/2005/8/layout/hierarchy2"/>
    <dgm:cxn modelId="{D3C839C2-91B0-441D-B73E-4A1985B936EC}" type="presParOf" srcId="{77177297-AE3F-4F9D-BEDD-93FE6F4BB14C}" destId="{F514DB06-4D9F-4BB1-80B2-AD615F12FB55}" srcOrd="1" destOrd="0" presId="urn:microsoft.com/office/officeart/2005/8/layout/hierarchy2"/>
    <dgm:cxn modelId="{889F93A6-0BF7-40B1-A829-E4FA00A66C57}" type="presParOf" srcId="{64D21874-74D3-4B45-A594-E40C7845C492}" destId="{24396CE6-EAFA-42D3-8345-9DEC1897F477}" srcOrd="1" destOrd="0" presId="urn:microsoft.com/office/officeart/2005/8/layout/hierarchy2"/>
    <dgm:cxn modelId="{E19E2B75-3A99-49B4-AF66-132105FCF4C8}" type="presParOf" srcId="{24396CE6-EAFA-42D3-8345-9DEC1897F477}" destId="{FEDC5EB6-69CD-41DA-952E-730D2C4ABC68}" srcOrd="0" destOrd="0" presId="urn:microsoft.com/office/officeart/2005/8/layout/hierarchy2"/>
    <dgm:cxn modelId="{8C767AA2-77BA-46AE-8F30-40B116BFE135}" type="presParOf" srcId="{24396CE6-EAFA-42D3-8345-9DEC1897F477}" destId="{0DE74BBD-2D8E-420C-BE2A-7885D66FD5B7}" srcOrd="1" destOrd="0" presId="urn:microsoft.com/office/officeart/2005/8/layout/hierarchy2"/>
    <dgm:cxn modelId="{CE0B088B-52EE-4C5B-8E41-6B3C864D74CF}" type="presParOf" srcId="{64D21874-74D3-4B45-A594-E40C7845C492}" destId="{816871C2-587A-4962-8439-0501469BA440}" srcOrd="2" destOrd="0" presId="urn:microsoft.com/office/officeart/2005/8/layout/hierarchy2"/>
    <dgm:cxn modelId="{EE66C57A-4182-4C23-A557-785B990453B2}" type="presParOf" srcId="{816871C2-587A-4962-8439-0501469BA440}" destId="{09C8BBCC-96BF-4451-9CE5-2FE8C29BA957}" srcOrd="0" destOrd="0" presId="urn:microsoft.com/office/officeart/2005/8/layout/hierarchy2"/>
    <dgm:cxn modelId="{C0E0D932-A1D5-4999-A616-7A2813557AB8}" type="presParOf" srcId="{816871C2-587A-4962-8439-0501469BA440}" destId="{9E200BFF-F04D-4161-B311-832478B1CAB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6FC820-134A-4910-8E36-FE179C589E69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8CB7ECD-81DA-4219-8CA0-FD9BE235E775}">
      <dgm:prSet phldrT="[Текст]" custT="1"/>
      <dgm:spPr/>
      <dgm:t>
        <a:bodyPr/>
        <a:lstStyle/>
        <a:p>
          <a:pPr algn="ctr"/>
          <a:r>
            <a:rPr lang="ru-RU" sz="1900" b="1" dirty="0" smtClean="0"/>
            <a:t>Основное мероприятие "Обеспечение деятельности отдела культуры</a:t>
          </a:r>
        </a:p>
        <a:p>
          <a:pPr algn="ctr"/>
          <a:r>
            <a:rPr lang="ru-RU" sz="1900" b="1" dirty="0" smtClean="0"/>
            <a:t>администрации МО Туапсинский район" - 2 171,9 тыс. рублей</a:t>
          </a:r>
          <a:endParaRPr lang="ru-RU" sz="1900" b="1" dirty="0"/>
        </a:p>
      </dgm:t>
    </dgm:pt>
    <dgm:pt modelId="{48EF5F43-70A6-49FA-A302-3EB54FBE0D92}" type="parTrans" cxnId="{D23FAC7C-0308-4B80-9DF3-3D4605586424}">
      <dgm:prSet/>
      <dgm:spPr/>
      <dgm:t>
        <a:bodyPr/>
        <a:lstStyle/>
        <a:p>
          <a:endParaRPr lang="ru-RU"/>
        </a:p>
      </dgm:t>
    </dgm:pt>
    <dgm:pt modelId="{39FC8ACB-0C19-4063-B2F7-ACD2006BEBC8}" type="sibTrans" cxnId="{D23FAC7C-0308-4B80-9DF3-3D4605586424}">
      <dgm:prSet/>
      <dgm:spPr/>
      <dgm:t>
        <a:bodyPr/>
        <a:lstStyle/>
        <a:p>
          <a:endParaRPr lang="ru-RU"/>
        </a:p>
      </dgm:t>
    </dgm:pt>
    <dgm:pt modelId="{F61AC321-88B9-4557-9ABB-3D08E84CBF76}">
      <dgm:prSet phldrT="[Текст]" custT="1"/>
      <dgm:spPr/>
      <dgm:t>
        <a:bodyPr/>
        <a:lstStyle/>
        <a:p>
          <a:pPr algn="just"/>
          <a:r>
            <a:rPr lang="ru-RU" sz="1800" dirty="0" smtClean="0"/>
            <a:t>на содержание отраслевого органа администрации муниципального образования Туапсинский район (отдел культуры) - 2 171,9 тыс. рублей</a:t>
          </a:r>
          <a:endParaRPr lang="ru-RU" sz="1800" dirty="0"/>
        </a:p>
      </dgm:t>
    </dgm:pt>
    <dgm:pt modelId="{8374A128-E0CE-4884-95DA-F3A5B07F7B38}" type="parTrans" cxnId="{DB6F5FB8-B61E-4DA9-B44A-D77F8825E5C0}">
      <dgm:prSet/>
      <dgm:spPr/>
      <dgm:t>
        <a:bodyPr/>
        <a:lstStyle/>
        <a:p>
          <a:endParaRPr lang="ru-RU"/>
        </a:p>
      </dgm:t>
    </dgm:pt>
    <dgm:pt modelId="{B783E3BD-096A-4FC1-BB9D-D0C3AFB7365F}" type="sibTrans" cxnId="{DB6F5FB8-B61E-4DA9-B44A-D77F8825E5C0}">
      <dgm:prSet/>
      <dgm:spPr/>
      <dgm:t>
        <a:bodyPr/>
        <a:lstStyle/>
        <a:p>
          <a:endParaRPr lang="ru-RU"/>
        </a:p>
      </dgm:t>
    </dgm:pt>
    <dgm:pt modelId="{77254A1D-312C-48AA-8A90-37441D513CCF}">
      <dgm:prSet phldrT="[Текст]" custT="1"/>
      <dgm:spPr/>
      <dgm:t>
        <a:bodyPr/>
        <a:lstStyle/>
        <a:p>
          <a:pPr algn="ctr"/>
          <a:r>
            <a:rPr lang="ru-RU" sz="1800" b="1" dirty="0" smtClean="0"/>
            <a:t>Основное мероприятие "Обеспечение деятельности муниципального казенного учреждения культуры «Туапсинский районный организационно-методический центр» – 8 773,2 тыс. рублей</a:t>
          </a:r>
          <a:endParaRPr lang="ru-RU" sz="1800" b="1" dirty="0"/>
        </a:p>
      </dgm:t>
    </dgm:pt>
    <dgm:pt modelId="{8DEC5191-1350-4DFD-9092-99668E19E066}" type="parTrans" cxnId="{DE61652A-BDBF-4AEE-A3BB-2747EEB5E2D7}">
      <dgm:prSet/>
      <dgm:spPr/>
      <dgm:t>
        <a:bodyPr/>
        <a:lstStyle/>
        <a:p>
          <a:endParaRPr lang="ru-RU"/>
        </a:p>
      </dgm:t>
    </dgm:pt>
    <dgm:pt modelId="{02C0C567-F663-4FA4-B729-DC82336354A9}" type="sibTrans" cxnId="{DE61652A-BDBF-4AEE-A3BB-2747EEB5E2D7}">
      <dgm:prSet/>
      <dgm:spPr/>
      <dgm:t>
        <a:bodyPr/>
        <a:lstStyle/>
        <a:p>
          <a:endParaRPr lang="ru-RU"/>
        </a:p>
      </dgm:t>
    </dgm:pt>
    <dgm:pt modelId="{2C7F67D4-D296-4E03-B986-44AE46DEC6E1}">
      <dgm:prSet phldrT="[Текст]" custT="1"/>
      <dgm:spPr/>
      <dgm:t>
        <a:bodyPr/>
        <a:lstStyle/>
        <a:p>
          <a:r>
            <a:rPr lang="ru-RU" sz="1800" dirty="0" smtClean="0"/>
            <a:t>на содержание МКУ «Туапсинский район организационно-методический центр» - 8 773,2 тыс. рублей</a:t>
          </a:r>
          <a:endParaRPr lang="ru-RU" sz="1800" dirty="0"/>
        </a:p>
      </dgm:t>
    </dgm:pt>
    <dgm:pt modelId="{523DDDB1-1B15-4C21-B81D-02D6D864A5BD}" type="parTrans" cxnId="{2FF86FA5-825B-485E-BE15-E3DD8F86DD87}">
      <dgm:prSet/>
      <dgm:spPr/>
      <dgm:t>
        <a:bodyPr/>
        <a:lstStyle/>
        <a:p>
          <a:endParaRPr lang="ru-RU"/>
        </a:p>
      </dgm:t>
    </dgm:pt>
    <dgm:pt modelId="{4DB71117-DA74-4E52-8EDD-1441772E9CAF}" type="sibTrans" cxnId="{2FF86FA5-825B-485E-BE15-E3DD8F86DD87}">
      <dgm:prSet/>
      <dgm:spPr/>
      <dgm:t>
        <a:bodyPr/>
        <a:lstStyle/>
        <a:p>
          <a:endParaRPr lang="ru-RU"/>
        </a:p>
      </dgm:t>
    </dgm:pt>
    <dgm:pt modelId="{486F09AE-C39F-4B55-A138-F7054C526A81}">
      <dgm:prSet phldrT="[Текст]" custT="1"/>
      <dgm:spPr/>
      <dgm:t>
        <a:bodyPr/>
        <a:lstStyle/>
        <a:p>
          <a:pPr algn="ctr"/>
          <a:r>
            <a:rPr lang="ru-RU" sz="1800" b="1" dirty="0" smtClean="0"/>
            <a:t>Основное мероприятие "Совершенствование деятельности муниципальных учреждений дополнительного образования отрасли "Культура" Туапсинского района"– 48 557,5 тыс.руб.</a:t>
          </a:r>
          <a:endParaRPr lang="ru-RU" sz="1800" b="1" dirty="0"/>
        </a:p>
      </dgm:t>
    </dgm:pt>
    <dgm:pt modelId="{3CF0D329-BA12-4711-AB54-C6C675449DBD}" type="parTrans" cxnId="{E5C2A3D7-7382-4302-ACFA-100ABCB1D3B4}">
      <dgm:prSet/>
      <dgm:spPr/>
      <dgm:t>
        <a:bodyPr/>
        <a:lstStyle/>
        <a:p>
          <a:endParaRPr lang="ru-RU"/>
        </a:p>
      </dgm:t>
    </dgm:pt>
    <dgm:pt modelId="{12C99AB5-EAF1-4BD8-9775-5D4C04CE4949}" type="sibTrans" cxnId="{E5C2A3D7-7382-4302-ACFA-100ABCB1D3B4}">
      <dgm:prSet/>
      <dgm:spPr/>
      <dgm:t>
        <a:bodyPr/>
        <a:lstStyle/>
        <a:p>
          <a:endParaRPr lang="ru-RU"/>
        </a:p>
      </dgm:t>
    </dgm:pt>
    <dgm:pt modelId="{50570B83-B11A-464A-A5A0-73C1D6EEEEB3}">
      <dgm:prSet phldrT="[Текст]" custT="1"/>
      <dgm:spPr/>
      <dgm:t>
        <a:bodyPr/>
        <a:lstStyle/>
        <a:p>
          <a:pPr algn="just"/>
          <a:r>
            <a:rPr lang="ru-RU" sz="1800" dirty="0" smtClean="0"/>
            <a:t>субсидии  на выполнение муниципального задания бюджетными учреждениями - 48 557,5 тыс. рублей</a:t>
          </a:r>
          <a:endParaRPr lang="ru-RU" sz="1800" dirty="0"/>
        </a:p>
      </dgm:t>
    </dgm:pt>
    <dgm:pt modelId="{412F137D-C181-4214-9121-914B2AA81E9B}" type="parTrans" cxnId="{9F8EA92A-6D79-49A0-8BA7-E11F1E34DEBF}">
      <dgm:prSet/>
      <dgm:spPr/>
      <dgm:t>
        <a:bodyPr/>
        <a:lstStyle/>
        <a:p>
          <a:endParaRPr lang="ru-RU"/>
        </a:p>
      </dgm:t>
    </dgm:pt>
    <dgm:pt modelId="{750D9623-85A3-4FAA-8279-45C6942F47D3}" type="sibTrans" cxnId="{9F8EA92A-6D79-49A0-8BA7-E11F1E34DEBF}">
      <dgm:prSet/>
      <dgm:spPr/>
      <dgm:t>
        <a:bodyPr/>
        <a:lstStyle/>
        <a:p>
          <a:endParaRPr lang="ru-RU"/>
        </a:p>
      </dgm:t>
    </dgm:pt>
    <dgm:pt modelId="{06266B20-13FE-4A71-8A1B-FC96C6BEB788}">
      <dgm:prSet phldrT="[Текст]" custT="1"/>
      <dgm:spPr/>
      <dgm:t>
        <a:bodyPr/>
        <a:lstStyle/>
        <a:p>
          <a:pPr algn="just"/>
          <a:endParaRPr lang="ru-RU" sz="1800" dirty="0"/>
        </a:p>
      </dgm:t>
    </dgm:pt>
    <dgm:pt modelId="{2731747D-6E7C-4950-B599-CA12336AA2C9}" type="parTrans" cxnId="{D64963B2-E48E-4B9A-9188-C0AFBF5C77F4}">
      <dgm:prSet/>
      <dgm:spPr/>
      <dgm:t>
        <a:bodyPr/>
        <a:lstStyle/>
        <a:p>
          <a:endParaRPr lang="ru-RU"/>
        </a:p>
      </dgm:t>
    </dgm:pt>
    <dgm:pt modelId="{472826AB-EB93-4C7A-BC2F-A11AFA561DCF}" type="sibTrans" cxnId="{D64963B2-E48E-4B9A-9188-C0AFBF5C77F4}">
      <dgm:prSet/>
      <dgm:spPr/>
      <dgm:t>
        <a:bodyPr/>
        <a:lstStyle/>
        <a:p>
          <a:endParaRPr lang="ru-RU"/>
        </a:p>
      </dgm:t>
    </dgm:pt>
    <dgm:pt modelId="{323DD0E4-8416-4243-B0BF-F18E2F5EF6BC}">
      <dgm:prSet phldrT="[Текст]" custT="1"/>
      <dgm:spPr/>
      <dgm:t>
        <a:bodyPr/>
        <a:lstStyle/>
        <a:p>
          <a:pPr algn="just"/>
          <a:endParaRPr lang="ru-RU" sz="1800" dirty="0"/>
        </a:p>
      </dgm:t>
    </dgm:pt>
    <dgm:pt modelId="{90689828-A86E-4CE3-BEEE-6B2A0A40E8B5}" type="parTrans" cxnId="{27952EF6-1FF7-475C-BD09-078781B1067F}">
      <dgm:prSet/>
      <dgm:spPr/>
      <dgm:t>
        <a:bodyPr/>
        <a:lstStyle/>
        <a:p>
          <a:endParaRPr lang="ru-RU"/>
        </a:p>
      </dgm:t>
    </dgm:pt>
    <dgm:pt modelId="{2CC620B4-92A6-4CD9-8D69-1274B37D669A}" type="sibTrans" cxnId="{27952EF6-1FF7-475C-BD09-078781B1067F}">
      <dgm:prSet/>
      <dgm:spPr/>
      <dgm:t>
        <a:bodyPr/>
        <a:lstStyle/>
        <a:p>
          <a:endParaRPr lang="ru-RU"/>
        </a:p>
      </dgm:t>
    </dgm:pt>
    <dgm:pt modelId="{F136DFAD-2B52-42DA-886B-DB516E34E1F7}" type="pres">
      <dgm:prSet presAssocID="{286FC820-134A-4910-8E36-FE179C589E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16E733-A5A3-400D-A723-A8AFD24E3889}" type="pres">
      <dgm:prSet presAssocID="{88CB7ECD-81DA-4219-8CA0-FD9BE235E775}" presName="parentText" presStyleLbl="node1" presStyleIdx="0" presStyleCnt="3" custScaleY="75299" custLinFactNeighborY="-348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E7848-4107-4599-9C69-F1B4ED3F4768}" type="pres">
      <dgm:prSet presAssocID="{88CB7ECD-81DA-4219-8CA0-FD9BE235E775}" presName="childText" presStyleLbl="revTx" presStyleIdx="0" presStyleCnt="3" custScaleY="61509" custLinFactNeighborY="-37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E0EC7-4043-43E4-AB26-44A54094D8FE}" type="pres">
      <dgm:prSet presAssocID="{77254A1D-312C-48AA-8A90-37441D513CCF}" presName="parentText" presStyleLbl="node1" presStyleIdx="1" presStyleCnt="3" custScaleY="78956" custLinFactNeighborY="-571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9DC94-FA7F-42E7-8A8B-6CD3F4CE20D0}" type="pres">
      <dgm:prSet presAssocID="{77254A1D-312C-48AA-8A90-37441D513CCF}" presName="childText" presStyleLbl="revTx" presStyleIdx="1" presStyleCnt="3" custScaleY="58121" custLinFactNeighborY="-505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86A52-D80E-4889-B565-0FE46AFAE9F6}" type="pres">
      <dgm:prSet presAssocID="{486F09AE-C39F-4B55-A138-F7054C526A81}" presName="parentText" presStyleLbl="node1" presStyleIdx="2" presStyleCnt="3" custScaleY="70155" custLinFactNeighborY="-517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82540-EDCA-470A-AF25-D76B8C0006F6}" type="pres">
      <dgm:prSet presAssocID="{486F09AE-C39F-4B55-A138-F7054C526A81}" presName="childText" presStyleLbl="revTx" presStyleIdx="2" presStyleCnt="3" custScaleY="35886" custLinFactNeighborY="-45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3FAC7C-0308-4B80-9DF3-3D4605586424}" srcId="{286FC820-134A-4910-8E36-FE179C589E69}" destId="{88CB7ECD-81DA-4219-8CA0-FD9BE235E775}" srcOrd="0" destOrd="0" parTransId="{48EF5F43-70A6-49FA-A302-3EB54FBE0D92}" sibTransId="{39FC8ACB-0C19-4063-B2F7-ACD2006BEBC8}"/>
    <dgm:cxn modelId="{0DBB4B40-ACBD-46B5-B698-FFB47139EF47}" type="presOf" srcId="{88CB7ECD-81DA-4219-8CA0-FD9BE235E775}" destId="{D116E733-A5A3-400D-A723-A8AFD24E3889}" srcOrd="0" destOrd="0" presId="urn:microsoft.com/office/officeart/2005/8/layout/vList2"/>
    <dgm:cxn modelId="{9F8EA92A-6D79-49A0-8BA7-E11F1E34DEBF}" srcId="{486F09AE-C39F-4B55-A138-F7054C526A81}" destId="{50570B83-B11A-464A-A5A0-73C1D6EEEEB3}" srcOrd="0" destOrd="0" parTransId="{412F137D-C181-4214-9121-914B2AA81E9B}" sibTransId="{750D9623-85A3-4FAA-8279-45C6942F47D3}"/>
    <dgm:cxn modelId="{E5C2A3D7-7382-4302-ACFA-100ABCB1D3B4}" srcId="{286FC820-134A-4910-8E36-FE179C589E69}" destId="{486F09AE-C39F-4B55-A138-F7054C526A81}" srcOrd="2" destOrd="0" parTransId="{3CF0D329-BA12-4711-AB54-C6C675449DBD}" sibTransId="{12C99AB5-EAF1-4BD8-9775-5D4C04CE4949}"/>
    <dgm:cxn modelId="{5A380337-A50E-4D16-8AEE-3F10E504E40F}" type="presOf" srcId="{50570B83-B11A-464A-A5A0-73C1D6EEEEB3}" destId="{CE282540-EDCA-470A-AF25-D76B8C0006F6}" srcOrd="0" destOrd="0" presId="urn:microsoft.com/office/officeart/2005/8/layout/vList2"/>
    <dgm:cxn modelId="{39DDB382-729C-4DAD-AE86-08FF5341B618}" type="presOf" srcId="{06266B20-13FE-4A71-8A1B-FC96C6BEB788}" destId="{D4CE7848-4107-4599-9C69-F1B4ED3F4768}" srcOrd="0" destOrd="2" presId="urn:microsoft.com/office/officeart/2005/8/layout/vList2"/>
    <dgm:cxn modelId="{D64963B2-E48E-4B9A-9188-C0AFBF5C77F4}" srcId="{88CB7ECD-81DA-4219-8CA0-FD9BE235E775}" destId="{06266B20-13FE-4A71-8A1B-FC96C6BEB788}" srcOrd="2" destOrd="0" parTransId="{2731747D-6E7C-4950-B599-CA12336AA2C9}" sibTransId="{472826AB-EB93-4C7A-BC2F-A11AFA561DCF}"/>
    <dgm:cxn modelId="{D25D9547-142D-43CE-9A23-EF1F781CD180}" type="presOf" srcId="{486F09AE-C39F-4B55-A138-F7054C526A81}" destId="{E7486A52-D80E-4889-B565-0FE46AFAE9F6}" srcOrd="0" destOrd="0" presId="urn:microsoft.com/office/officeart/2005/8/layout/vList2"/>
    <dgm:cxn modelId="{BC3BE2BC-A83F-4593-AAFD-CD7F26E2D101}" type="presOf" srcId="{F61AC321-88B9-4557-9ABB-3D08E84CBF76}" destId="{D4CE7848-4107-4599-9C69-F1B4ED3F4768}" srcOrd="0" destOrd="0" presId="urn:microsoft.com/office/officeart/2005/8/layout/vList2"/>
    <dgm:cxn modelId="{64B2D668-6765-44D2-9AF1-BB3757BB0CCD}" type="presOf" srcId="{2C7F67D4-D296-4E03-B986-44AE46DEC6E1}" destId="{8FA9DC94-FA7F-42E7-8A8B-6CD3F4CE20D0}" srcOrd="0" destOrd="0" presId="urn:microsoft.com/office/officeart/2005/8/layout/vList2"/>
    <dgm:cxn modelId="{DE61652A-BDBF-4AEE-A3BB-2747EEB5E2D7}" srcId="{286FC820-134A-4910-8E36-FE179C589E69}" destId="{77254A1D-312C-48AA-8A90-37441D513CCF}" srcOrd="1" destOrd="0" parTransId="{8DEC5191-1350-4DFD-9092-99668E19E066}" sibTransId="{02C0C567-F663-4FA4-B729-DC82336354A9}"/>
    <dgm:cxn modelId="{27952EF6-1FF7-475C-BD09-078781B1067F}" srcId="{88CB7ECD-81DA-4219-8CA0-FD9BE235E775}" destId="{323DD0E4-8416-4243-B0BF-F18E2F5EF6BC}" srcOrd="1" destOrd="0" parTransId="{90689828-A86E-4CE3-BEEE-6B2A0A40E8B5}" sibTransId="{2CC620B4-92A6-4CD9-8D69-1274B37D669A}"/>
    <dgm:cxn modelId="{00ABB409-A7F0-4999-B5DB-D8E8E280512B}" type="presOf" srcId="{286FC820-134A-4910-8E36-FE179C589E69}" destId="{F136DFAD-2B52-42DA-886B-DB516E34E1F7}" srcOrd="0" destOrd="0" presId="urn:microsoft.com/office/officeart/2005/8/layout/vList2"/>
    <dgm:cxn modelId="{2EB21EEC-E0DB-42CF-9AC7-AADADA5167DF}" type="presOf" srcId="{323DD0E4-8416-4243-B0BF-F18E2F5EF6BC}" destId="{D4CE7848-4107-4599-9C69-F1B4ED3F4768}" srcOrd="0" destOrd="1" presId="urn:microsoft.com/office/officeart/2005/8/layout/vList2"/>
    <dgm:cxn modelId="{2FF86FA5-825B-485E-BE15-E3DD8F86DD87}" srcId="{77254A1D-312C-48AA-8A90-37441D513CCF}" destId="{2C7F67D4-D296-4E03-B986-44AE46DEC6E1}" srcOrd="0" destOrd="0" parTransId="{523DDDB1-1B15-4C21-B81D-02D6D864A5BD}" sibTransId="{4DB71117-DA74-4E52-8EDD-1441772E9CAF}"/>
    <dgm:cxn modelId="{DB6F5FB8-B61E-4DA9-B44A-D77F8825E5C0}" srcId="{88CB7ECD-81DA-4219-8CA0-FD9BE235E775}" destId="{F61AC321-88B9-4557-9ABB-3D08E84CBF76}" srcOrd="0" destOrd="0" parTransId="{8374A128-E0CE-4884-95DA-F3A5B07F7B38}" sibTransId="{B783E3BD-096A-4FC1-BB9D-D0C3AFB7365F}"/>
    <dgm:cxn modelId="{0F31C173-5577-41F1-9048-FB1A5775D55B}" type="presOf" srcId="{77254A1D-312C-48AA-8A90-37441D513CCF}" destId="{62CE0EC7-4043-43E4-AB26-44A54094D8FE}" srcOrd="0" destOrd="0" presId="urn:microsoft.com/office/officeart/2005/8/layout/vList2"/>
    <dgm:cxn modelId="{0F47CEF4-D22A-4247-BFFA-0EEB957A13DF}" type="presParOf" srcId="{F136DFAD-2B52-42DA-886B-DB516E34E1F7}" destId="{D116E733-A5A3-400D-A723-A8AFD24E3889}" srcOrd="0" destOrd="0" presId="urn:microsoft.com/office/officeart/2005/8/layout/vList2"/>
    <dgm:cxn modelId="{D8EEF414-683A-494E-8A33-6B26EC6E9B55}" type="presParOf" srcId="{F136DFAD-2B52-42DA-886B-DB516E34E1F7}" destId="{D4CE7848-4107-4599-9C69-F1B4ED3F4768}" srcOrd="1" destOrd="0" presId="urn:microsoft.com/office/officeart/2005/8/layout/vList2"/>
    <dgm:cxn modelId="{405F0B7A-F3DB-4759-BB4E-0D1545D27871}" type="presParOf" srcId="{F136DFAD-2B52-42DA-886B-DB516E34E1F7}" destId="{62CE0EC7-4043-43E4-AB26-44A54094D8FE}" srcOrd="2" destOrd="0" presId="urn:microsoft.com/office/officeart/2005/8/layout/vList2"/>
    <dgm:cxn modelId="{EFD65CB0-3E05-4AD6-BC09-C57985493E80}" type="presParOf" srcId="{F136DFAD-2B52-42DA-886B-DB516E34E1F7}" destId="{8FA9DC94-FA7F-42E7-8A8B-6CD3F4CE20D0}" srcOrd="3" destOrd="0" presId="urn:microsoft.com/office/officeart/2005/8/layout/vList2"/>
    <dgm:cxn modelId="{0BB2D253-9376-4F25-829B-98FA3B39C908}" type="presParOf" srcId="{F136DFAD-2B52-42DA-886B-DB516E34E1F7}" destId="{E7486A52-D80E-4889-B565-0FE46AFAE9F6}" srcOrd="4" destOrd="0" presId="urn:microsoft.com/office/officeart/2005/8/layout/vList2"/>
    <dgm:cxn modelId="{078924B4-A7FA-430B-A85F-AA32FBDBF065}" type="presParOf" srcId="{F136DFAD-2B52-42DA-886B-DB516E34E1F7}" destId="{CE282540-EDCA-470A-AF25-D76B8C0006F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86FC820-134A-4910-8E36-FE179C589E69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A3E5004-80E9-4AEC-89CE-17F45A48EDA5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Подпрограмма "Кадровое обеспечение отрасли "Культура", основное мероприятие "Развитие системы морального и материального стимулирования работников отрасли культуры, повышение престижа и социального статуса работников отрасли "Культура" Туапсинского района" - 7 997,4 тыс. рублей</a:t>
          </a:r>
          <a:endParaRPr lang="ru-RU" sz="1600" b="1" dirty="0"/>
        </a:p>
      </dgm:t>
    </dgm:pt>
    <dgm:pt modelId="{3C53B7BE-9E6C-4116-94B5-4B680ADBE2C3}" type="parTrans" cxnId="{17F43B27-612F-4CFA-9EE9-AE4B46DC8EC0}">
      <dgm:prSet/>
      <dgm:spPr/>
      <dgm:t>
        <a:bodyPr/>
        <a:lstStyle/>
        <a:p>
          <a:endParaRPr lang="ru-RU"/>
        </a:p>
      </dgm:t>
    </dgm:pt>
    <dgm:pt modelId="{4C6D819B-F169-4583-8750-62100B2BF95D}" type="sibTrans" cxnId="{17F43B27-612F-4CFA-9EE9-AE4B46DC8EC0}">
      <dgm:prSet/>
      <dgm:spPr/>
      <dgm:t>
        <a:bodyPr/>
        <a:lstStyle/>
        <a:p>
          <a:endParaRPr lang="ru-RU"/>
        </a:p>
      </dgm:t>
    </dgm:pt>
    <dgm:pt modelId="{7245E043-AC00-49C1-8CCE-0F053A45BC3B}">
      <dgm:prSet phldrT="[Текст]" custT="1"/>
      <dgm:spPr/>
      <dgm:t>
        <a:bodyPr/>
        <a:lstStyle/>
        <a:p>
          <a:pPr algn="just"/>
          <a:r>
            <a:rPr lang="ru-RU" sz="1800" dirty="0" smtClean="0"/>
            <a:t> "губернаторские" доплаты по 3 тыс. рублей - 7 020,6 тыс. рублей</a:t>
          </a:r>
          <a:endParaRPr lang="ru-RU" sz="1800" dirty="0"/>
        </a:p>
      </dgm:t>
    </dgm:pt>
    <dgm:pt modelId="{2FA6F20C-6055-4EEE-8A23-5806960B79BB}" type="parTrans" cxnId="{632762CB-C2D8-4375-9E51-705302BF2138}">
      <dgm:prSet/>
      <dgm:spPr/>
      <dgm:t>
        <a:bodyPr/>
        <a:lstStyle/>
        <a:p>
          <a:endParaRPr lang="ru-RU"/>
        </a:p>
      </dgm:t>
    </dgm:pt>
    <dgm:pt modelId="{FDA23F94-04D5-4C4E-B0CF-042D4D96764D}" type="sibTrans" cxnId="{632762CB-C2D8-4375-9E51-705302BF2138}">
      <dgm:prSet/>
      <dgm:spPr/>
      <dgm:t>
        <a:bodyPr/>
        <a:lstStyle/>
        <a:p>
          <a:endParaRPr lang="ru-RU"/>
        </a:p>
      </dgm:t>
    </dgm:pt>
    <dgm:pt modelId="{D555DA18-5681-4D67-92EF-131A72B11678}">
      <dgm:prSet phldrT="[Текст]" custT="1"/>
      <dgm:spPr/>
      <dgm:t>
        <a:bodyPr/>
        <a:lstStyle/>
        <a:p>
          <a:pPr algn="just"/>
          <a:r>
            <a:rPr lang="ru-RU" sz="1800" dirty="0" smtClean="0"/>
            <a:t>социальная выплата компенсационного характера, связанная с оплатой жилого помещения по договору найма (поднайма) – 263,6 тыс. рублей</a:t>
          </a:r>
          <a:endParaRPr lang="ru-RU" sz="1800" dirty="0"/>
        </a:p>
      </dgm:t>
    </dgm:pt>
    <dgm:pt modelId="{F4B79049-9214-4FEB-BAF5-46E1E723BBAF}" type="parTrans" cxnId="{A7C482FC-FB20-45F4-ACD6-CD85BFB60725}">
      <dgm:prSet/>
      <dgm:spPr/>
      <dgm:t>
        <a:bodyPr/>
        <a:lstStyle/>
        <a:p>
          <a:endParaRPr lang="ru-RU"/>
        </a:p>
      </dgm:t>
    </dgm:pt>
    <dgm:pt modelId="{9A901CD6-3EA2-4FF3-8E4B-3D3DDEE9555D}" type="sibTrans" cxnId="{A7C482FC-FB20-45F4-ACD6-CD85BFB60725}">
      <dgm:prSet/>
      <dgm:spPr/>
      <dgm:t>
        <a:bodyPr/>
        <a:lstStyle/>
        <a:p>
          <a:endParaRPr lang="ru-RU"/>
        </a:p>
      </dgm:t>
    </dgm:pt>
    <dgm:pt modelId="{04B2FE27-FC5B-4036-B20E-A0B9A97EFF8C}">
      <dgm:prSet phldrT="[Текст]" custT="1"/>
      <dgm:spPr/>
      <dgm:t>
        <a:bodyPr/>
        <a:lstStyle/>
        <a:p>
          <a:pPr algn="just"/>
          <a:r>
            <a:rPr lang="ru-RU" sz="1800" dirty="0" smtClean="0"/>
            <a:t>выплаты стимулирующего характера в целях поэтапного повышения уровня средней заработной платы педагогическим работникам учреждений дополнительного образования отрасли культура  (софинансирование) -       713,2 тыс. рублей</a:t>
          </a:r>
          <a:endParaRPr lang="ru-RU" sz="1800" dirty="0"/>
        </a:p>
      </dgm:t>
    </dgm:pt>
    <dgm:pt modelId="{49249C0A-F792-42C3-930E-5CDC087BE321}" type="parTrans" cxnId="{2569CC3A-DFAF-4A2E-A380-A2E9E91E441D}">
      <dgm:prSet/>
      <dgm:spPr/>
      <dgm:t>
        <a:bodyPr/>
        <a:lstStyle/>
        <a:p>
          <a:endParaRPr lang="ru-RU"/>
        </a:p>
      </dgm:t>
    </dgm:pt>
    <dgm:pt modelId="{3F22AFA1-636B-4A6B-9C62-45D710F6F281}" type="sibTrans" cxnId="{2569CC3A-DFAF-4A2E-A380-A2E9E91E441D}">
      <dgm:prSet/>
      <dgm:spPr/>
      <dgm:t>
        <a:bodyPr/>
        <a:lstStyle/>
        <a:p>
          <a:endParaRPr lang="ru-RU"/>
        </a:p>
      </dgm:t>
    </dgm:pt>
    <dgm:pt modelId="{91722968-04ED-4F3D-A184-A8B59993F47B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Подпрограмма "Культура Туапсинского района", основное мероприятие "Обеспечение условий для художественного творчества и инновационной деятельности муниципальных учреждений отрасли "Культура" - 655,5 тыс. рублей</a:t>
          </a:r>
          <a:endParaRPr lang="ru-RU" sz="1600" b="1" dirty="0"/>
        </a:p>
      </dgm:t>
    </dgm:pt>
    <dgm:pt modelId="{7BD65E27-D502-43D7-876D-9518F92E37F4}" type="parTrans" cxnId="{51A03CB6-2426-4E8A-90D9-66C667C85EF0}">
      <dgm:prSet/>
      <dgm:spPr/>
      <dgm:t>
        <a:bodyPr/>
        <a:lstStyle/>
        <a:p>
          <a:endParaRPr lang="ru-RU"/>
        </a:p>
      </dgm:t>
    </dgm:pt>
    <dgm:pt modelId="{0BBAFC7A-2651-47E2-A462-282580C2070C}" type="sibTrans" cxnId="{51A03CB6-2426-4E8A-90D9-66C667C85EF0}">
      <dgm:prSet/>
      <dgm:spPr/>
      <dgm:t>
        <a:bodyPr/>
        <a:lstStyle/>
        <a:p>
          <a:endParaRPr lang="ru-RU"/>
        </a:p>
      </dgm:t>
    </dgm:pt>
    <dgm:pt modelId="{35DFCEE1-F7E2-4B80-93E5-C86C178984A5}">
      <dgm:prSet phldrT="[Текст]" custT="1"/>
      <dgm:spPr/>
      <dgm:t>
        <a:bodyPr/>
        <a:lstStyle/>
        <a:p>
          <a:pPr algn="just"/>
          <a:r>
            <a:rPr lang="ru-RU" sz="1800" dirty="0" smtClean="0"/>
            <a:t>на организацию, проведение и участие в конкурсах, фестивалях, концертах, выставках, приемах, праздниках - 655,5 тыс. рублей</a:t>
          </a:r>
          <a:endParaRPr lang="ru-RU" sz="1800" dirty="0"/>
        </a:p>
      </dgm:t>
    </dgm:pt>
    <dgm:pt modelId="{7B03D1DE-DD4D-4941-AEBB-573C4A26E934}" type="parTrans" cxnId="{D912A193-0F51-4A0D-A2FD-95823D20E28B}">
      <dgm:prSet/>
      <dgm:spPr/>
      <dgm:t>
        <a:bodyPr/>
        <a:lstStyle/>
        <a:p>
          <a:endParaRPr lang="ru-RU"/>
        </a:p>
      </dgm:t>
    </dgm:pt>
    <dgm:pt modelId="{BE08AAB4-3B57-49B6-9F0A-5F26C41AD99B}" type="sibTrans" cxnId="{D912A193-0F51-4A0D-A2FD-95823D20E28B}">
      <dgm:prSet/>
      <dgm:spPr/>
      <dgm:t>
        <a:bodyPr/>
        <a:lstStyle/>
        <a:p>
          <a:endParaRPr lang="ru-RU"/>
        </a:p>
      </dgm:t>
    </dgm:pt>
    <dgm:pt modelId="{F136DFAD-2B52-42DA-886B-DB516E34E1F7}" type="pres">
      <dgm:prSet presAssocID="{286FC820-134A-4910-8E36-FE179C589E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C3549C-DF40-4302-A55B-92C89EC994DD}" type="pres">
      <dgm:prSet presAssocID="{5A3E5004-80E9-4AEC-89CE-17F45A48EDA5}" presName="parentText" presStyleLbl="node1" presStyleIdx="0" presStyleCnt="2" custScaleY="96802" custLinFactNeighborY="-154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ADB69A-DEFF-49E8-9000-E09BAB3B5422}" type="pres">
      <dgm:prSet presAssocID="{5A3E5004-80E9-4AEC-89CE-17F45A48EDA5}" presName="childText" presStyleLbl="revTx" presStyleIdx="0" presStyleCnt="2" custLinFactNeighborY="-17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5F316-A0D1-4772-B444-2F5EF97975A7}" type="pres">
      <dgm:prSet presAssocID="{91722968-04ED-4F3D-A184-A8B59993F47B}" presName="parentText" presStyleLbl="node1" presStyleIdx="1" presStyleCnt="2" custScaleY="77534" custLinFactNeighborY="-20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BC650-191F-4010-A6E8-A1F461D24576}" type="pres">
      <dgm:prSet presAssocID="{91722968-04ED-4F3D-A184-A8B59993F47B}" presName="childText" presStyleLbl="revTx" presStyleIdx="1" presStyleCnt="2" custScaleY="63063" custLinFactNeighborY="-17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2F2921-5F29-48FE-B6B8-86F94B0AA497}" type="presOf" srcId="{35DFCEE1-F7E2-4B80-93E5-C86C178984A5}" destId="{F38BC650-191F-4010-A6E8-A1F461D24576}" srcOrd="0" destOrd="0" presId="urn:microsoft.com/office/officeart/2005/8/layout/vList2"/>
    <dgm:cxn modelId="{632762CB-C2D8-4375-9E51-705302BF2138}" srcId="{5A3E5004-80E9-4AEC-89CE-17F45A48EDA5}" destId="{7245E043-AC00-49C1-8CCE-0F053A45BC3B}" srcOrd="0" destOrd="0" parTransId="{2FA6F20C-6055-4EEE-8A23-5806960B79BB}" sibTransId="{FDA23F94-04D5-4C4E-B0CF-042D4D96764D}"/>
    <dgm:cxn modelId="{D912A193-0F51-4A0D-A2FD-95823D20E28B}" srcId="{91722968-04ED-4F3D-A184-A8B59993F47B}" destId="{35DFCEE1-F7E2-4B80-93E5-C86C178984A5}" srcOrd="0" destOrd="0" parTransId="{7B03D1DE-DD4D-4941-AEBB-573C4A26E934}" sibTransId="{BE08AAB4-3B57-49B6-9F0A-5F26C41AD99B}"/>
    <dgm:cxn modelId="{51A03CB6-2426-4E8A-90D9-66C667C85EF0}" srcId="{286FC820-134A-4910-8E36-FE179C589E69}" destId="{91722968-04ED-4F3D-A184-A8B59993F47B}" srcOrd="1" destOrd="0" parTransId="{7BD65E27-D502-43D7-876D-9518F92E37F4}" sibTransId="{0BBAFC7A-2651-47E2-A462-282580C2070C}"/>
    <dgm:cxn modelId="{6B1B96F7-B847-435A-8719-76281FFB9871}" type="presOf" srcId="{91722968-04ED-4F3D-A184-A8B59993F47B}" destId="{7595F316-A0D1-4772-B444-2F5EF97975A7}" srcOrd="0" destOrd="0" presId="urn:microsoft.com/office/officeart/2005/8/layout/vList2"/>
    <dgm:cxn modelId="{14D353DE-83A3-4D16-B2CD-A248B66FEAFB}" type="presOf" srcId="{D555DA18-5681-4D67-92EF-131A72B11678}" destId="{75ADB69A-DEFF-49E8-9000-E09BAB3B5422}" srcOrd="0" destOrd="1" presId="urn:microsoft.com/office/officeart/2005/8/layout/vList2"/>
    <dgm:cxn modelId="{004C58C1-A5B1-4F04-9E05-01432511C916}" type="presOf" srcId="{7245E043-AC00-49C1-8CCE-0F053A45BC3B}" destId="{75ADB69A-DEFF-49E8-9000-E09BAB3B5422}" srcOrd="0" destOrd="0" presId="urn:microsoft.com/office/officeart/2005/8/layout/vList2"/>
    <dgm:cxn modelId="{4DE35660-ADD8-4501-B684-336DD597CA9D}" type="presOf" srcId="{286FC820-134A-4910-8E36-FE179C589E69}" destId="{F136DFAD-2B52-42DA-886B-DB516E34E1F7}" srcOrd="0" destOrd="0" presId="urn:microsoft.com/office/officeart/2005/8/layout/vList2"/>
    <dgm:cxn modelId="{A7C482FC-FB20-45F4-ACD6-CD85BFB60725}" srcId="{5A3E5004-80E9-4AEC-89CE-17F45A48EDA5}" destId="{D555DA18-5681-4D67-92EF-131A72B11678}" srcOrd="1" destOrd="0" parTransId="{F4B79049-9214-4FEB-BAF5-46E1E723BBAF}" sibTransId="{9A901CD6-3EA2-4FF3-8E4B-3D3DDEE9555D}"/>
    <dgm:cxn modelId="{2569CC3A-DFAF-4A2E-A380-A2E9E91E441D}" srcId="{5A3E5004-80E9-4AEC-89CE-17F45A48EDA5}" destId="{04B2FE27-FC5B-4036-B20E-A0B9A97EFF8C}" srcOrd="2" destOrd="0" parTransId="{49249C0A-F792-42C3-930E-5CDC087BE321}" sibTransId="{3F22AFA1-636B-4A6B-9C62-45D710F6F281}"/>
    <dgm:cxn modelId="{050177E5-1A8D-497B-B529-20BC81919A02}" type="presOf" srcId="{04B2FE27-FC5B-4036-B20E-A0B9A97EFF8C}" destId="{75ADB69A-DEFF-49E8-9000-E09BAB3B5422}" srcOrd="0" destOrd="2" presId="urn:microsoft.com/office/officeart/2005/8/layout/vList2"/>
    <dgm:cxn modelId="{17F43B27-612F-4CFA-9EE9-AE4B46DC8EC0}" srcId="{286FC820-134A-4910-8E36-FE179C589E69}" destId="{5A3E5004-80E9-4AEC-89CE-17F45A48EDA5}" srcOrd="0" destOrd="0" parTransId="{3C53B7BE-9E6C-4116-94B5-4B680ADBE2C3}" sibTransId="{4C6D819B-F169-4583-8750-62100B2BF95D}"/>
    <dgm:cxn modelId="{8F6EA81A-70B0-41F7-9B42-D69D5704CD4E}" type="presOf" srcId="{5A3E5004-80E9-4AEC-89CE-17F45A48EDA5}" destId="{4BC3549C-DF40-4302-A55B-92C89EC994DD}" srcOrd="0" destOrd="0" presId="urn:microsoft.com/office/officeart/2005/8/layout/vList2"/>
    <dgm:cxn modelId="{C0256281-AE2E-40E0-B677-9F81E529A240}" type="presParOf" srcId="{F136DFAD-2B52-42DA-886B-DB516E34E1F7}" destId="{4BC3549C-DF40-4302-A55B-92C89EC994DD}" srcOrd="0" destOrd="0" presId="urn:microsoft.com/office/officeart/2005/8/layout/vList2"/>
    <dgm:cxn modelId="{6549C51A-BECE-429B-98BC-F8BF75997C96}" type="presParOf" srcId="{F136DFAD-2B52-42DA-886B-DB516E34E1F7}" destId="{75ADB69A-DEFF-49E8-9000-E09BAB3B5422}" srcOrd="1" destOrd="0" presId="urn:microsoft.com/office/officeart/2005/8/layout/vList2"/>
    <dgm:cxn modelId="{8E421D65-08AD-4F40-A5F1-477A2E4FCD97}" type="presParOf" srcId="{F136DFAD-2B52-42DA-886B-DB516E34E1F7}" destId="{7595F316-A0D1-4772-B444-2F5EF97975A7}" srcOrd="2" destOrd="0" presId="urn:microsoft.com/office/officeart/2005/8/layout/vList2"/>
    <dgm:cxn modelId="{9857838D-2139-47CC-B46A-8C9E015C62AA}" type="presParOf" srcId="{F136DFAD-2B52-42DA-886B-DB516E34E1F7}" destId="{F38BC650-191F-4010-A6E8-A1F461D2457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F329DD-070C-42A1-A503-F5A2FCF8DDEF}" type="doc">
      <dgm:prSet loTypeId="urn:microsoft.com/office/officeart/2005/8/layout/vList4#1" loCatId="list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C3D43C0E-EE98-4945-B3F2-2F682DA6AC21}">
      <dgm:prSet phldrT="[Текст]" custT="1"/>
      <dgm:spPr/>
      <dgm:t>
        <a:bodyPr/>
        <a:lstStyle/>
        <a:p>
          <a:r>
            <a:rPr lang="ru-RU" sz="1600" b="1" dirty="0" smtClean="0"/>
            <a:t>Подпрограмма "Обеспечение деятельности учреждений по реализации государственной политики в сфере физической культуры и спорта на муниципальном уровне" - 2 966,7 тыс. рублей</a:t>
          </a:r>
          <a:endParaRPr lang="ru-RU" sz="1600" b="1" dirty="0"/>
        </a:p>
      </dgm:t>
    </dgm:pt>
    <dgm:pt modelId="{5052B1B3-3D1E-42AC-82C4-364FB5F34888}" type="parTrans" cxnId="{57C23A2B-9987-472A-B089-E3E87A1F180E}">
      <dgm:prSet/>
      <dgm:spPr/>
      <dgm:t>
        <a:bodyPr/>
        <a:lstStyle/>
        <a:p>
          <a:endParaRPr lang="ru-RU"/>
        </a:p>
      </dgm:t>
    </dgm:pt>
    <dgm:pt modelId="{D204D19E-E370-4F0A-BAA2-343021B1F7E2}" type="sibTrans" cxnId="{57C23A2B-9987-472A-B089-E3E87A1F180E}">
      <dgm:prSet/>
      <dgm:spPr/>
      <dgm:t>
        <a:bodyPr/>
        <a:lstStyle/>
        <a:p>
          <a:endParaRPr lang="ru-RU"/>
        </a:p>
      </dgm:t>
    </dgm:pt>
    <dgm:pt modelId="{2C295934-9AF5-4AA3-807D-0B2C9273210D}">
      <dgm:prSet phldrT="[Текст]" custT="1"/>
      <dgm:spPr/>
      <dgm:t>
        <a:bodyPr/>
        <a:lstStyle/>
        <a:p>
          <a:r>
            <a:rPr lang="ru-RU" sz="1400" dirty="0" smtClean="0"/>
            <a:t>на содержание отраслевого органа администрации муниципального образования Туапсинский район (отдел по ФК и спорту) - 2 966,7 тыс. рублей </a:t>
          </a:r>
          <a:endParaRPr lang="ru-RU" sz="1400" dirty="0"/>
        </a:p>
      </dgm:t>
    </dgm:pt>
    <dgm:pt modelId="{C46B3A3C-5B55-4688-8F65-7F54E8563749}" type="parTrans" cxnId="{E08CAE02-5C0C-4D3C-8261-BC11ED49BD45}">
      <dgm:prSet/>
      <dgm:spPr/>
      <dgm:t>
        <a:bodyPr/>
        <a:lstStyle/>
        <a:p>
          <a:endParaRPr lang="ru-RU"/>
        </a:p>
      </dgm:t>
    </dgm:pt>
    <dgm:pt modelId="{7201FA6C-56FA-415C-85A0-C3A6375EDF90}" type="sibTrans" cxnId="{E08CAE02-5C0C-4D3C-8261-BC11ED49BD45}">
      <dgm:prSet/>
      <dgm:spPr/>
      <dgm:t>
        <a:bodyPr/>
        <a:lstStyle/>
        <a:p>
          <a:endParaRPr lang="ru-RU"/>
        </a:p>
      </dgm:t>
    </dgm:pt>
    <dgm:pt modelId="{F9F538BF-6708-4AE0-AAE0-90D23295AD9C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Подпрограмма "Развитие детско-юношеского спорта" – </a:t>
          </a:r>
        </a:p>
        <a:p>
          <a:pPr algn="ctr"/>
          <a:r>
            <a:rPr lang="ru-RU" sz="1600" b="1" dirty="0" smtClean="0"/>
            <a:t>96 621,5 тыс. рублей</a:t>
          </a:r>
          <a:endParaRPr lang="ru-RU" sz="1600" b="1" dirty="0"/>
        </a:p>
      </dgm:t>
    </dgm:pt>
    <dgm:pt modelId="{F5BA4855-36D4-4BB0-8EA3-9D152EC7FA15}" type="sibTrans" cxnId="{EF1E1622-229A-4774-8F65-57B8C74C0C78}">
      <dgm:prSet/>
      <dgm:spPr/>
      <dgm:t>
        <a:bodyPr/>
        <a:lstStyle/>
        <a:p>
          <a:endParaRPr lang="ru-RU"/>
        </a:p>
      </dgm:t>
    </dgm:pt>
    <dgm:pt modelId="{0FCF0864-3810-443F-B01E-2CBD4F49F059}" type="parTrans" cxnId="{EF1E1622-229A-4774-8F65-57B8C74C0C78}">
      <dgm:prSet/>
      <dgm:spPr/>
      <dgm:t>
        <a:bodyPr/>
        <a:lstStyle/>
        <a:p>
          <a:endParaRPr lang="ru-RU"/>
        </a:p>
      </dgm:t>
    </dgm:pt>
    <dgm:pt modelId="{C7450655-4CBC-4E8C-879F-07BC73A426C6}">
      <dgm:prSet phldrT="[Текст]" custT="1"/>
      <dgm:spPr/>
      <dgm:t>
        <a:bodyPr/>
        <a:lstStyle/>
        <a:p>
          <a:pPr algn="l"/>
          <a:r>
            <a:rPr lang="ru-RU" sz="1500" dirty="0" smtClean="0"/>
            <a:t>на осуществление отдельных полномочий Краснодарского края по предоставлению социальной поддержки отдельным категориям работников муниципальных физкультурно-спортивных организаций, осуществляющих подготовку спортивного резерва, и муниципальных образовательных учреждений дополнительного образования детей –  328,1 тыс. рублей</a:t>
          </a:r>
          <a:endParaRPr lang="ru-RU" sz="1500" dirty="0"/>
        </a:p>
      </dgm:t>
    </dgm:pt>
    <dgm:pt modelId="{DAE8F324-51E4-4234-9934-DA785CCC38C2}" type="sibTrans" cxnId="{1661F5BE-487C-486C-8603-0ED33EA323AA}">
      <dgm:prSet/>
      <dgm:spPr/>
      <dgm:t>
        <a:bodyPr/>
        <a:lstStyle/>
        <a:p>
          <a:endParaRPr lang="ru-RU"/>
        </a:p>
      </dgm:t>
    </dgm:pt>
    <dgm:pt modelId="{B6C7965C-4E52-4C95-A6CA-4419BBD7B5C3}" type="parTrans" cxnId="{1661F5BE-487C-486C-8603-0ED33EA323AA}">
      <dgm:prSet/>
      <dgm:spPr/>
      <dgm:t>
        <a:bodyPr/>
        <a:lstStyle/>
        <a:p>
          <a:endParaRPr lang="ru-RU"/>
        </a:p>
      </dgm:t>
    </dgm:pt>
    <dgm:pt modelId="{8643D64B-EA46-423C-92A8-F0C1FB25DEEA}">
      <dgm:prSet phldrT="[Текст]" custT="1"/>
      <dgm:spPr/>
      <dgm:t>
        <a:bodyPr/>
        <a:lstStyle/>
        <a:p>
          <a:pPr algn="l"/>
          <a:r>
            <a:rPr lang="ru-RU" sz="1500" dirty="0" smtClean="0"/>
            <a:t>социальная выплата компенсационного характера, связанная с оплатой жилого помещения по договору найма (поднайма) – 20,0 тыс. рублей</a:t>
          </a:r>
          <a:endParaRPr lang="ru-RU" sz="1500" dirty="0"/>
        </a:p>
      </dgm:t>
    </dgm:pt>
    <dgm:pt modelId="{ED153D5A-F61F-457A-98E4-416F582F4C0F}" type="sibTrans" cxnId="{4BF105BA-2244-4D5B-BE48-E159EC5E261C}">
      <dgm:prSet/>
      <dgm:spPr/>
      <dgm:t>
        <a:bodyPr/>
        <a:lstStyle/>
        <a:p>
          <a:endParaRPr lang="ru-RU"/>
        </a:p>
      </dgm:t>
    </dgm:pt>
    <dgm:pt modelId="{0FA01D78-F93D-4102-9721-DEF2A233725F}" type="parTrans" cxnId="{4BF105BA-2244-4D5B-BE48-E159EC5E261C}">
      <dgm:prSet/>
      <dgm:spPr/>
      <dgm:t>
        <a:bodyPr/>
        <a:lstStyle/>
        <a:p>
          <a:endParaRPr lang="ru-RU"/>
        </a:p>
      </dgm:t>
    </dgm:pt>
    <dgm:pt modelId="{0ECCB42F-9834-442B-B393-FB36B962F7CD}">
      <dgm:prSet phldrT="[Текст]" custT="1"/>
      <dgm:spPr/>
      <dgm:t>
        <a:bodyPr/>
        <a:lstStyle/>
        <a:p>
          <a:pPr algn="l"/>
          <a:r>
            <a:rPr lang="ru-RU" sz="1500" dirty="0" smtClean="0"/>
            <a:t>осуществление отдельных полномочий Краснодарского края на выплату компенсации расходов на оплату жилых помещений, отопления и освещения работникам муниципальных учреждений, проживающим и работающим в сельской местности – 4,0 тыс.рублей</a:t>
          </a:r>
          <a:endParaRPr lang="ru-RU" sz="1500" dirty="0"/>
        </a:p>
      </dgm:t>
    </dgm:pt>
    <dgm:pt modelId="{4E178AF0-E69E-475E-A526-D60F4E69EE4F}" type="sibTrans" cxnId="{A8DCAF0C-B18A-40BA-B4E2-5B940062B6C8}">
      <dgm:prSet/>
      <dgm:spPr/>
      <dgm:t>
        <a:bodyPr/>
        <a:lstStyle/>
        <a:p>
          <a:endParaRPr lang="ru-RU"/>
        </a:p>
      </dgm:t>
    </dgm:pt>
    <dgm:pt modelId="{05BE770D-8689-47C4-88B1-4724B837BE8C}" type="parTrans" cxnId="{A8DCAF0C-B18A-40BA-B4E2-5B940062B6C8}">
      <dgm:prSet/>
      <dgm:spPr/>
      <dgm:t>
        <a:bodyPr/>
        <a:lstStyle/>
        <a:p>
          <a:endParaRPr lang="ru-RU"/>
        </a:p>
      </dgm:t>
    </dgm:pt>
    <dgm:pt modelId="{3F22B0D7-1863-4CE6-BD04-05405304378D}">
      <dgm:prSet phldrT="[Текст]" custT="1"/>
      <dgm:spPr/>
      <dgm:t>
        <a:bodyPr/>
        <a:lstStyle/>
        <a:p>
          <a:pPr algn="l"/>
          <a:r>
            <a:rPr lang="ru-RU" sz="1500" dirty="0" smtClean="0"/>
            <a:t>субсидии  на выполнение муниципального задания бюджетными учреждениями - 96 269,4 тыс. рублей</a:t>
          </a:r>
          <a:endParaRPr lang="ru-RU" sz="1500" dirty="0"/>
        </a:p>
      </dgm:t>
    </dgm:pt>
    <dgm:pt modelId="{C4717C9D-0145-4396-A46B-0EBBA49E905A}" type="sibTrans" cxnId="{F9F1F4E4-42FC-426E-93FC-3BFAF63C4AD3}">
      <dgm:prSet/>
      <dgm:spPr/>
      <dgm:t>
        <a:bodyPr/>
        <a:lstStyle/>
        <a:p>
          <a:endParaRPr lang="ru-RU"/>
        </a:p>
      </dgm:t>
    </dgm:pt>
    <dgm:pt modelId="{25B531C2-3D64-42DC-B61F-90C20BB2B852}" type="parTrans" cxnId="{F9F1F4E4-42FC-426E-93FC-3BFAF63C4AD3}">
      <dgm:prSet/>
      <dgm:spPr/>
      <dgm:t>
        <a:bodyPr/>
        <a:lstStyle/>
        <a:p>
          <a:endParaRPr lang="ru-RU"/>
        </a:p>
      </dgm:t>
    </dgm:pt>
    <dgm:pt modelId="{60130287-A97E-4204-A147-A730F5BFB019}" type="pres">
      <dgm:prSet presAssocID="{28F329DD-070C-42A1-A503-F5A2FCF8DDE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F8200-3ECD-41C5-A88E-2F077F2F1B6A}" type="pres">
      <dgm:prSet presAssocID="{C3D43C0E-EE98-4945-B3F2-2F682DA6AC21}" presName="comp" presStyleCnt="0"/>
      <dgm:spPr/>
    </dgm:pt>
    <dgm:pt modelId="{D6368A6B-4FA7-46EC-90EB-0456545E5DCB}" type="pres">
      <dgm:prSet presAssocID="{C3D43C0E-EE98-4945-B3F2-2F682DA6AC21}" presName="box" presStyleLbl="node1" presStyleIdx="0" presStyleCnt="2" custScaleY="147102" custLinFactNeighborY="-8234"/>
      <dgm:spPr/>
      <dgm:t>
        <a:bodyPr/>
        <a:lstStyle/>
        <a:p>
          <a:endParaRPr lang="ru-RU"/>
        </a:p>
      </dgm:t>
    </dgm:pt>
    <dgm:pt modelId="{ABBF8C91-F8FF-4F82-B980-C50423F84922}" type="pres">
      <dgm:prSet presAssocID="{C3D43C0E-EE98-4945-B3F2-2F682DA6AC21}" presName="img" presStyleLbl="fgImgPlace1" presStyleIdx="0" presStyleCnt="2" custScaleY="180394" custLinFactNeighborX="-5373" custLinFactNeighborY="-639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4F9EA02-FA56-42A7-9971-49F3056C011A}" type="pres">
      <dgm:prSet presAssocID="{C3D43C0E-EE98-4945-B3F2-2F682DA6AC21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33F84-3E64-4BFB-8FAB-E8A23BC8F927}" type="pres">
      <dgm:prSet presAssocID="{D204D19E-E370-4F0A-BAA2-343021B1F7E2}" presName="spacer" presStyleCnt="0"/>
      <dgm:spPr/>
    </dgm:pt>
    <dgm:pt modelId="{A9EEEA82-A9C1-4687-A70B-5692F2FAF4D5}" type="pres">
      <dgm:prSet presAssocID="{F9F538BF-6708-4AE0-AAE0-90D23295AD9C}" presName="comp" presStyleCnt="0"/>
      <dgm:spPr/>
    </dgm:pt>
    <dgm:pt modelId="{F1C2C2B3-8139-4881-9863-5EE2973FCE92}" type="pres">
      <dgm:prSet presAssocID="{F9F538BF-6708-4AE0-AAE0-90D23295AD9C}" presName="box" presStyleLbl="node1" presStyleIdx="1" presStyleCnt="2" custScaleY="473928" custLinFactNeighborY="0"/>
      <dgm:spPr/>
      <dgm:t>
        <a:bodyPr/>
        <a:lstStyle/>
        <a:p>
          <a:endParaRPr lang="ru-RU"/>
        </a:p>
      </dgm:t>
    </dgm:pt>
    <dgm:pt modelId="{32D7D760-3753-430F-9AC1-7137C0E0BA1C}" type="pres">
      <dgm:prSet presAssocID="{F9F538BF-6708-4AE0-AAE0-90D23295AD9C}" presName="img" presStyleLbl="fgImgPlace1" presStyleIdx="1" presStyleCnt="2" custScaleX="97530" custScaleY="413740" custLinFactNeighborX="-449" custLinFactNeighborY="-2474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B2C95CE-BC74-4AAC-8CA5-61C97FB2D29E}" type="pres">
      <dgm:prSet presAssocID="{F9F538BF-6708-4AE0-AAE0-90D23295AD9C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049478-3C26-4521-AF2A-059CDC98F1B0}" type="presOf" srcId="{C7450655-4CBC-4E8C-879F-07BC73A426C6}" destId="{F1C2C2B3-8139-4881-9863-5EE2973FCE92}" srcOrd="0" destOrd="4" presId="urn:microsoft.com/office/officeart/2005/8/layout/vList4#1"/>
    <dgm:cxn modelId="{F9F1F4E4-42FC-426E-93FC-3BFAF63C4AD3}" srcId="{F9F538BF-6708-4AE0-AAE0-90D23295AD9C}" destId="{3F22B0D7-1863-4CE6-BD04-05405304378D}" srcOrd="0" destOrd="0" parTransId="{25B531C2-3D64-42DC-B61F-90C20BB2B852}" sibTransId="{C4717C9D-0145-4396-A46B-0EBBA49E905A}"/>
    <dgm:cxn modelId="{3ED3A433-BD55-4F80-A46D-7BE82E628B58}" type="presOf" srcId="{F9F538BF-6708-4AE0-AAE0-90D23295AD9C}" destId="{9B2C95CE-BC74-4AAC-8CA5-61C97FB2D29E}" srcOrd="1" destOrd="0" presId="urn:microsoft.com/office/officeart/2005/8/layout/vList4#1"/>
    <dgm:cxn modelId="{A8DCAF0C-B18A-40BA-B4E2-5B940062B6C8}" srcId="{F9F538BF-6708-4AE0-AAE0-90D23295AD9C}" destId="{0ECCB42F-9834-442B-B393-FB36B962F7CD}" srcOrd="1" destOrd="0" parTransId="{05BE770D-8689-47C4-88B1-4724B837BE8C}" sibTransId="{4E178AF0-E69E-475E-A526-D60F4E69EE4F}"/>
    <dgm:cxn modelId="{51A85AEF-0ABF-4A90-B72C-AD1D339F2E40}" type="presOf" srcId="{C7450655-4CBC-4E8C-879F-07BC73A426C6}" destId="{9B2C95CE-BC74-4AAC-8CA5-61C97FB2D29E}" srcOrd="1" destOrd="4" presId="urn:microsoft.com/office/officeart/2005/8/layout/vList4#1"/>
    <dgm:cxn modelId="{037C7A74-A0B3-4D8B-95A8-577D1C441547}" type="presOf" srcId="{C3D43C0E-EE98-4945-B3F2-2F682DA6AC21}" destId="{D6368A6B-4FA7-46EC-90EB-0456545E5DCB}" srcOrd="0" destOrd="0" presId="urn:microsoft.com/office/officeart/2005/8/layout/vList4#1"/>
    <dgm:cxn modelId="{57C23A2B-9987-472A-B089-E3E87A1F180E}" srcId="{28F329DD-070C-42A1-A503-F5A2FCF8DDEF}" destId="{C3D43C0E-EE98-4945-B3F2-2F682DA6AC21}" srcOrd="0" destOrd="0" parTransId="{5052B1B3-3D1E-42AC-82C4-364FB5F34888}" sibTransId="{D204D19E-E370-4F0A-BAA2-343021B1F7E2}"/>
    <dgm:cxn modelId="{4FD90D54-D51D-4A15-9D4D-22B6F5012691}" type="presOf" srcId="{8643D64B-EA46-423C-92A8-F0C1FB25DEEA}" destId="{9B2C95CE-BC74-4AAC-8CA5-61C97FB2D29E}" srcOrd="1" destOrd="3" presId="urn:microsoft.com/office/officeart/2005/8/layout/vList4#1"/>
    <dgm:cxn modelId="{E08CAE02-5C0C-4D3C-8261-BC11ED49BD45}" srcId="{C3D43C0E-EE98-4945-B3F2-2F682DA6AC21}" destId="{2C295934-9AF5-4AA3-807D-0B2C9273210D}" srcOrd="0" destOrd="0" parTransId="{C46B3A3C-5B55-4688-8F65-7F54E8563749}" sibTransId="{7201FA6C-56FA-415C-85A0-C3A6375EDF90}"/>
    <dgm:cxn modelId="{9EB34FCA-EA8F-411E-8ECD-6CC3B5A923B4}" type="presOf" srcId="{3F22B0D7-1863-4CE6-BD04-05405304378D}" destId="{F1C2C2B3-8139-4881-9863-5EE2973FCE92}" srcOrd="0" destOrd="1" presId="urn:microsoft.com/office/officeart/2005/8/layout/vList4#1"/>
    <dgm:cxn modelId="{9C35EC21-5DA3-453A-9548-D569413AE28B}" type="presOf" srcId="{28F329DD-070C-42A1-A503-F5A2FCF8DDEF}" destId="{60130287-A97E-4204-A147-A730F5BFB019}" srcOrd="0" destOrd="0" presId="urn:microsoft.com/office/officeart/2005/8/layout/vList4#1"/>
    <dgm:cxn modelId="{2E6EC83E-67ED-4E87-8FD3-6A67DC1B07C3}" type="presOf" srcId="{F9F538BF-6708-4AE0-AAE0-90D23295AD9C}" destId="{F1C2C2B3-8139-4881-9863-5EE2973FCE92}" srcOrd="0" destOrd="0" presId="urn:microsoft.com/office/officeart/2005/8/layout/vList4#1"/>
    <dgm:cxn modelId="{1661F5BE-487C-486C-8603-0ED33EA323AA}" srcId="{F9F538BF-6708-4AE0-AAE0-90D23295AD9C}" destId="{C7450655-4CBC-4E8C-879F-07BC73A426C6}" srcOrd="3" destOrd="0" parTransId="{B6C7965C-4E52-4C95-A6CA-4419BBD7B5C3}" sibTransId="{DAE8F324-51E4-4234-9934-DA785CCC38C2}"/>
    <dgm:cxn modelId="{6BE47D34-BA44-4D46-A9D2-8C3DFC434FB6}" type="presOf" srcId="{0ECCB42F-9834-442B-B393-FB36B962F7CD}" destId="{F1C2C2B3-8139-4881-9863-5EE2973FCE92}" srcOrd="0" destOrd="2" presId="urn:microsoft.com/office/officeart/2005/8/layout/vList4#1"/>
    <dgm:cxn modelId="{B5C0A512-2309-4A21-90D8-386E13E29E63}" type="presOf" srcId="{C3D43C0E-EE98-4945-B3F2-2F682DA6AC21}" destId="{94F9EA02-FA56-42A7-9971-49F3056C011A}" srcOrd="1" destOrd="0" presId="urn:microsoft.com/office/officeart/2005/8/layout/vList4#1"/>
    <dgm:cxn modelId="{EF1E1622-229A-4774-8F65-57B8C74C0C78}" srcId="{28F329DD-070C-42A1-A503-F5A2FCF8DDEF}" destId="{F9F538BF-6708-4AE0-AAE0-90D23295AD9C}" srcOrd="1" destOrd="0" parTransId="{0FCF0864-3810-443F-B01E-2CBD4F49F059}" sibTransId="{F5BA4855-36D4-4BB0-8EA3-9D152EC7FA15}"/>
    <dgm:cxn modelId="{FE3C1CB4-0C22-4E41-B684-F9149D49B1A7}" type="presOf" srcId="{8643D64B-EA46-423C-92A8-F0C1FB25DEEA}" destId="{F1C2C2B3-8139-4881-9863-5EE2973FCE92}" srcOrd="0" destOrd="3" presId="urn:microsoft.com/office/officeart/2005/8/layout/vList4#1"/>
    <dgm:cxn modelId="{31258884-A71A-4AB9-952C-AF790AA450F9}" type="presOf" srcId="{0ECCB42F-9834-442B-B393-FB36B962F7CD}" destId="{9B2C95CE-BC74-4AAC-8CA5-61C97FB2D29E}" srcOrd="1" destOrd="2" presId="urn:microsoft.com/office/officeart/2005/8/layout/vList4#1"/>
    <dgm:cxn modelId="{FE9110D2-6F50-422B-B7AB-29B016202BE6}" type="presOf" srcId="{2C295934-9AF5-4AA3-807D-0B2C9273210D}" destId="{D6368A6B-4FA7-46EC-90EB-0456545E5DCB}" srcOrd="0" destOrd="1" presId="urn:microsoft.com/office/officeart/2005/8/layout/vList4#1"/>
    <dgm:cxn modelId="{4BF105BA-2244-4D5B-BE48-E159EC5E261C}" srcId="{F9F538BF-6708-4AE0-AAE0-90D23295AD9C}" destId="{8643D64B-EA46-423C-92A8-F0C1FB25DEEA}" srcOrd="2" destOrd="0" parTransId="{0FA01D78-F93D-4102-9721-DEF2A233725F}" sibTransId="{ED153D5A-F61F-457A-98E4-416F582F4C0F}"/>
    <dgm:cxn modelId="{DF1EE2BD-F424-4B89-858A-C90B93BEC78A}" type="presOf" srcId="{3F22B0D7-1863-4CE6-BD04-05405304378D}" destId="{9B2C95CE-BC74-4AAC-8CA5-61C97FB2D29E}" srcOrd="1" destOrd="1" presId="urn:microsoft.com/office/officeart/2005/8/layout/vList4#1"/>
    <dgm:cxn modelId="{AF55F475-9FB7-4E2A-A519-DECC62A8DDDB}" type="presOf" srcId="{2C295934-9AF5-4AA3-807D-0B2C9273210D}" destId="{94F9EA02-FA56-42A7-9971-49F3056C011A}" srcOrd="1" destOrd="1" presId="urn:microsoft.com/office/officeart/2005/8/layout/vList4#1"/>
    <dgm:cxn modelId="{BE972D9E-D901-4F2E-A108-81321FAD3E40}" type="presParOf" srcId="{60130287-A97E-4204-A147-A730F5BFB019}" destId="{599F8200-3ECD-41C5-A88E-2F077F2F1B6A}" srcOrd="0" destOrd="0" presId="urn:microsoft.com/office/officeart/2005/8/layout/vList4#1"/>
    <dgm:cxn modelId="{97690750-52B9-4202-882C-DC066FE39A4D}" type="presParOf" srcId="{599F8200-3ECD-41C5-A88E-2F077F2F1B6A}" destId="{D6368A6B-4FA7-46EC-90EB-0456545E5DCB}" srcOrd="0" destOrd="0" presId="urn:microsoft.com/office/officeart/2005/8/layout/vList4#1"/>
    <dgm:cxn modelId="{21D1CC7B-B2D5-47D0-AF69-6CD730A6A640}" type="presParOf" srcId="{599F8200-3ECD-41C5-A88E-2F077F2F1B6A}" destId="{ABBF8C91-F8FF-4F82-B980-C50423F84922}" srcOrd="1" destOrd="0" presId="urn:microsoft.com/office/officeart/2005/8/layout/vList4#1"/>
    <dgm:cxn modelId="{A0507AB4-8F3E-4F69-BCA8-0CAF2B12536E}" type="presParOf" srcId="{599F8200-3ECD-41C5-A88E-2F077F2F1B6A}" destId="{94F9EA02-FA56-42A7-9971-49F3056C011A}" srcOrd="2" destOrd="0" presId="urn:microsoft.com/office/officeart/2005/8/layout/vList4#1"/>
    <dgm:cxn modelId="{A365477E-8975-4312-BFBC-DF4ED5F393AA}" type="presParOf" srcId="{60130287-A97E-4204-A147-A730F5BFB019}" destId="{52133F84-3E64-4BFB-8FAB-E8A23BC8F927}" srcOrd="1" destOrd="0" presId="urn:microsoft.com/office/officeart/2005/8/layout/vList4#1"/>
    <dgm:cxn modelId="{F536E2D0-DA0E-4487-BC00-95733ED02605}" type="presParOf" srcId="{60130287-A97E-4204-A147-A730F5BFB019}" destId="{A9EEEA82-A9C1-4687-A70B-5692F2FAF4D5}" srcOrd="2" destOrd="0" presId="urn:microsoft.com/office/officeart/2005/8/layout/vList4#1"/>
    <dgm:cxn modelId="{26437C1C-2FC3-4FB9-B5B6-B2BD8F57CB9C}" type="presParOf" srcId="{A9EEEA82-A9C1-4687-A70B-5692F2FAF4D5}" destId="{F1C2C2B3-8139-4881-9863-5EE2973FCE92}" srcOrd="0" destOrd="0" presId="urn:microsoft.com/office/officeart/2005/8/layout/vList4#1"/>
    <dgm:cxn modelId="{B724F970-447D-4E04-A315-6A56B809EC9A}" type="presParOf" srcId="{A9EEEA82-A9C1-4687-A70B-5692F2FAF4D5}" destId="{32D7D760-3753-430F-9AC1-7137C0E0BA1C}" srcOrd="1" destOrd="0" presId="urn:microsoft.com/office/officeart/2005/8/layout/vList4#1"/>
    <dgm:cxn modelId="{DDA1B0E9-BEF6-4329-A822-D1299CB97350}" type="presParOf" srcId="{A9EEEA82-A9C1-4687-A70B-5692F2FAF4D5}" destId="{9B2C95CE-BC74-4AAC-8CA5-61C97FB2D29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5A3FB3-DB90-4E8A-AE5F-363E26610EC4}">
      <dsp:nvSpPr>
        <dsp:cNvPr id="0" name=""/>
        <dsp:cNvSpPr/>
      </dsp:nvSpPr>
      <dsp:spPr>
        <a:xfrm>
          <a:off x="1968484" y="2978851"/>
          <a:ext cx="587291" cy="12583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3645" y="0"/>
              </a:lnTo>
              <a:lnTo>
                <a:pt x="293645" y="1258370"/>
              </a:lnTo>
              <a:lnTo>
                <a:pt x="587291" y="125837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227413" y="3573319"/>
        <a:ext cx="69433" cy="69433"/>
      </dsp:txXfrm>
    </dsp:sp>
    <dsp:sp modelId="{9823C8CA-981A-4664-9D68-8217C0C96D26}">
      <dsp:nvSpPr>
        <dsp:cNvPr id="0" name=""/>
        <dsp:cNvSpPr/>
      </dsp:nvSpPr>
      <dsp:spPr>
        <a:xfrm>
          <a:off x="1968484" y="2978851"/>
          <a:ext cx="587291" cy="2562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3645" y="0"/>
              </a:lnTo>
              <a:lnTo>
                <a:pt x="293645" y="2562217"/>
              </a:lnTo>
              <a:lnTo>
                <a:pt x="587291" y="2562217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2196413" y="4194243"/>
        <a:ext cx="131433" cy="131433"/>
      </dsp:txXfrm>
    </dsp:sp>
    <dsp:sp modelId="{3EFFD99B-6214-4B80-B9C9-06DD98711DEA}">
      <dsp:nvSpPr>
        <dsp:cNvPr id="0" name=""/>
        <dsp:cNvSpPr/>
      </dsp:nvSpPr>
      <dsp:spPr>
        <a:xfrm>
          <a:off x="1968484" y="2978851"/>
          <a:ext cx="587291" cy="5501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3645" y="0"/>
              </a:lnTo>
              <a:lnTo>
                <a:pt x="293645" y="550125"/>
              </a:lnTo>
              <a:lnTo>
                <a:pt x="587291" y="55012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242012" y="3233796"/>
        <a:ext cx="40235" cy="40235"/>
      </dsp:txXfrm>
    </dsp:sp>
    <dsp:sp modelId="{DA228172-79D5-4D72-A2B1-29FE8DBA2F10}">
      <dsp:nvSpPr>
        <dsp:cNvPr id="0" name=""/>
        <dsp:cNvSpPr/>
      </dsp:nvSpPr>
      <dsp:spPr>
        <a:xfrm>
          <a:off x="1968484" y="2820613"/>
          <a:ext cx="587291" cy="158238"/>
        </a:xfrm>
        <a:custGeom>
          <a:avLst/>
          <a:gdLst/>
          <a:ahLst/>
          <a:cxnLst/>
          <a:rect l="0" t="0" r="0" b="0"/>
          <a:pathLst>
            <a:path>
              <a:moveTo>
                <a:pt x="0" y="158238"/>
              </a:moveTo>
              <a:lnTo>
                <a:pt x="293645" y="158238"/>
              </a:lnTo>
              <a:lnTo>
                <a:pt x="293645" y="0"/>
              </a:lnTo>
              <a:lnTo>
                <a:pt x="587291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246923" y="2884526"/>
        <a:ext cx="30411" cy="30411"/>
      </dsp:txXfrm>
    </dsp:sp>
    <dsp:sp modelId="{94C65474-7634-405B-8F81-4A6BE0AF5130}">
      <dsp:nvSpPr>
        <dsp:cNvPr id="0" name=""/>
        <dsp:cNvSpPr/>
      </dsp:nvSpPr>
      <dsp:spPr>
        <a:xfrm>
          <a:off x="1968484" y="2978851"/>
          <a:ext cx="587291" cy="1909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3645" y="0"/>
              </a:lnTo>
              <a:lnTo>
                <a:pt x="293645" y="1909601"/>
              </a:lnTo>
              <a:lnTo>
                <a:pt x="587291" y="1909601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2212183" y="3883705"/>
        <a:ext cx="99893" cy="99893"/>
      </dsp:txXfrm>
    </dsp:sp>
    <dsp:sp modelId="{64E29A4E-0A8F-4917-B6A5-DBF5077F010D}">
      <dsp:nvSpPr>
        <dsp:cNvPr id="0" name=""/>
        <dsp:cNvSpPr/>
      </dsp:nvSpPr>
      <dsp:spPr>
        <a:xfrm>
          <a:off x="1968484" y="1233142"/>
          <a:ext cx="587294" cy="1745709"/>
        </a:xfrm>
        <a:custGeom>
          <a:avLst/>
          <a:gdLst/>
          <a:ahLst/>
          <a:cxnLst/>
          <a:rect l="0" t="0" r="0" b="0"/>
          <a:pathLst>
            <a:path>
              <a:moveTo>
                <a:pt x="0" y="1745709"/>
              </a:moveTo>
              <a:lnTo>
                <a:pt x="293647" y="1745709"/>
              </a:lnTo>
              <a:lnTo>
                <a:pt x="293647" y="0"/>
              </a:lnTo>
              <a:lnTo>
                <a:pt x="587294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216085" y="2059950"/>
        <a:ext cx="92092" cy="92092"/>
      </dsp:txXfrm>
    </dsp:sp>
    <dsp:sp modelId="{2C8A39E7-7EBA-484D-96A9-E89B9522D6F7}">
      <dsp:nvSpPr>
        <dsp:cNvPr id="0" name=""/>
        <dsp:cNvSpPr/>
      </dsp:nvSpPr>
      <dsp:spPr>
        <a:xfrm>
          <a:off x="1968484" y="2032030"/>
          <a:ext cx="587291" cy="946820"/>
        </a:xfrm>
        <a:custGeom>
          <a:avLst/>
          <a:gdLst/>
          <a:ahLst/>
          <a:cxnLst/>
          <a:rect l="0" t="0" r="0" b="0"/>
          <a:pathLst>
            <a:path>
              <a:moveTo>
                <a:pt x="0" y="946820"/>
              </a:moveTo>
              <a:lnTo>
                <a:pt x="293645" y="946820"/>
              </a:lnTo>
              <a:lnTo>
                <a:pt x="293645" y="0"/>
              </a:lnTo>
              <a:lnTo>
                <a:pt x="587291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234275" y="2477586"/>
        <a:ext cx="55708" cy="55708"/>
      </dsp:txXfrm>
    </dsp:sp>
    <dsp:sp modelId="{B25783F2-197A-4577-923D-754366495D3E}">
      <dsp:nvSpPr>
        <dsp:cNvPr id="0" name=""/>
        <dsp:cNvSpPr/>
      </dsp:nvSpPr>
      <dsp:spPr>
        <a:xfrm>
          <a:off x="1968484" y="487836"/>
          <a:ext cx="587291" cy="2491014"/>
        </a:xfrm>
        <a:custGeom>
          <a:avLst/>
          <a:gdLst/>
          <a:ahLst/>
          <a:cxnLst/>
          <a:rect l="0" t="0" r="0" b="0"/>
          <a:pathLst>
            <a:path>
              <a:moveTo>
                <a:pt x="0" y="2491014"/>
              </a:moveTo>
              <a:lnTo>
                <a:pt x="293645" y="2491014"/>
              </a:lnTo>
              <a:lnTo>
                <a:pt x="293645" y="0"/>
              </a:lnTo>
              <a:lnTo>
                <a:pt x="587291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2198147" y="1669361"/>
        <a:ext cx="127965" cy="127965"/>
      </dsp:txXfrm>
    </dsp:sp>
    <dsp:sp modelId="{B7269814-146A-4E15-8BBB-687ED3955B61}">
      <dsp:nvSpPr>
        <dsp:cNvPr id="0" name=""/>
        <dsp:cNvSpPr/>
      </dsp:nvSpPr>
      <dsp:spPr>
        <a:xfrm rot="16200000">
          <a:off x="-1986185" y="1994609"/>
          <a:ext cx="5940854" cy="1968484"/>
        </a:xfrm>
        <a:prstGeom prst="borderCallout1">
          <a:avLst/>
        </a:prstGeom>
        <a:solidFill>
          <a:schemeClr val="accent3">
            <a:lumMod val="60000"/>
            <a:lumOff val="40000"/>
          </a:schemeClr>
        </a:solidFill>
        <a:ln w="317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/>
          <a:lightRig rig="balanced" dir="t"/>
        </a:scene3d>
        <a:sp3d>
          <a:bevelT w="127000" prst="artDeco"/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vert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Основные   цели и задачи  </a:t>
          </a:r>
          <a:endParaRPr lang="ru-RU" sz="2400" kern="1200" dirty="0">
            <a:solidFill>
              <a:schemeClr val="tx1"/>
            </a:solidFill>
          </a:endParaRPr>
        </a:p>
      </dsp:txBody>
      <dsp:txXfrm rot="16200000">
        <a:off x="-1986185" y="1994609"/>
        <a:ext cx="5940854" cy="1968484"/>
      </dsp:txXfrm>
    </dsp:sp>
    <dsp:sp modelId="{E30DE914-8700-4864-BF2C-5257E7127929}">
      <dsp:nvSpPr>
        <dsp:cNvPr id="0" name=""/>
        <dsp:cNvSpPr/>
      </dsp:nvSpPr>
      <dsp:spPr>
        <a:xfrm>
          <a:off x="2555775" y="216024"/>
          <a:ext cx="6432561" cy="543623"/>
        </a:xfrm>
        <a:prstGeom prst="rect">
          <a:avLst/>
        </a:prstGeom>
        <a:solidFill>
          <a:srgbClr val="37CBFF"/>
        </a:solidFill>
        <a:ln w="285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создание условий для стимулирования экономического роста, предпринимательской и инвестиционной деятельности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5" y="216024"/>
        <a:ext cx="6432561" cy="543623"/>
      </dsp:txXfrm>
    </dsp:sp>
    <dsp:sp modelId="{506F5AE9-8022-4F76-9F29-F5337697A8FB}">
      <dsp:nvSpPr>
        <dsp:cNvPr id="0" name=""/>
        <dsp:cNvSpPr/>
      </dsp:nvSpPr>
      <dsp:spPr>
        <a:xfrm>
          <a:off x="2555775" y="1656184"/>
          <a:ext cx="6447905" cy="751692"/>
        </a:xfrm>
        <a:prstGeom prst="rect">
          <a:avLst/>
        </a:prstGeom>
        <a:solidFill>
          <a:srgbClr val="37CBFF"/>
        </a:solidFill>
        <a:ln w="285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повышение качества администрирования налоговых и неналоговых доходов консолидированного бюджета края по МО Туапсинский район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5" y="1656184"/>
        <a:ext cx="6447905" cy="751692"/>
      </dsp:txXfrm>
    </dsp:sp>
    <dsp:sp modelId="{06C4943C-B338-4EB0-9DF8-399B30950826}">
      <dsp:nvSpPr>
        <dsp:cNvPr id="0" name=""/>
        <dsp:cNvSpPr/>
      </dsp:nvSpPr>
      <dsp:spPr>
        <a:xfrm>
          <a:off x="2555778" y="936105"/>
          <a:ext cx="6420184" cy="594073"/>
        </a:xfrm>
        <a:prstGeom prst="rect">
          <a:avLst/>
        </a:prstGeom>
        <a:solidFill>
          <a:srgbClr val="37CBFF"/>
        </a:solidFill>
        <a:ln w="285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реализация антикризисных мер, сохранение доходного потенциала МО Туапсинский район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8" y="936105"/>
        <a:ext cx="6420184" cy="594073"/>
      </dsp:txXfrm>
    </dsp:sp>
    <dsp:sp modelId="{952E2110-2428-4980-8878-F70DEEEE545B}">
      <dsp:nvSpPr>
        <dsp:cNvPr id="0" name=""/>
        <dsp:cNvSpPr/>
      </dsp:nvSpPr>
      <dsp:spPr>
        <a:xfrm>
          <a:off x="2555775" y="4608512"/>
          <a:ext cx="6456628" cy="559881"/>
        </a:xfrm>
        <a:prstGeom prst="rect">
          <a:avLst/>
        </a:prstGeom>
        <a:solidFill>
          <a:srgbClr val="37CBFF"/>
        </a:solidFill>
        <a:ln w="285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обеспечение сбалансированности и устойчивости бюджета МО Туапсинский район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5" y="4608512"/>
        <a:ext cx="6456628" cy="559881"/>
      </dsp:txXfrm>
    </dsp:sp>
    <dsp:sp modelId="{ECB12621-BE5C-4A30-AB0D-86A8EF0D06B7}">
      <dsp:nvSpPr>
        <dsp:cNvPr id="0" name=""/>
        <dsp:cNvSpPr/>
      </dsp:nvSpPr>
      <dsp:spPr>
        <a:xfrm>
          <a:off x="2555775" y="2520280"/>
          <a:ext cx="6456628" cy="600666"/>
        </a:xfrm>
        <a:prstGeom prst="rect">
          <a:avLst/>
        </a:prstGeom>
        <a:solidFill>
          <a:srgbClr val="1DC4FF"/>
        </a:solidFill>
        <a:ln w="2857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обеспечение населения доступными и качественными муниципальными услугами, социальными гарантиями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5" y="2520280"/>
        <a:ext cx="6456628" cy="600666"/>
      </dsp:txXfrm>
    </dsp:sp>
    <dsp:sp modelId="{ED620D84-29CE-47BF-9485-96D0510BC3BE}">
      <dsp:nvSpPr>
        <dsp:cNvPr id="0" name=""/>
        <dsp:cNvSpPr/>
      </dsp:nvSpPr>
      <dsp:spPr>
        <a:xfrm>
          <a:off x="2555775" y="3240360"/>
          <a:ext cx="6456628" cy="577233"/>
        </a:xfrm>
        <a:prstGeom prst="rect">
          <a:avLst/>
        </a:prstGeom>
        <a:solidFill>
          <a:srgbClr val="1DC4FF"/>
        </a:solidFill>
        <a:ln w="349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адресное решение социальных вопросов, создание благоприятных и комфортных условий для проживания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5" y="3240360"/>
        <a:ext cx="6456628" cy="577233"/>
      </dsp:txXfrm>
    </dsp:sp>
    <dsp:sp modelId="{6AD51613-1038-44E0-8D00-45675899C91B}">
      <dsp:nvSpPr>
        <dsp:cNvPr id="0" name=""/>
        <dsp:cNvSpPr/>
      </dsp:nvSpPr>
      <dsp:spPr>
        <a:xfrm>
          <a:off x="2555775" y="5256583"/>
          <a:ext cx="6456628" cy="568970"/>
        </a:xfrm>
        <a:prstGeom prst="rect">
          <a:avLst/>
        </a:prstGeom>
        <a:solidFill>
          <a:srgbClr val="1DC4FF"/>
        </a:solidFill>
        <a:ln w="349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повышение эффективности управления муниципальными финансами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5" y="5256583"/>
        <a:ext cx="6456628" cy="568970"/>
      </dsp:txXfrm>
    </dsp:sp>
    <dsp:sp modelId="{69BDA165-089A-459F-A6CF-A78C03AC88E6}">
      <dsp:nvSpPr>
        <dsp:cNvPr id="0" name=""/>
        <dsp:cNvSpPr/>
      </dsp:nvSpPr>
      <dsp:spPr>
        <a:xfrm>
          <a:off x="2555775" y="3960440"/>
          <a:ext cx="6456628" cy="553563"/>
        </a:xfrm>
        <a:prstGeom prst="rect">
          <a:avLst/>
        </a:prstGeom>
        <a:solidFill>
          <a:srgbClr val="1DC4FF"/>
        </a:solidFill>
        <a:ln w="349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реализация мер, направленных на обеспечение открытости и прозрачности бюджетного процесса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555775" y="3960440"/>
        <a:ext cx="6456628" cy="553563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57D749-80CE-4AE3-8AC7-9D7D941559A8}">
      <dsp:nvSpPr>
        <dsp:cNvPr id="0" name=""/>
        <dsp:cNvSpPr/>
      </dsp:nvSpPr>
      <dsp:spPr>
        <a:xfrm>
          <a:off x="0" y="573427"/>
          <a:ext cx="6372200" cy="12168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Основное мероприятие "Обеспечение деятельности казенных учреждений" - 60 738,9 тыс. рублей</a:t>
          </a:r>
          <a:endParaRPr lang="ru-RU" sz="1800" b="1" kern="1200" dirty="0"/>
        </a:p>
      </dsp:txBody>
      <dsp:txXfrm>
        <a:off x="0" y="573427"/>
        <a:ext cx="6372200" cy="1216800"/>
      </dsp:txXfrm>
    </dsp:sp>
    <dsp:sp modelId="{48A3A960-36D3-49E0-A536-BF5CACD16011}">
      <dsp:nvSpPr>
        <dsp:cNvPr id="0" name=""/>
        <dsp:cNvSpPr/>
      </dsp:nvSpPr>
      <dsp:spPr>
        <a:xfrm>
          <a:off x="0" y="1790227"/>
          <a:ext cx="63722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31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содержание муниципальных казенных учреждений "Многофункциональный центр Туапсинский район", "Центр обеспечения деятельности органов местного самоуправления" </a:t>
          </a:r>
          <a:endParaRPr lang="ru-RU" sz="1600" kern="1200" dirty="0"/>
        </a:p>
      </dsp:txBody>
      <dsp:txXfrm>
        <a:off x="0" y="1790227"/>
        <a:ext cx="6372200" cy="1076400"/>
      </dsp:txXfrm>
    </dsp:sp>
    <dsp:sp modelId="{B6380A25-6136-485C-AB35-C8F3044234DF}">
      <dsp:nvSpPr>
        <dsp:cNvPr id="0" name=""/>
        <dsp:cNvSpPr/>
      </dsp:nvSpPr>
      <dsp:spPr>
        <a:xfrm>
          <a:off x="0" y="2866627"/>
          <a:ext cx="6372200" cy="12168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Основное мероприятие "Повышение эффективности работы органов местного самоуправления и подведомственных организаций" - 2 152,2 тыс. рублей</a:t>
          </a:r>
          <a:endParaRPr lang="ru-RU" sz="1600" b="1" kern="1200" dirty="0"/>
        </a:p>
      </dsp:txBody>
      <dsp:txXfrm>
        <a:off x="0" y="2866627"/>
        <a:ext cx="6372200" cy="1216800"/>
      </dsp:txXfrm>
    </dsp:sp>
    <dsp:sp modelId="{7B1CB228-E424-4FE6-9832-ABEC6B42140D}">
      <dsp:nvSpPr>
        <dsp:cNvPr id="0" name=""/>
        <dsp:cNvSpPr/>
      </dsp:nvSpPr>
      <dsp:spPr>
        <a:xfrm>
          <a:off x="0" y="4083427"/>
          <a:ext cx="63722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31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развитие электронного документооборота, оказание услуг покопийного обслуживания, техническое сопровождение программных продуктов "АС "Бюджет", АС "УРМ", ПО "Сервер обмена данными"</a:t>
          </a:r>
          <a:endParaRPr lang="ru-RU" sz="1600" kern="1200" dirty="0"/>
        </a:p>
      </dsp:txBody>
      <dsp:txXfrm>
        <a:off x="0" y="4083427"/>
        <a:ext cx="6372200" cy="107640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D8AC80-0018-4814-B215-0B722B7A5F98}">
      <dsp:nvSpPr>
        <dsp:cNvPr id="0" name=""/>
        <dsp:cNvSpPr/>
      </dsp:nvSpPr>
      <dsp:spPr>
        <a:xfrm>
          <a:off x="175265" y="0"/>
          <a:ext cx="4540751" cy="1832331"/>
        </a:xfrm>
        <a:prstGeom prst="rect">
          <a:avLst/>
        </a:prstGeom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предоставление субсидий на строительство теплиц, содержание маточного поголовья крупного рогатого скота и приобретение посадочного материала водных биологических ресурсов - 188,0 тыс. рублей</a:t>
          </a:r>
          <a:endParaRPr lang="ru-RU" sz="1800" kern="1200" dirty="0"/>
        </a:p>
      </dsp:txBody>
      <dsp:txXfrm>
        <a:off x="175265" y="0"/>
        <a:ext cx="4540751" cy="1832331"/>
      </dsp:txXfrm>
    </dsp:sp>
    <dsp:sp modelId="{A7980715-F67C-433E-BB60-1B00D4BAA24D}">
      <dsp:nvSpPr>
        <dsp:cNvPr id="0" name=""/>
        <dsp:cNvSpPr/>
      </dsp:nvSpPr>
      <dsp:spPr>
        <a:xfrm>
          <a:off x="4716017" y="0"/>
          <a:ext cx="4296922" cy="1827795"/>
        </a:xfrm>
        <a:prstGeom prst="rect">
          <a:avLst/>
        </a:prstGeom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поддержка сельскохозяйственного производства в Краснодарском крае в части возмещения части процентной ставки по долгосрочным, среднесрочным и краткосрочным кредитам, взятым малыми формами хозяйствования –  0,5 тыс.рублей</a:t>
          </a:r>
          <a:endParaRPr lang="ru-RU" sz="1600" kern="1200" dirty="0"/>
        </a:p>
      </dsp:txBody>
      <dsp:txXfrm>
        <a:off x="4716017" y="0"/>
        <a:ext cx="4296922" cy="1827795"/>
      </dsp:txXfrm>
    </dsp:sp>
    <dsp:sp modelId="{CE239BDC-9A7A-4974-8DCD-1DEB6BEF9CF3}">
      <dsp:nvSpPr>
        <dsp:cNvPr id="0" name=""/>
        <dsp:cNvSpPr/>
      </dsp:nvSpPr>
      <dsp:spPr>
        <a:xfrm>
          <a:off x="206006" y="2160248"/>
          <a:ext cx="4510026" cy="2839524"/>
        </a:xfrm>
        <a:prstGeom prst="rect">
          <a:avLst/>
        </a:prstGeom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 осуществление государственных полномочий по предупреждению и ликвидации болезней животных, их лечению, защите населения от болезней, общих для человека и животных, в части регулирования численности безнадзорных животных на территории муниципальных образований Краснодарского края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754,5 тыс. рублей</a:t>
          </a:r>
          <a:endParaRPr lang="ru-RU" sz="1600" kern="1200" dirty="0"/>
        </a:p>
      </dsp:txBody>
      <dsp:txXfrm>
        <a:off x="206006" y="2160248"/>
        <a:ext cx="4510026" cy="2839524"/>
      </dsp:txXfrm>
    </dsp:sp>
    <dsp:sp modelId="{3144F007-BD2F-4296-ABA7-955C3345A235}">
      <dsp:nvSpPr>
        <dsp:cNvPr id="0" name=""/>
        <dsp:cNvSpPr/>
      </dsp:nvSpPr>
      <dsp:spPr>
        <a:xfrm>
          <a:off x="4752951" y="2160239"/>
          <a:ext cx="4283533" cy="2777096"/>
        </a:xfrm>
        <a:prstGeom prst="rect">
          <a:avLst/>
        </a:prstGeom>
        <a:gradFill rotWithShape="0">
          <a:gsLst>
            <a:gs pos="0">
              <a:schemeClr val="accent1">
                <a:tint val="50000"/>
                <a:satMod val="300000"/>
                <a:alpha val="2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 осуществление отдельных полномочий Краснодарского края по поддержке сельскохозяйственного производства в Краснодарском крае в части предоставления субсидий гражданам, ведущим личное подсобное хозяйство, крестьянским (фермерским) хозяйствам, индивидуальным предпринимателям, ведущим деятельность в области сельскохозяйственного производства –  5 929,1 тыс. рублей</a:t>
          </a:r>
          <a:endParaRPr lang="ru-RU" sz="1600" kern="1200" dirty="0"/>
        </a:p>
      </dsp:txBody>
      <dsp:txXfrm>
        <a:off x="4752951" y="2160239"/>
        <a:ext cx="4283533" cy="2777096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1400C3-7D8A-492A-A89B-DC830DBCE43F}">
      <dsp:nvSpPr>
        <dsp:cNvPr id="0" name=""/>
        <dsp:cNvSpPr/>
      </dsp:nvSpPr>
      <dsp:spPr>
        <a:xfrm>
          <a:off x="14" y="25"/>
          <a:ext cx="2268955" cy="563036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A0EECF-D89B-45FF-BEC8-68DE51070705}">
      <dsp:nvSpPr>
        <dsp:cNvPr id="0" name=""/>
        <dsp:cNvSpPr/>
      </dsp:nvSpPr>
      <dsp:spPr>
        <a:xfrm>
          <a:off x="1135119" y="0"/>
          <a:ext cx="8008872" cy="5774436"/>
        </a:xfrm>
        <a:prstGeom prst="rect">
          <a:avLst/>
        </a:prstGeom>
        <a:gradFill rotWithShape="0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   </a:t>
          </a:r>
          <a:r>
            <a:rPr lang="ru-RU" sz="1800" b="1" kern="1200" dirty="0" smtClean="0">
              <a:solidFill>
                <a:srgbClr val="81DFBB"/>
              </a:solidFill>
            </a:rPr>
            <a:t>Подпрограмма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81DFBB"/>
              </a:solidFill>
            </a:rPr>
            <a:t>    "Дети-сироты"-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81DFBB"/>
              </a:solidFill>
            </a:rPr>
            <a:t>    48 424,4 тыс. руб.</a:t>
          </a:r>
          <a:endParaRPr lang="ru-RU" sz="1800" b="1" kern="1200" dirty="0">
            <a:solidFill>
              <a:srgbClr val="81DFBB"/>
            </a:solidFill>
          </a:endParaRPr>
        </a:p>
      </dsp:txBody>
      <dsp:txXfrm>
        <a:off x="1135119" y="0"/>
        <a:ext cx="4004436" cy="2742857"/>
      </dsp:txXfrm>
    </dsp:sp>
    <dsp:sp modelId="{E709B9C0-FC11-442B-AC65-C13562738DDC}">
      <dsp:nvSpPr>
        <dsp:cNvPr id="0" name=""/>
        <dsp:cNvSpPr/>
      </dsp:nvSpPr>
      <dsp:spPr>
        <a:xfrm>
          <a:off x="0" y="4707073"/>
          <a:ext cx="2337878" cy="102618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06B44F-5B1C-4BFE-829E-9468F3846565}">
      <dsp:nvSpPr>
        <dsp:cNvPr id="0" name=""/>
        <dsp:cNvSpPr/>
      </dsp:nvSpPr>
      <dsp:spPr>
        <a:xfrm>
          <a:off x="1115628" y="4707086"/>
          <a:ext cx="7982949" cy="102618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</a:rPr>
            <a:t>Подпрограмма "Организация отдыха, оздоровления и занятости детей и подростков" - 356,0 тыс. руб.</a:t>
          </a:r>
          <a:endParaRPr lang="ru-RU" sz="1600" b="1" kern="1200" dirty="0">
            <a:solidFill>
              <a:srgbClr val="0070C0"/>
            </a:solidFill>
          </a:endParaRPr>
        </a:p>
      </dsp:txBody>
      <dsp:txXfrm>
        <a:off x="1115628" y="4707086"/>
        <a:ext cx="3991474" cy="1026180"/>
      </dsp:txXfrm>
    </dsp:sp>
    <dsp:sp modelId="{BAD0F19D-6ED5-4D50-9103-D0BE06A7305D}">
      <dsp:nvSpPr>
        <dsp:cNvPr id="0" name=""/>
        <dsp:cNvSpPr/>
      </dsp:nvSpPr>
      <dsp:spPr>
        <a:xfrm>
          <a:off x="3203841" y="5"/>
          <a:ext cx="6249901" cy="4739891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на обеспечение жилыми помещениями – 5 617,9 тыс. руб.</a:t>
          </a:r>
          <a:endParaRPr lang="ru-RU" sz="1400" b="1" kern="1200" dirty="0">
            <a:solidFill>
              <a:srgbClr val="81DFB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на выплату единовременного пособия на гос.регистрацию права собственности – 5,2 тыс. руб.</a:t>
          </a:r>
          <a:endParaRPr lang="ru-RU" sz="1400" b="1" kern="1200" dirty="0">
            <a:solidFill>
              <a:srgbClr val="81DFB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на предоставление ежемесячных денежных выплат на содержание –  24 349 тыс. руб.</a:t>
          </a:r>
          <a:endParaRPr lang="ru-RU" sz="1400" b="1" kern="1200" dirty="0">
            <a:solidFill>
              <a:srgbClr val="81DFB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на обеспечение выплаты ежемесячного вознаграждения, причитающегося приемным родителям – 10 801,9 тыс. рублей</a:t>
          </a:r>
          <a:endParaRPr lang="ru-RU" sz="1400" b="1" kern="1200" dirty="0">
            <a:solidFill>
              <a:srgbClr val="81DFB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на выплату денежных средств на обеспечение бесплатного проезда – 451,3 тыс. рублей</a:t>
          </a:r>
          <a:endParaRPr lang="ru-RU" sz="1400" b="1" kern="1200" dirty="0">
            <a:solidFill>
              <a:srgbClr val="81DFB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на организацию и осуществление деятельности по опеке и попечительству в отношении несовершеннолетних –                 6 030,7 тыс. рублей</a:t>
          </a:r>
          <a:endParaRPr lang="ru-RU" sz="1400" b="1" kern="1200" dirty="0">
            <a:solidFill>
              <a:srgbClr val="81DFB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на организацию оздоровления и отдыха детей – 506,4 тыс. рублей</a:t>
          </a:r>
          <a:endParaRPr lang="ru-RU" sz="1400" b="1" kern="1200" dirty="0">
            <a:solidFill>
              <a:srgbClr val="81DFBB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81DFBB"/>
              </a:solidFill>
            </a:rPr>
            <a:t>по выявлению обстоятельств, свидетельствующих о необходимости оказания содействия в преодолении трудной жизненной ситуации, и осуществлению контроля за использованием жилых помещений специализированного жилищного фонда – 662,0 тыс. рублей</a:t>
          </a:r>
          <a:endParaRPr lang="ru-RU" sz="1400" b="1" kern="1200" dirty="0">
            <a:solidFill>
              <a:srgbClr val="81DFBB"/>
            </a:solidFill>
          </a:endParaRPr>
        </a:p>
      </dsp:txBody>
      <dsp:txXfrm>
        <a:off x="3203841" y="5"/>
        <a:ext cx="6249901" cy="4739891"/>
      </dsp:txXfrm>
    </dsp:sp>
    <dsp:sp modelId="{56B45273-A2ED-4CFB-8673-1A14F6286888}">
      <dsp:nvSpPr>
        <dsp:cNvPr id="0" name=""/>
        <dsp:cNvSpPr/>
      </dsp:nvSpPr>
      <dsp:spPr>
        <a:xfrm>
          <a:off x="5724140" y="3763530"/>
          <a:ext cx="3200399" cy="260604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1" i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i="0" kern="1200" dirty="0" smtClean="0">
              <a:solidFill>
                <a:srgbClr val="0070C0"/>
              </a:solidFill>
            </a:rPr>
            <a:t>организация и проведение на базе образовательных учреждений лагерей дневного пребывания</a:t>
          </a:r>
          <a:endParaRPr lang="ru-RU" sz="1400" b="1" i="0" kern="1200" dirty="0">
            <a:solidFill>
              <a:srgbClr val="0070C0"/>
            </a:solidFill>
          </a:endParaRPr>
        </a:p>
      </dsp:txBody>
      <dsp:txXfrm>
        <a:off x="5724140" y="3763530"/>
        <a:ext cx="3200399" cy="260604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0277E4-077D-4B46-AFED-DDD4197CA46D}">
      <dsp:nvSpPr>
        <dsp:cNvPr id="0" name=""/>
        <dsp:cNvSpPr/>
      </dsp:nvSpPr>
      <dsp:spPr>
        <a:xfrm>
          <a:off x="798656" y="376431"/>
          <a:ext cx="4491170" cy="4491170"/>
        </a:xfrm>
        <a:prstGeom prst="blockArc">
          <a:avLst>
            <a:gd name="adj1" fmla="val 12660640"/>
            <a:gd name="adj2" fmla="val 17330588"/>
            <a:gd name="adj3" fmla="val 452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79C3F9-7842-4567-BBF6-F6D8B19A5D88}">
      <dsp:nvSpPr>
        <dsp:cNvPr id="0" name=""/>
        <dsp:cNvSpPr/>
      </dsp:nvSpPr>
      <dsp:spPr>
        <a:xfrm>
          <a:off x="468058" y="573675"/>
          <a:ext cx="4491170" cy="4491170"/>
        </a:xfrm>
        <a:prstGeom prst="blockArc">
          <a:avLst>
            <a:gd name="adj1" fmla="val 8932108"/>
            <a:gd name="adj2" fmla="val 12922465"/>
            <a:gd name="adj3" fmla="val 4529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8F0DE8-41FB-43C2-BA50-944F7487CA55}">
      <dsp:nvSpPr>
        <dsp:cNvPr id="0" name=""/>
        <dsp:cNvSpPr/>
      </dsp:nvSpPr>
      <dsp:spPr>
        <a:xfrm>
          <a:off x="736400" y="790175"/>
          <a:ext cx="4491170" cy="4491170"/>
        </a:xfrm>
        <a:prstGeom prst="blockArc">
          <a:avLst>
            <a:gd name="adj1" fmla="val 4268459"/>
            <a:gd name="adj2" fmla="val 8953565"/>
            <a:gd name="adj3" fmla="val 452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A5401F7-4EEF-4F29-B34C-8D96FF4183EC}">
      <dsp:nvSpPr>
        <dsp:cNvPr id="0" name=""/>
        <dsp:cNvSpPr/>
      </dsp:nvSpPr>
      <dsp:spPr>
        <a:xfrm>
          <a:off x="4211950" y="2935927"/>
          <a:ext cx="3656048" cy="2680692"/>
        </a:xfrm>
        <a:prstGeom prst="blockArc">
          <a:avLst>
            <a:gd name="adj1" fmla="val 19930317"/>
            <a:gd name="adj2" fmla="val 9130317"/>
            <a:gd name="adj3" fmla="val 436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37EBBCA-3504-467F-8886-79C5042A46D5}">
      <dsp:nvSpPr>
        <dsp:cNvPr id="0" name=""/>
        <dsp:cNvSpPr/>
      </dsp:nvSpPr>
      <dsp:spPr>
        <a:xfrm>
          <a:off x="3451929" y="948204"/>
          <a:ext cx="4491170" cy="4491170"/>
        </a:xfrm>
        <a:prstGeom prst="blockArc">
          <a:avLst>
            <a:gd name="adj1" fmla="val 17532599"/>
            <a:gd name="adj2" fmla="val 21244701"/>
            <a:gd name="adj3" fmla="val 452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72BD63-EBFB-4657-870D-F2ED393B9B84}">
      <dsp:nvSpPr>
        <dsp:cNvPr id="0" name=""/>
        <dsp:cNvSpPr/>
      </dsp:nvSpPr>
      <dsp:spPr>
        <a:xfrm>
          <a:off x="2694436" y="253810"/>
          <a:ext cx="4491170" cy="4491170"/>
        </a:xfrm>
        <a:prstGeom prst="blockArc">
          <a:avLst>
            <a:gd name="adj1" fmla="val 14484357"/>
            <a:gd name="adj2" fmla="val 18889344"/>
            <a:gd name="adj3" fmla="val 452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8780F3-092F-455E-A3C5-BA32A21D18FF}">
      <dsp:nvSpPr>
        <dsp:cNvPr id="0" name=""/>
        <dsp:cNvSpPr/>
      </dsp:nvSpPr>
      <dsp:spPr>
        <a:xfrm>
          <a:off x="2528357" y="1782428"/>
          <a:ext cx="3960398" cy="23628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Подпрограмма "Обеспечение деятельности муниципальных медицинских организаций Туапсинского района" - 102 864,3 тыс. рублей</a:t>
          </a:r>
          <a:endParaRPr lang="ru-RU" sz="1600" b="1" kern="1200" dirty="0"/>
        </a:p>
      </dsp:txBody>
      <dsp:txXfrm>
        <a:off x="2528357" y="1782428"/>
        <a:ext cx="3960398" cy="2362883"/>
      </dsp:txXfrm>
    </dsp:sp>
    <dsp:sp modelId="{5BCFA0AE-4F74-4ACD-AE0A-51E6831DA3C2}">
      <dsp:nvSpPr>
        <dsp:cNvPr id="0" name=""/>
        <dsp:cNvSpPr/>
      </dsp:nvSpPr>
      <dsp:spPr>
        <a:xfrm>
          <a:off x="2843803" y="-72017"/>
          <a:ext cx="2200413" cy="17306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осуществление мероприятий по профилактике терроризма в Краснодарском крае –  500,0 тыс. рублей</a:t>
          </a:r>
          <a:endParaRPr lang="ru-RU" sz="1200" kern="1200" dirty="0"/>
        </a:p>
      </dsp:txBody>
      <dsp:txXfrm>
        <a:off x="2843803" y="-72017"/>
        <a:ext cx="2200413" cy="1730670"/>
      </dsp:txXfrm>
    </dsp:sp>
    <dsp:sp modelId="{3058BC5B-A9C6-450A-9380-618C0704A562}">
      <dsp:nvSpPr>
        <dsp:cNvPr id="0" name=""/>
        <dsp:cNvSpPr/>
      </dsp:nvSpPr>
      <dsp:spPr>
        <a:xfrm>
          <a:off x="5292078" y="216027"/>
          <a:ext cx="2498841" cy="1895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дополнительная денежная компенсация на усиленное питание донору, безвозмездно сдавшему кровь и (или) ее компоненты –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456,8 тыс. рублей</a:t>
          </a:r>
          <a:endParaRPr lang="ru-RU" sz="1200" kern="1200" dirty="0"/>
        </a:p>
      </dsp:txBody>
      <dsp:txXfrm>
        <a:off x="5292078" y="216027"/>
        <a:ext cx="2498841" cy="1895246"/>
      </dsp:txXfrm>
    </dsp:sp>
    <dsp:sp modelId="{CA07A292-4CA3-49D3-B38A-95B0D3879380}">
      <dsp:nvSpPr>
        <dsp:cNvPr id="0" name=""/>
        <dsp:cNvSpPr/>
      </dsp:nvSpPr>
      <dsp:spPr>
        <a:xfrm>
          <a:off x="6645808" y="2088232"/>
          <a:ext cx="2498191" cy="17617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предоставлению мер социальной поддержки отд. группам населения в бесплатном изготовлении и ремонте зубных протезов– 2 694,0 тыс. рублей</a:t>
          </a:r>
          <a:endParaRPr lang="ru-RU" sz="1200" kern="1200" dirty="0"/>
        </a:p>
      </dsp:txBody>
      <dsp:txXfrm>
        <a:off x="6645808" y="2088232"/>
        <a:ext cx="2498191" cy="1761763"/>
      </dsp:txXfrm>
    </dsp:sp>
    <dsp:sp modelId="{14C7A8FB-A6AE-4FF5-B524-BD3345ACDABB}">
      <dsp:nvSpPr>
        <dsp:cNvPr id="0" name=""/>
        <dsp:cNvSpPr/>
      </dsp:nvSpPr>
      <dsp:spPr>
        <a:xfrm>
          <a:off x="2772221" y="4392587"/>
          <a:ext cx="2175846" cy="141267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организация оказания медицинской помощи – 70 737,6 тыс. рублей</a:t>
          </a:r>
          <a:endParaRPr lang="ru-RU" sz="1200" kern="1200" dirty="0"/>
        </a:p>
      </dsp:txBody>
      <dsp:txXfrm>
        <a:off x="2772221" y="4392587"/>
        <a:ext cx="2175846" cy="1412676"/>
      </dsp:txXfrm>
    </dsp:sp>
    <dsp:sp modelId="{F5F60A63-4556-41EA-AAC0-1B6E0BBBB96C}">
      <dsp:nvSpPr>
        <dsp:cNvPr id="0" name=""/>
        <dsp:cNvSpPr/>
      </dsp:nvSpPr>
      <dsp:spPr>
        <a:xfrm>
          <a:off x="0" y="3024341"/>
          <a:ext cx="2530047" cy="224122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предоставление мер социальной поддержки отд. группам населения в обеспечении лекарственными средствами и изделиями медицинского назначения, – 24 406,5 тыс.рублей</a:t>
          </a:r>
          <a:endParaRPr lang="ru-RU" sz="1200" kern="1200" dirty="0"/>
        </a:p>
      </dsp:txBody>
      <dsp:txXfrm>
        <a:off x="0" y="3024341"/>
        <a:ext cx="2530047" cy="2241225"/>
      </dsp:txXfrm>
    </dsp:sp>
    <dsp:sp modelId="{6361806E-7019-4D8C-8544-46325359F9DB}">
      <dsp:nvSpPr>
        <dsp:cNvPr id="0" name=""/>
        <dsp:cNvSpPr/>
      </dsp:nvSpPr>
      <dsp:spPr>
        <a:xfrm>
          <a:off x="0" y="864098"/>
          <a:ext cx="2708242" cy="17512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обеспечение деятельности управления здравоохранения администрации муниципального образования Туапсинский район – 4 069,4 тыс. рублей</a:t>
          </a:r>
          <a:endParaRPr lang="ru-RU" sz="1200" kern="1200" dirty="0"/>
        </a:p>
      </dsp:txBody>
      <dsp:txXfrm>
        <a:off x="0" y="864098"/>
        <a:ext cx="2708242" cy="175121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9C6F55-13A9-4771-99AB-A2AE93C75D49}">
      <dsp:nvSpPr>
        <dsp:cNvPr id="0" name=""/>
        <dsp:cNvSpPr/>
      </dsp:nvSpPr>
      <dsp:spPr>
        <a:xfrm>
          <a:off x="0" y="0"/>
          <a:ext cx="5546574" cy="417586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4755" tIns="35560" rIns="214755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7B3232"/>
              </a:solidFill>
            </a:rPr>
            <a:t>Подпрограмма "Улучшение кадрового обеспечения в сфере "Здравоохранения" -888,0 тыс. рублей</a:t>
          </a:r>
          <a:endParaRPr lang="ru-RU" sz="2800" b="1" kern="1200" dirty="0">
            <a:solidFill>
              <a:srgbClr val="7B3232"/>
            </a:solidFill>
          </a:endParaRPr>
        </a:p>
      </dsp:txBody>
      <dsp:txXfrm>
        <a:off x="0" y="0"/>
        <a:ext cx="5546574" cy="4175861"/>
      </dsp:txXfrm>
    </dsp:sp>
    <dsp:sp modelId="{24D4BE53-EBAF-401F-8B94-DB7211CCFB73}">
      <dsp:nvSpPr>
        <dsp:cNvPr id="0" name=""/>
        <dsp:cNvSpPr/>
      </dsp:nvSpPr>
      <dsp:spPr>
        <a:xfrm>
          <a:off x="4777434" y="138476"/>
          <a:ext cx="4366565" cy="39022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4755" tIns="30480" rIns="214755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7B3232"/>
              </a:solidFill>
            </a:rPr>
            <a:t>социальная выплата компенсационного характера, связанная с оплатой жилого помещения по договору найма (поднайма) </a:t>
          </a:r>
          <a:endParaRPr lang="ru-RU" sz="2400" kern="1200" dirty="0">
            <a:solidFill>
              <a:srgbClr val="7B3232"/>
            </a:solidFill>
          </a:endParaRPr>
        </a:p>
      </dsp:txBody>
      <dsp:txXfrm>
        <a:off x="4777434" y="138476"/>
        <a:ext cx="4366565" cy="3902273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5195A3-F1C5-4083-8B41-2E3367E32C0B}">
      <dsp:nvSpPr>
        <dsp:cNvPr id="0" name=""/>
        <dsp:cNvSpPr/>
      </dsp:nvSpPr>
      <dsp:spPr>
        <a:xfrm>
          <a:off x="5578511" y="3156650"/>
          <a:ext cx="3515482" cy="2380647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            на содержание ситуационного центра «Службы 112» МКУ «Спасательная служба Туапсинского района»</a:t>
          </a:r>
          <a:endParaRPr lang="ru-RU" sz="1400" kern="1200" dirty="0"/>
        </a:p>
      </dsp:txBody>
      <dsp:txXfrm>
        <a:off x="6633155" y="3751812"/>
        <a:ext cx="2460837" cy="1785485"/>
      </dsp:txXfrm>
    </dsp:sp>
    <dsp:sp modelId="{4370BD60-BE62-45C7-8246-877A62776F25}">
      <dsp:nvSpPr>
        <dsp:cNvPr id="0" name=""/>
        <dsp:cNvSpPr/>
      </dsp:nvSpPr>
      <dsp:spPr>
        <a:xfrm>
          <a:off x="0" y="3602325"/>
          <a:ext cx="2768205" cy="204202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 устройство освещения территории образовательных учреждений</a:t>
          </a:r>
          <a:endParaRPr lang="ru-RU" sz="1400" kern="1200" dirty="0"/>
        </a:p>
      </dsp:txBody>
      <dsp:txXfrm>
        <a:off x="0" y="4112831"/>
        <a:ext cx="1937743" cy="1531519"/>
      </dsp:txXfrm>
    </dsp:sp>
    <dsp:sp modelId="{88D3CC00-1891-4F80-9E27-EBE2A4AD98CB}">
      <dsp:nvSpPr>
        <dsp:cNvPr id="0" name=""/>
        <dsp:cNvSpPr/>
      </dsp:nvSpPr>
      <dsp:spPr>
        <a:xfrm>
          <a:off x="5388015" y="0"/>
          <a:ext cx="3755984" cy="1546411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 обеспечение деятельности противопожарного отделения МКУ «Спасательная служба Туапсинского района»</a:t>
          </a:r>
          <a:endParaRPr lang="ru-RU" sz="1400" kern="1200" dirty="0"/>
        </a:p>
      </dsp:txBody>
      <dsp:txXfrm>
        <a:off x="6514810" y="0"/>
        <a:ext cx="2629189" cy="1159808"/>
      </dsp:txXfrm>
    </dsp:sp>
    <dsp:sp modelId="{A689DC5E-6B6E-415D-A813-EB75B10888DC}">
      <dsp:nvSpPr>
        <dsp:cNvPr id="0" name=""/>
        <dsp:cNvSpPr/>
      </dsp:nvSpPr>
      <dsp:spPr>
        <a:xfrm>
          <a:off x="0" y="-95737"/>
          <a:ext cx="3314427" cy="295910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на содержание отдела по делам ГО и ЧС - 2 529,8 тыс. рублей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обеспечение деятельности поисково-спасательных подразделений и  аварийно-спасательных отрядов МКУ «Спасательная служба Туапсинского района»   – 22 630,4 тыс. рублей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на формирование       матер. резерва на       случай ЧС–                          988 тыс. руб.</a:t>
          </a:r>
          <a:endParaRPr lang="ru-RU" sz="1200" kern="1200" dirty="0"/>
        </a:p>
      </dsp:txBody>
      <dsp:txXfrm>
        <a:off x="0" y="-95737"/>
        <a:ext cx="2320099" cy="2219329"/>
      </dsp:txXfrm>
    </dsp:sp>
    <dsp:sp modelId="{93C121DB-DD26-4AD4-8A54-9D0E43B2EDB7}">
      <dsp:nvSpPr>
        <dsp:cNvPr id="0" name=""/>
        <dsp:cNvSpPr/>
      </dsp:nvSpPr>
      <dsp:spPr>
        <a:xfrm>
          <a:off x="1686401" y="47942"/>
          <a:ext cx="2819966" cy="2847432"/>
        </a:xfrm>
        <a:prstGeom prst="pieWedg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Подпрограмма "Мероприятия по предупреждению и ликвидации чрезвычайных ситуаций, стихийных бедствий и их последствий" – 26148,2 тыс. рублей</a:t>
          </a:r>
          <a:endParaRPr lang="ru-RU" sz="1300" b="1" kern="1200" dirty="0"/>
        </a:p>
      </dsp:txBody>
      <dsp:txXfrm>
        <a:off x="1686401" y="47942"/>
        <a:ext cx="2819966" cy="2847432"/>
      </dsp:txXfrm>
    </dsp:sp>
    <dsp:sp modelId="{CAB307BC-8770-415E-8AB3-D0E9839E5A2D}">
      <dsp:nvSpPr>
        <dsp:cNvPr id="0" name=""/>
        <dsp:cNvSpPr/>
      </dsp:nvSpPr>
      <dsp:spPr>
        <a:xfrm rot="5400000">
          <a:off x="4332854" y="239153"/>
          <a:ext cx="3125253" cy="2790970"/>
        </a:xfrm>
        <a:prstGeom prst="pieWedg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Подпрограмма "Обеспечение пожарной безопасности" –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 5 354,6 тыс. рублей</a:t>
          </a:r>
          <a:endParaRPr lang="ru-RU" sz="1400" b="1" kern="1200" dirty="0"/>
        </a:p>
      </dsp:txBody>
      <dsp:txXfrm rot="5400000">
        <a:off x="4332854" y="239153"/>
        <a:ext cx="3125253" cy="2790970"/>
      </dsp:txXfrm>
    </dsp:sp>
    <dsp:sp modelId="{EF1B96D9-9955-4FE1-A560-AC23FD5DEEBE}">
      <dsp:nvSpPr>
        <dsp:cNvPr id="0" name=""/>
        <dsp:cNvSpPr/>
      </dsp:nvSpPr>
      <dsp:spPr>
        <a:xfrm rot="10800000">
          <a:off x="4501622" y="2880318"/>
          <a:ext cx="2708862" cy="2737299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Подпрограмма "Служба - 112" - 12 511,9 тыс. рублей</a:t>
          </a:r>
          <a:endParaRPr lang="ru-RU" sz="1700" b="1" kern="1200" dirty="0"/>
        </a:p>
      </dsp:txBody>
      <dsp:txXfrm rot="10800000">
        <a:off x="4501622" y="2880318"/>
        <a:ext cx="2708862" cy="2737299"/>
      </dsp:txXfrm>
    </dsp:sp>
    <dsp:sp modelId="{4F6218F6-979A-4BFF-A69F-B824BB57FBAA}">
      <dsp:nvSpPr>
        <dsp:cNvPr id="0" name=""/>
        <dsp:cNvSpPr/>
      </dsp:nvSpPr>
      <dsp:spPr>
        <a:xfrm rot="16200000">
          <a:off x="1700983" y="2878535"/>
          <a:ext cx="2781338" cy="2815016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Подпрограмма "Создание системы комплексного обеспечения безопасности жизнедеятельности на территории муниципального образования Туапсинский район" - 40,0 тыс. рублей</a:t>
          </a:r>
          <a:endParaRPr lang="ru-RU" sz="1300" b="1" kern="1200" dirty="0"/>
        </a:p>
      </dsp:txBody>
      <dsp:txXfrm rot="16200000">
        <a:off x="1700983" y="2878535"/>
        <a:ext cx="2781338" cy="2815016"/>
      </dsp:txXfrm>
    </dsp:sp>
    <dsp:sp modelId="{2FEDEE30-8385-4285-AE4F-DD95B40DF01C}">
      <dsp:nvSpPr>
        <dsp:cNvPr id="0" name=""/>
        <dsp:cNvSpPr/>
      </dsp:nvSpPr>
      <dsp:spPr>
        <a:xfrm>
          <a:off x="4153126" y="2362299"/>
          <a:ext cx="837746" cy="728475"/>
        </a:xfrm>
        <a:prstGeom prst="circularArrow">
          <a:avLst/>
        </a:prstGeom>
        <a:noFill/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36F6580D-F7F1-499E-83AF-3AC1C4C23C5E}">
      <dsp:nvSpPr>
        <dsp:cNvPr id="0" name=""/>
        <dsp:cNvSpPr/>
      </dsp:nvSpPr>
      <dsp:spPr>
        <a:xfrm rot="10800000">
          <a:off x="4149717" y="2880008"/>
          <a:ext cx="837746" cy="728475"/>
        </a:xfrm>
        <a:prstGeom prst="circularArrow">
          <a:avLst/>
        </a:prstGeom>
        <a:noFill/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F0ECFE-C5A3-4D96-997C-2B36119663C1}">
      <dsp:nvSpPr>
        <dsp:cNvPr id="0" name=""/>
        <dsp:cNvSpPr/>
      </dsp:nvSpPr>
      <dsp:spPr>
        <a:xfrm>
          <a:off x="107298" y="431963"/>
          <a:ext cx="2514326" cy="333687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shade val="51000"/>
            <a:satMod val="13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Основное мероприятие "Развитие сети и инфраструктуры образовательных организаций, обеспечивающих доступ населения Туапсинского района к качественным услугам дошкольного, общего образования и дополнительного образования детей" –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 2 105,3 тыс. рублей</a:t>
          </a:r>
          <a:endParaRPr lang="ru-RU" sz="1500" kern="1200" dirty="0">
            <a:solidFill>
              <a:schemeClr val="tx1"/>
            </a:solidFill>
          </a:endParaRPr>
        </a:p>
      </dsp:txBody>
      <dsp:txXfrm>
        <a:off x="107298" y="431963"/>
        <a:ext cx="2514326" cy="3336871"/>
      </dsp:txXfrm>
    </dsp:sp>
    <dsp:sp modelId="{E7A25747-5EE4-4E27-99D3-9C60536DE29B}">
      <dsp:nvSpPr>
        <dsp:cNvPr id="0" name=""/>
        <dsp:cNvSpPr/>
      </dsp:nvSpPr>
      <dsp:spPr>
        <a:xfrm rot="18893896">
          <a:off x="2297265" y="1283163"/>
          <a:ext cx="2205408" cy="72246"/>
        </a:xfrm>
        <a:custGeom>
          <a:avLst/>
          <a:gdLst/>
          <a:ahLst/>
          <a:cxnLst/>
          <a:rect l="0" t="0" r="0" b="0"/>
          <a:pathLst>
            <a:path>
              <a:moveTo>
                <a:pt x="0" y="36123"/>
              </a:moveTo>
              <a:lnTo>
                <a:pt x="2205408" y="36123"/>
              </a:lnTo>
            </a:path>
          </a:pathLst>
        </a:custGeom>
        <a:noFill/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 rot="18893896">
        <a:off x="3344833" y="1264151"/>
        <a:ext cx="110270" cy="110270"/>
      </dsp:txXfrm>
    </dsp:sp>
    <dsp:sp modelId="{3F5D1A71-2138-4BA2-A279-1DBFD3A222AB}">
      <dsp:nvSpPr>
        <dsp:cNvPr id="0" name=""/>
        <dsp:cNvSpPr/>
      </dsp:nvSpPr>
      <dsp:spPr>
        <a:xfrm>
          <a:off x="4178312" y="157984"/>
          <a:ext cx="4846405" cy="76037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проведение капитального ремонта спортивных залов общеобразовательных организаций (софинансирование) –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1 232,3 тыс. рублей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4178312" y="157984"/>
        <a:ext cx="4846405" cy="760378"/>
      </dsp:txXfrm>
    </dsp:sp>
    <dsp:sp modelId="{68931ADC-C5EB-4C09-8714-D58DBAE9D63A}">
      <dsp:nvSpPr>
        <dsp:cNvPr id="0" name=""/>
        <dsp:cNvSpPr/>
      </dsp:nvSpPr>
      <dsp:spPr>
        <a:xfrm rot="19930784">
          <a:off x="2517782" y="1644984"/>
          <a:ext cx="1796838" cy="72246"/>
        </a:xfrm>
        <a:custGeom>
          <a:avLst/>
          <a:gdLst/>
          <a:ahLst/>
          <a:cxnLst/>
          <a:rect l="0" t="0" r="0" b="0"/>
          <a:pathLst>
            <a:path>
              <a:moveTo>
                <a:pt x="0" y="36123"/>
              </a:moveTo>
              <a:lnTo>
                <a:pt x="1796838" y="36123"/>
              </a:lnTo>
            </a:path>
          </a:pathLst>
        </a:custGeom>
        <a:noFill/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9930784">
        <a:off x="3371280" y="1636186"/>
        <a:ext cx="89841" cy="89841"/>
      </dsp:txXfrm>
    </dsp:sp>
    <dsp:sp modelId="{309BF412-7641-4A08-87AD-625B2E1A6353}">
      <dsp:nvSpPr>
        <dsp:cNvPr id="0" name=""/>
        <dsp:cNvSpPr/>
      </dsp:nvSpPr>
      <dsp:spPr>
        <a:xfrm>
          <a:off x="4210777" y="936098"/>
          <a:ext cx="4825718" cy="65143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увеличение пропускной способности и оплата Интернет-трафика (софинансирование) - 201,7 тыс. рублей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4210777" y="936098"/>
        <a:ext cx="4825718" cy="651435"/>
      </dsp:txXfrm>
    </dsp:sp>
    <dsp:sp modelId="{4D085C61-F915-468E-B5CD-4BEADDFAC6B0}">
      <dsp:nvSpPr>
        <dsp:cNvPr id="0" name=""/>
        <dsp:cNvSpPr/>
      </dsp:nvSpPr>
      <dsp:spPr>
        <a:xfrm rot="13352">
          <a:off x="2621619" y="2067364"/>
          <a:ext cx="1590326" cy="72246"/>
        </a:xfrm>
        <a:custGeom>
          <a:avLst/>
          <a:gdLst/>
          <a:ahLst/>
          <a:cxnLst/>
          <a:rect l="0" t="0" r="0" b="0"/>
          <a:pathLst>
            <a:path>
              <a:moveTo>
                <a:pt x="0" y="36123"/>
              </a:moveTo>
              <a:lnTo>
                <a:pt x="1590326" y="36123"/>
              </a:lnTo>
            </a:path>
          </a:pathLst>
        </a:custGeom>
        <a:noFill/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3352">
        <a:off x="3377024" y="2063729"/>
        <a:ext cx="79516" cy="79516"/>
      </dsp:txXfrm>
    </dsp:sp>
    <dsp:sp modelId="{37378B05-4267-4794-B047-9A2A5CB82DF7}">
      <dsp:nvSpPr>
        <dsp:cNvPr id="0" name=""/>
        <dsp:cNvSpPr/>
      </dsp:nvSpPr>
      <dsp:spPr>
        <a:xfrm>
          <a:off x="4211939" y="1656191"/>
          <a:ext cx="4763782" cy="90077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выплата премии администрации Краснодарского края дошкольным образовательным организациям, внедряющим инновационные образовательные программы (софинансирование) - 100,0 тыс. рублей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4211939" y="1656191"/>
        <a:ext cx="4763782" cy="900770"/>
      </dsp:txXfrm>
    </dsp:sp>
    <dsp:sp modelId="{EFD9833D-85DC-48B6-ACE9-4250C99D52C3}">
      <dsp:nvSpPr>
        <dsp:cNvPr id="0" name=""/>
        <dsp:cNvSpPr/>
      </dsp:nvSpPr>
      <dsp:spPr>
        <a:xfrm rot="1586794">
          <a:off x="2524476" y="2477716"/>
          <a:ext cx="1856639" cy="72246"/>
        </a:xfrm>
        <a:custGeom>
          <a:avLst/>
          <a:gdLst/>
          <a:ahLst/>
          <a:cxnLst/>
          <a:rect l="0" t="0" r="0" b="0"/>
          <a:pathLst>
            <a:path>
              <a:moveTo>
                <a:pt x="0" y="36123"/>
              </a:moveTo>
              <a:lnTo>
                <a:pt x="1856639" y="36123"/>
              </a:lnTo>
            </a:path>
          </a:pathLst>
        </a:custGeom>
        <a:noFill/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 rot="1586794">
        <a:off x="3406380" y="2467423"/>
        <a:ext cx="92831" cy="92831"/>
      </dsp:txXfrm>
    </dsp:sp>
    <dsp:sp modelId="{E77AC99D-762E-4BE1-A596-FAFF7B488817}">
      <dsp:nvSpPr>
        <dsp:cNvPr id="0" name=""/>
        <dsp:cNvSpPr/>
      </dsp:nvSpPr>
      <dsp:spPr>
        <a:xfrm>
          <a:off x="4283968" y="2592284"/>
          <a:ext cx="4741713" cy="66998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обеспечение проведения ГИА по образовательным программам (софинансирование) - 66,3 тыс. рублей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4283968" y="2592284"/>
        <a:ext cx="4741713" cy="669987"/>
      </dsp:txXfrm>
    </dsp:sp>
    <dsp:sp modelId="{FD9B533B-3180-445E-8E1F-721071249406}">
      <dsp:nvSpPr>
        <dsp:cNvPr id="0" name=""/>
        <dsp:cNvSpPr/>
      </dsp:nvSpPr>
      <dsp:spPr>
        <a:xfrm rot="2570299">
          <a:off x="2319291" y="2834982"/>
          <a:ext cx="2267010" cy="72246"/>
        </a:xfrm>
        <a:custGeom>
          <a:avLst/>
          <a:gdLst/>
          <a:ahLst/>
          <a:cxnLst/>
          <a:rect l="0" t="0" r="0" b="0"/>
          <a:pathLst>
            <a:path>
              <a:moveTo>
                <a:pt x="0" y="36123"/>
              </a:moveTo>
              <a:lnTo>
                <a:pt x="2267010" y="36123"/>
              </a:lnTo>
            </a:path>
          </a:pathLst>
        </a:custGeom>
        <a:noFill/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 rot="2570299">
        <a:off x="3396121" y="2814430"/>
        <a:ext cx="113350" cy="113350"/>
      </dsp:txXfrm>
    </dsp:sp>
    <dsp:sp modelId="{961CD089-ED0D-4698-AEAA-A2D4B9640915}">
      <dsp:nvSpPr>
        <dsp:cNvPr id="0" name=""/>
        <dsp:cNvSpPr/>
      </dsp:nvSpPr>
      <dsp:spPr>
        <a:xfrm>
          <a:off x="4283968" y="3312377"/>
          <a:ext cx="4741713" cy="65886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</a:rPr>
            <a:t>приобретение автобусов и микроавтобусов для муниципальных образовательных организаций (софинансирование) – 505,0 тыс. рублей</a:t>
          </a:r>
          <a:endParaRPr lang="ru-RU" sz="1200" b="1" kern="1200" dirty="0">
            <a:solidFill>
              <a:schemeClr val="tx1"/>
            </a:solidFill>
          </a:endParaRPr>
        </a:p>
      </dsp:txBody>
      <dsp:txXfrm>
        <a:off x="4283968" y="3312377"/>
        <a:ext cx="4741713" cy="65886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0E0262-FEDF-4566-BBC4-CDD27974A096}">
      <dsp:nvSpPr>
        <dsp:cNvPr id="0" name=""/>
        <dsp:cNvSpPr/>
      </dsp:nvSpPr>
      <dsp:spPr>
        <a:xfrm>
          <a:off x="172871" y="354839"/>
          <a:ext cx="2270055" cy="36656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Основное мероприятие "Обеспечение системы образования Краснодарского края высококвалифицированными кадрами, создание механизмов мотивации педагогов к повышению качества работы и непрерывному профессиональному развитию" –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 2 072,0 тыс. рублей</a:t>
          </a:r>
          <a:endParaRPr lang="ru-RU" sz="1400" b="1" kern="1200" dirty="0"/>
        </a:p>
      </dsp:txBody>
      <dsp:txXfrm>
        <a:off x="172871" y="354839"/>
        <a:ext cx="2270055" cy="3665611"/>
      </dsp:txXfrm>
    </dsp:sp>
    <dsp:sp modelId="{E94ED45B-988C-4C33-8EE6-31A8101ECF67}">
      <dsp:nvSpPr>
        <dsp:cNvPr id="0" name=""/>
        <dsp:cNvSpPr/>
      </dsp:nvSpPr>
      <dsp:spPr>
        <a:xfrm rot="16759935">
          <a:off x="1689052" y="1292132"/>
          <a:ext cx="1799565" cy="15278"/>
        </a:xfrm>
        <a:custGeom>
          <a:avLst/>
          <a:gdLst/>
          <a:ahLst/>
          <a:cxnLst/>
          <a:rect l="0" t="0" r="0" b="0"/>
          <a:pathLst>
            <a:path>
              <a:moveTo>
                <a:pt x="0" y="7639"/>
              </a:moveTo>
              <a:lnTo>
                <a:pt x="1799565" y="7639"/>
              </a:lnTo>
            </a:path>
          </a:pathLst>
        </a:custGeom>
        <a:noFill/>
        <a:ln w="285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6759935">
        <a:off x="2543846" y="1254782"/>
        <a:ext cx="89978" cy="89978"/>
      </dsp:txXfrm>
    </dsp:sp>
    <dsp:sp modelId="{CF236781-E32E-4116-ACAA-4A6CBA059674}">
      <dsp:nvSpPr>
        <dsp:cNvPr id="0" name=""/>
        <dsp:cNvSpPr/>
      </dsp:nvSpPr>
      <dsp:spPr>
        <a:xfrm>
          <a:off x="2734743" y="0"/>
          <a:ext cx="6409256" cy="8237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социальная выплата компенсационного характера, связанная с оплатой жилого помещения по договору найма (поднайма) –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235,0 тыс. рублей</a:t>
          </a:r>
          <a:endParaRPr lang="ru-RU" sz="1400" b="1" kern="1200" dirty="0"/>
        </a:p>
      </dsp:txBody>
      <dsp:txXfrm>
        <a:off x="2734743" y="0"/>
        <a:ext cx="6409256" cy="823796"/>
      </dsp:txXfrm>
    </dsp:sp>
    <dsp:sp modelId="{DA046200-C04B-423B-B734-61AED08A6239}">
      <dsp:nvSpPr>
        <dsp:cNvPr id="0" name=""/>
        <dsp:cNvSpPr/>
      </dsp:nvSpPr>
      <dsp:spPr>
        <a:xfrm rot="18939019">
          <a:off x="2301889" y="1833969"/>
          <a:ext cx="990041" cy="15278"/>
        </a:xfrm>
        <a:custGeom>
          <a:avLst/>
          <a:gdLst/>
          <a:ahLst/>
          <a:cxnLst/>
          <a:rect l="0" t="0" r="0" b="0"/>
          <a:pathLst>
            <a:path>
              <a:moveTo>
                <a:pt x="0" y="7639"/>
              </a:moveTo>
              <a:lnTo>
                <a:pt x="990041" y="7639"/>
              </a:lnTo>
            </a:path>
          </a:pathLst>
        </a:custGeom>
        <a:noFill/>
        <a:ln w="285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8939019">
        <a:off x="2772158" y="1816857"/>
        <a:ext cx="49502" cy="49502"/>
      </dsp:txXfrm>
    </dsp:sp>
    <dsp:sp modelId="{ABF26F26-E651-4BCC-A8B1-E0E7D0540B0B}">
      <dsp:nvSpPr>
        <dsp:cNvPr id="0" name=""/>
        <dsp:cNvSpPr/>
      </dsp:nvSpPr>
      <dsp:spPr>
        <a:xfrm>
          <a:off x="3150892" y="858284"/>
          <a:ext cx="5993107" cy="12745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финансирование расходных обязательств в целях доведения средней заработной платы педагогических работников организаций дополнительного образования детей до средней заработной платы учителей (софинансирование) –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 229,9 тыс.рублей</a:t>
          </a:r>
          <a:endParaRPr lang="ru-RU" sz="1400" b="1" kern="1200" dirty="0"/>
        </a:p>
      </dsp:txBody>
      <dsp:txXfrm>
        <a:off x="3150892" y="858284"/>
        <a:ext cx="5993107" cy="1274572"/>
      </dsp:txXfrm>
    </dsp:sp>
    <dsp:sp modelId="{C58663CC-BEBF-446D-9D15-64A97DD600D7}">
      <dsp:nvSpPr>
        <dsp:cNvPr id="0" name=""/>
        <dsp:cNvSpPr/>
      </dsp:nvSpPr>
      <dsp:spPr>
        <a:xfrm rot="1579437">
          <a:off x="2315598" y="2724500"/>
          <a:ext cx="2455741" cy="15278"/>
        </a:xfrm>
        <a:custGeom>
          <a:avLst/>
          <a:gdLst/>
          <a:ahLst/>
          <a:cxnLst/>
          <a:rect l="0" t="0" r="0" b="0"/>
          <a:pathLst>
            <a:path>
              <a:moveTo>
                <a:pt x="0" y="7639"/>
              </a:moveTo>
              <a:lnTo>
                <a:pt x="2455741" y="7639"/>
              </a:lnTo>
            </a:path>
          </a:pathLst>
        </a:custGeom>
        <a:noFill/>
        <a:ln w="285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 rot="1579437">
        <a:off x="3482075" y="2670746"/>
        <a:ext cx="122787" cy="122787"/>
      </dsp:txXfrm>
    </dsp:sp>
    <dsp:sp modelId="{C0B4F884-E395-4001-8288-0F5C8A124E6E}">
      <dsp:nvSpPr>
        <dsp:cNvPr id="0" name=""/>
        <dsp:cNvSpPr/>
      </dsp:nvSpPr>
      <dsp:spPr>
        <a:xfrm>
          <a:off x="4644011" y="2420891"/>
          <a:ext cx="4408168" cy="17114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осуществление отдельных полномочий Краснодарского края на выплату компенсации расходов на оплату жилых помещений, отопления и освещения работникам муниципальных учреждений, проживающим и работающим в сельской местности –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1 429,5 тыс.рублей</a:t>
          </a:r>
          <a:endParaRPr lang="ru-RU" sz="1400" b="1" kern="1200" dirty="0"/>
        </a:p>
      </dsp:txBody>
      <dsp:txXfrm>
        <a:off x="4644011" y="2420891"/>
        <a:ext cx="4408168" cy="1711485"/>
      </dsp:txXfrm>
    </dsp:sp>
    <dsp:sp modelId="{38EC0276-88DA-4156-A5BB-1286DB66E25F}">
      <dsp:nvSpPr>
        <dsp:cNvPr id="0" name=""/>
        <dsp:cNvSpPr/>
      </dsp:nvSpPr>
      <dsp:spPr>
        <a:xfrm rot="3607771">
          <a:off x="1466308" y="3867153"/>
          <a:ext cx="3891231" cy="15278"/>
        </a:xfrm>
        <a:custGeom>
          <a:avLst/>
          <a:gdLst/>
          <a:ahLst/>
          <a:cxnLst/>
          <a:rect l="0" t="0" r="0" b="0"/>
          <a:pathLst>
            <a:path>
              <a:moveTo>
                <a:pt x="0" y="7639"/>
              </a:moveTo>
              <a:lnTo>
                <a:pt x="3891231" y="7639"/>
              </a:lnTo>
            </a:path>
          </a:pathLst>
        </a:custGeom>
        <a:noFill/>
        <a:ln w="2857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 rot="3607771">
        <a:off x="3314642" y="3777511"/>
        <a:ext cx="194561" cy="194561"/>
      </dsp:txXfrm>
    </dsp:sp>
    <dsp:sp modelId="{7DAF185E-9EBF-49D9-9C49-58F4CA1AF816}">
      <dsp:nvSpPr>
        <dsp:cNvPr id="0" name=""/>
        <dsp:cNvSpPr/>
      </dsp:nvSpPr>
      <dsp:spPr>
        <a:xfrm>
          <a:off x="4380920" y="4529873"/>
          <a:ext cx="4763079" cy="20641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оплата педагогам дополнительного образования за работу с детьми в вечернее и каникулярное время в спортивных залах муниципальных общеобразовательных организаций и муниципальных организаций дополнительного образования детей физкультурно-спортивной направленности системы образования Краснодарского края (софинансирование) –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177,6 тыс.рублей</a:t>
          </a:r>
          <a:endParaRPr lang="ru-RU" sz="1400" b="1" kern="1200" dirty="0"/>
        </a:p>
      </dsp:txBody>
      <dsp:txXfrm>
        <a:off x="4380920" y="4529873"/>
        <a:ext cx="4763079" cy="206413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0E0262-FEDF-4566-BBC4-CDD27974A096}">
      <dsp:nvSpPr>
        <dsp:cNvPr id="0" name=""/>
        <dsp:cNvSpPr/>
      </dsp:nvSpPr>
      <dsp:spPr>
        <a:xfrm>
          <a:off x="2818" y="0"/>
          <a:ext cx="2742715" cy="49070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Основное мероприятие "Развитие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результатов" -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1 256 270,4 тыс. рублей</a:t>
          </a:r>
          <a:endParaRPr lang="ru-RU" sz="1800" b="1" kern="1200" dirty="0"/>
        </a:p>
      </dsp:txBody>
      <dsp:txXfrm>
        <a:off x="2818" y="0"/>
        <a:ext cx="2742715" cy="4907033"/>
      </dsp:txXfrm>
    </dsp:sp>
    <dsp:sp modelId="{E94ED45B-988C-4C33-8EE6-31A8101ECF67}">
      <dsp:nvSpPr>
        <dsp:cNvPr id="0" name=""/>
        <dsp:cNvSpPr/>
      </dsp:nvSpPr>
      <dsp:spPr>
        <a:xfrm rot="17612984">
          <a:off x="2134498" y="1510400"/>
          <a:ext cx="2035237" cy="20502"/>
        </a:xfrm>
        <a:custGeom>
          <a:avLst/>
          <a:gdLst/>
          <a:ahLst/>
          <a:cxnLst/>
          <a:rect l="0" t="0" r="0" b="0"/>
          <a:pathLst>
            <a:path>
              <a:moveTo>
                <a:pt x="0" y="10251"/>
              </a:moveTo>
              <a:lnTo>
                <a:pt x="2035237" y="10251"/>
              </a:lnTo>
            </a:path>
          </a:pathLst>
        </a:custGeom>
        <a:noFill/>
        <a:ln w="2857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 rot="17612984">
        <a:off x="3101236" y="1469770"/>
        <a:ext cx="101761" cy="101761"/>
      </dsp:txXfrm>
    </dsp:sp>
    <dsp:sp modelId="{CF236781-E32E-4116-ACAA-4A6CBA059674}">
      <dsp:nvSpPr>
        <dsp:cNvPr id="0" name=""/>
        <dsp:cNvSpPr/>
      </dsp:nvSpPr>
      <dsp:spPr>
        <a:xfrm>
          <a:off x="3558702" y="188642"/>
          <a:ext cx="5550546" cy="7982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обеспечение деятельности учреждений дополнительного образования –44 964,1 тыс. рублей</a:t>
          </a:r>
          <a:endParaRPr lang="ru-RU" sz="1600" b="1" kern="1200" dirty="0"/>
        </a:p>
      </dsp:txBody>
      <dsp:txXfrm>
        <a:off x="3558702" y="188642"/>
        <a:ext cx="5550546" cy="798288"/>
      </dsp:txXfrm>
    </dsp:sp>
    <dsp:sp modelId="{DA046200-C04B-423B-B734-61AED08A6239}">
      <dsp:nvSpPr>
        <dsp:cNvPr id="0" name=""/>
        <dsp:cNvSpPr/>
      </dsp:nvSpPr>
      <dsp:spPr>
        <a:xfrm rot="18962788">
          <a:off x="2558316" y="1979345"/>
          <a:ext cx="1336801" cy="20502"/>
        </a:xfrm>
        <a:custGeom>
          <a:avLst/>
          <a:gdLst/>
          <a:ahLst/>
          <a:cxnLst/>
          <a:rect l="0" t="0" r="0" b="0"/>
          <a:pathLst>
            <a:path>
              <a:moveTo>
                <a:pt x="0" y="10251"/>
              </a:moveTo>
              <a:lnTo>
                <a:pt x="1336801" y="10251"/>
              </a:lnTo>
            </a:path>
          </a:pathLst>
        </a:custGeom>
        <a:noFill/>
        <a:ln w="2857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8962788">
        <a:off x="3193296" y="1956176"/>
        <a:ext cx="66840" cy="66840"/>
      </dsp:txXfrm>
    </dsp:sp>
    <dsp:sp modelId="{ABF26F26-E651-4BCC-A8B1-E0E7D0540B0B}">
      <dsp:nvSpPr>
        <dsp:cNvPr id="0" name=""/>
        <dsp:cNvSpPr/>
      </dsp:nvSpPr>
      <dsp:spPr>
        <a:xfrm>
          <a:off x="3707900" y="1124747"/>
          <a:ext cx="5284567" cy="801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обеспечение деятельности муниципальных учреждений– 49 169,7 тыс. рублей</a:t>
          </a:r>
          <a:endParaRPr lang="ru-RU" sz="1600" b="1" kern="1200" dirty="0"/>
        </a:p>
      </dsp:txBody>
      <dsp:txXfrm>
        <a:off x="3707900" y="1124747"/>
        <a:ext cx="5284567" cy="801858"/>
      </dsp:txXfrm>
    </dsp:sp>
    <dsp:sp modelId="{C58663CC-BEBF-446D-9D15-64A97DD600D7}">
      <dsp:nvSpPr>
        <dsp:cNvPr id="0" name=""/>
        <dsp:cNvSpPr/>
      </dsp:nvSpPr>
      <dsp:spPr>
        <a:xfrm rot="1262682">
          <a:off x="2708571" y="2642257"/>
          <a:ext cx="1108295" cy="20502"/>
        </a:xfrm>
        <a:custGeom>
          <a:avLst/>
          <a:gdLst/>
          <a:ahLst/>
          <a:cxnLst/>
          <a:rect l="0" t="0" r="0" b="0"/>
          <a:pathLst>
            <a:path>
              <a:moveTo>
                <a:pt x="0" y="10251"/>
              </a:moveTo>
              <a:lnTo>
                <a:pt x="1108295" y="10251"/>
              </a:lnTo>
            </a:path>
          </a:pathLst>
        </a:custGeom>
        <a:noFill/>
        <a:ln w="2857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262682">
        <a:off x="3235012" y="2624801"/>
        <a:ext cx="55414" cy="55414"/>
      </dsp:txXfrm>
    </dsp:sp>
    <dsp:sp modelId="{C0B4F884-E395-4001-8288-0F5C8A124E6E}">
      <dsp:nvSpPr>
        <dsp:cNvPr id="0" name=""/>
        <dsp:cNvSpPr/>
      </dsp:nvSpPr>
      <dsp:spPr>
        <a:xfrm>
          <a:off x="3779906" y="2129983"/>
          <a:ext cx="5081361" cy="14430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на выплату компенсации части родительской платы за присмотр и уход за детьми, посещающими образовательные организации, реализующие образовательную программу дошкольного образования – 13 577,9 тыс.рублей</a:t>
          </a:r>
          <a:endParaRPr lang="ru-RU" sz="1600" b="1" kern="1200" dirty="0"/>
        </a:p>
      </dsp:txBody>
      <dsp:txXfrm>
        <a:off x="3779906" y="2129983"/>
        <a:ext cx="5081361" cy="1443035"/>
      </dsp:txXfrm>
    </dsp:sp>
    <dsp:sp modelId="{38EC0276-88DA-4156-A5BB-1286DB66E25F}">
      <dsp:nvSpPr>
        <dsp:cNvPr id="0" name=""/>
        <dsp:cNvSpPr/>
      </dsp:nvSpPr>
      <dsp:spPr>
        <a:xfrm rot="4605519">
          <a:off x="1853064" y="3570116"/>
          <a:ext cx="2315255" cy="20502"/>
        </a:xfrm>
        <a:custGeom>
          <a:avLst/>
          <a:gdLst/>
          <a:ahLst/>
          <a:cxnLst/>
          <a:rect l="0" t="0" r="0" b="0"/>
          <a:pathLst>
            <a:path>
              <a:moveTo>
                <a:pt x="0" y="10251"/>
              </a:moveTo>
              <a:lnTo>
                <a:pt x="2315255" y="10251"/>
              </a:lnTo>
            </a:path>
          </a:pathLst>
        </a:custGeom>
        <a:noFill/>
        <a:ln w="2857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 rot="4605519">
        <a:off x="2952810" y="3522486"/>
        <a:ext cx="115762" cy="115762"/>
      </dsp:txXfrm>
    </dsp:sp>
    <dsp:sp modelId="{7DAF185E-9EBF-49D9-9C49-58F4CA1AF816}">
      <dsp:nvSpPr>
        <dsp:cNvPr id="0" name=""/>
        <dsp:cNvSpPr/>
      </dsp:nvSpPr>
      <dsp:spPr>
        <a:xfrm>
          <a:off x="3275850" y="3825195"/>
          <a:ext cx="5758517" cy="1764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осуществление государственных полномочий в области образования по финансовому обеспечению государственных гарантий реализации прав на получение общедоступного и бесплатного дошкольного образования в муниципальных дошкольных и общеобразовательных организациях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1 144 003,1 тыс. руб. </a:t>
          </a:r>
          <a:endParaRPr lang="ru-RU" sz="1600" b="1" kern="1200" dirty="0"/>
        </a:p>
      </dsp:txBody>
      <dsp:txXfrm>
        <a:off x="3275850" y="3825195"/>
        <a:ext cx="5758517" cy="1764045"/>
      </dsp:txXfrm>
    </dsp:sp>
    <dsp:sp modelId="{DB83A017-4C31-44EE-829C-B18548F6F97F}">
      <dsp:nvSpPr>
        <dsp:cNvPr id="0" name=""/>
        <dsp:cNvSpPr/>
      </dsp:nvSpPr>
      <dsp:spPr>
        <a:xfrm rot="4863090">
          <a:off x="1110501" y="4355900"/>
          <a:ext cx="3872402" cy="20502"/>
        </a:xfrm>
        <a:custGeom>
          <a:avLst/>
          <a:gdLst/>
          <a:ahLst/>
          <a:cxnLst/>
          <a:rect l="0" t="0" r="0" b="0"/>
          <a:pathLst>
            <a:path>
              <a:moveTo>
                <a:pt x="0" y="10251"/>
              </a:moveTo>
              <a:lnTo>
                <a:pt x="3872402" y="10251"/>
              </a:lnTo>
            </a:path>
          </a:pathLst>
        </a:custGeom>
        <a:noFill/>
        <a:ln w="2857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 rot="4863090">
        <a:off x="2949892" y="4269341"/>
        <a:ext cx="193620" cy="193620"/>
      </dsp:txXfrm>
    </dsp:sp>
    <dsp:sp modelId="{F9FDB9DF-7EF1-4BB0-96EC-6CEA15590320}">
      <dsp:nvSpPr>
        <dsp:cNvPr id="0" name=""/>
        <dsp:cNvSpPr/>
      </dsp:nvSpPr>
      <dsp:spPr>
        <a:xfrm>
          <a:off x="3347872" y="5805265"/>
          <a:ext cx="5601008" cy="947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обеспечение деятельности отраслевого органа администрации муниципального образования Туапсинский район (управление образования) – 4 555,6 тыс.рублей</a:t>
          </a:r>
          <a:endParaRPr lang="ru-RU" sz="1600" b="1" kern="1200" dirty="0"/>
        </a:p>
      </dsp:txBody>
      <dsp:txXfrm>
        <a:off x="3347872" y="5805265"/>
        <a:ext cx="5601008" cy="94704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0E0262-FEDF-4566-BBC4-CDD27974A096}">
      <dsp:nvSpPr>
        <dsp:cNvPr id="0" name=""/>
        <dsp:cNvSpPr/>
      </dsp:nvSpPr>
      <dsp:spPr>
        <a:xfrm>
          <a:off x="179515" y="1161186"/>
          <a:ext cx="2527340" cy="35639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50" b="1" kern="1200" dirty="0" smtClean="0"/>
            <a:t>Основное мероприятие "Реализация мер по специальной поддержке отдельных категорий учащихся" - </a:t>
          </a:r>
        </a:p>
        <a:p>
          <a:pPr lvl="0" algn="ctr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50" b="1" kern="1200" dirty="0" smtClean="0"/>
            <a:t>20 579,1 тыс. рублей</a:t>
          </a:r>
          <a:endParaRPr lang="ru-RU" sz="1950" b="1" kern="1200" dirty="0"/>
        </a:p>
      </dsp:txBody>
      <dsp:txXfrm>
        <a:off x="179515" y="1161186"/>
        <a:ext cx="2527340" cy="3563956"/>
      </dsp:txXfrm>
    </dsp:sp>
    <dsp:sp modelId="{E94ED45B-988C-4C33-8EE6-31A8101ECF67}">
      <dsp:nvSpPr>
        <dsp:cNvPr id="0" name=""/>
        <dsp:cNvSpPr/>
      </dsp:nvSpPr>
      <dsp:spPr>
        <a:xfrm rot="16776906">
          <a:off x="1744469" y="1794317"/>
          <a:ext cx="2310730" cy="19426"/>
        </a:xfrm>
        <a:custGeom>
          <a:avLst/>
          <a:gdLst/>
          <a:ahLst/>
          <a:cxnLst/>
          <a:rect l="0" t="0" r="0" b="0"/>
          <a:pathLst>
            <a:path>
              <a:moveTo>
                <a:pt x="0" y="9713"/>
              </a:moveTo>
              <a:lnTo>
                <a:pt x="2310730" y="9713"/>
              </a:lnTo>
            </a:path>
          </a:pathLst>
        </a:custGeom>
        <a:noFill/>
        <a:ln w="2857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 rot="16776906">
        <a:off x="2842066" y="1746262"/>
        <a:ext cx="115536" cy="115536"/>
      </dsp:txXfrm>
    </dsp:sp>
    <dsp:sp modelId="{CF236781-E32E-4116-ACAA-4A6CBA059674}">
      <dsp:nvSpPr>
        <dsp:cNvPr id="0" name=""/>
        <dsp:cNvSpPr/>
      </dsp:nvSpPr>
      <dsp:spPr>
        <a:xfrm>
          <a:off x="3092813" y="0"/>
          <a:ext cx="6022743" cy="13297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содержание автономной некоммерческой организации "Комбинат питания" –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 5 009,9 тыс. рублей</a:t>
          </a:r>
          <a:endParaRPr lang="ru-RU" sz="2000" b="1" kern="1200" dirty="0"/>
        </a:p>
      </dsp:txBody>
      <dsp:txXfrm>
        <a:off x="3092813" y="0"/>
        <a:ext cx="6022743" cy="1329791"/>
      </dsp:txXfrm>
    </dsp:sp>
    <dsp:sp modelId="{DA046200-C04B-423B-B734-61AED08A6239}">
      <dsp:nvSpPr>
        <dsp:cNvPr id="0" name=""/>
        <dsp:cNvSpPr/>
      </dsp:nvSpPr>
      <dsp:spPr>
        <a:xfrm rot="18938448">
          <a:off x="2579083" y="2620035"/>
          <a:ext cx="896557" cy="19426"/>
        </a:xfrm>
        <a:custGeom>
          <a:avLst/>
          <a:gdLst/>
          <a:ahLst/>
          <a:cxnLst/>
          <a:rect l="0" t="0" r="0" b="0"/>
          <a:pathLst>
            <a:path>
              <a:moveTo>
                <a:pt x="0" y="9713"/>
              </a:moveTo>
              <a:lnTo>
                <a:pt x="896557" y="9713"/>
              </a:lnTo>
            </a:path>
          </a:pathLst>
        </a:custGeom>
        <a:noFill/>
        <a:ln w="2857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8938448">
        <a:off x="3004948" y="2607334"/>
        <a:ext cx="44827" cy="44827"/>
      </dsp:txXfrm>
    </dsp:sp>
    <dsp:sp modelId="{ABF26F26-E651-4BCC-A8B1-E0E7D0540B0B}">
      <dsp:nvSpPr>
        <dsp:cNvPr id="0" name=""/>
        <dsp:cNvSpPr/>
      </dsp:nvSpPr>
      <dsp:spPr>
        <a:xfrm>
          <a:off x="3347868" y="1556793"/>
          <a:ext cx="5566201" cy="15190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 обеспечение сбалансированным горячим питанием детей и педагогических работников (частичная компенсация удорожания стоимости питания) – 7 716,0 тыс.рублей</a:t>
          </a:r>
          <a:endParaRPr lang="ru-RU" sz="1800" b="1" kern="1200" dirty="0"/>
        </a:p>
      </dsp:txBody>
      <dsp:txXfrm>
        <a:off x="3347868" y="1556793"/>
        <a:ext cx="5566201" cy="1519077"/>
      </dsp:txXfrm>
    </dsp:sp>
    <dsp:sp modelId="{C58663CC-BEBF-446D-9D15-64A97DD600D7}">
      <dsp:nvSpPr>
        <dsp:cNvPr id="0" name=""/>
        <dsp:cNvSpPr/>
      </dsp:nvSpPr>
      <dsp:spPr>
        <a:xfrm rot="3572255">
          <a:off x="2386354" y="3493785"/>
          <a:ext cx="1300135" cy="19426"/>
        </a:xfrm>
        <a:custGeom>
          <a:avLst/>
          <a:gdLst/>
          <a:ahLst/>
          <a:cxnLst/>
          <a:rect l="0" t="0" r="0" b="0"/>
          <a:pathLst>
            <a:path>
              <a:moveTo>
                <a:pt x="0" y="9713"/>
              </a:moveTo>
              <a:lnTo>
                <a:pt x="1300135" y="9713"/>
              </a:lnTo>
            </a:path>
          </a:pathLst>
        </a:custGeom>
        <a:noFill/>
        <a:ln w="2857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3572255">
        <a:off x="3003919" y="3470995"/>
        <a:ext cx="65006" cy="65006"/>
      </dsp:txXfrm>
    </dsp:sp>
    <dsp:sp modelId="{C0B4F884-E395-4001-8288-0F5C8A124E6E}">
      <dsp:nvSpPr>
        <dsp:cNvPr id="0" name=""/>
        <dsp:cNvSpPr/>
      </dsp:nvSpPr>
      <dsp:spPr>
        <a:xfrm>
          <a:off x="3365989" y="3284981"/>
          <a:ext cx="5778010" cy="15577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обеспечение молоком и молочными продуктами учащихся дневных муниципальных образовательных организаций, реализующих общеобразовательные программы –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5 510,0 тыс.рублей</a:t>
          </a:r>
          <a:endParaRPr lang="ru-RU" sz="1800" b="1" kern="1200" dirty="0"/>
        </a:p>
      </dsp:txBody>
      <dsp:txXfrm>
        <a:off x="3365989" y="3284981"/>
        <a:ext cx="5778010" cy="1557702"/>
      </dsp:txXfrm>
    </dsp:sp>
    <dsp:sp modelId="{38EC0276-88DA-4156-A5BB-1286DB66E25F}">
      <dsp:nvSpPr>
        <dsp:cNvPr id="0" name=""/>
        <dsp:cNvSpPr/>
      </dsp:nvSpPr>
      <dsp:spPr>
        <a:xfrm rot="4390936">
          <a:off x="1651708" y="4354668"/>
          <a:ext cx="2969436" cy="19426"/>
        </a:xfrm>
        <a:custGeom>
          <a:avLst/>
          <a:gdLst/>
          <a:ahLst/>
          <a:cxnLst/>
          <a:rect l="0" t="0" r="0" b="0"/>
          <a:pathLst>
            <a:path>
              <a:moveTo>
                <a:pt x="0" y="9713"/>
              </a:moveTo>
              <a:lnTo>
                <a:pt x="2969436" y="9713"/>
              </a:lnTo>
            </a:path>
          </a:pathLst>
        </a:custGeom>
        <a:noFill/>
        <a:ln w="2857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 rot="4390936">
        <a:off x="3062190" y="4290146"/>
        <a:ext cx="148471" cy="148471"/>
      </dsp:txXfrm>
    </dsp:sp>
    <dsp:sp modelId="{7DAF185E-9EBF-49D9-9C49-58F4CA1AF816}">
      <dsp:nvSpPr>
        <dsp:cNvPr id="0" name=""/>
        <dsp:cNvSpPr/>
      </dsp:nvSpPr>
      <dsp:spPr>
        <a:xfrm>
          <a:off x="3565997" y="5085184"/>
          <a:ext cx="5556297" cy="14008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обеспечение льготным питанием учащихся из многодетных семей в муниципальных общеобразовательных организациях – 2 343,2 тыс. рублей</a:t>
          </a:r>
          <a:endParaRPr lang="ru-RU" sz="2000" b="1" kern="1200" dirty="0"/>
        </a:p>
      </dsp:txBody>
      <dsp:txXfrm>
        <a:off x="3565997" y="5085184"/>
        <a:ext cx="5556297" cy="140082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F0ECFE-C5A3-4D96-997C-2B36119663C1}">
      <dsp:nvSpPr>
        <dsp:cNvPr id="0" name=""/>
        <dsp:cNvSpPr/>
      </dsp:nvSpPr>
      <dsp:spPr>
        <a:xfrm>
          <a:off x="107510" y="479046"/>
          <a:ext cx="4113108" cy="2151052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50" kern="1200" dirty="0" smtClean="0">
              <a:solidFill>
                <a:schemeClr val="tx1"/>
              </a:solidFill>
            </a:rPr>
            <a:t>Основное мероприятие "Строительство, реконструкция, модернизация объектов социальной инфраструктуры и обеспечение деятельности муниципального казенного учреждения, предоставляющего услуги в сфере капитального строительства" –</a:t>
          </a:r>
        </a:p>
        <a:p>
          <a:pPr lvl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50" kern="1200" dirty="0" smtClean="0">
              <a:solidFill>
                <a:schemeClr val="tx1"/>
              </a:solidFill>
            </a:rPr>
            <a:t> 44 806,0 тыс. рублей</a:t>
          </a:r>
          <a:endParaRPr lang="ru-RU" sz="1550" kern="1200" dirty="0">
            <a:solidFill>
              <a:schemeClr val="tx1"/>
            </a:solidFill>
          </a:endParaRPr>
        </a:p>
      </dsp:txBody>
      <dsp:txXfrm>
        <a:off x="107510" y="479046"/>
        <a:ext cx="4113108" cy="2151052"/>
      </dsp:txXfrm>
    </dsp:sp>
    <dsp:sp modelId="{E7A25747-5EE4-4E27-99D3-9C60536DE29B}">
      <dsp:nvSpPr>
        <dsp:cNvPr id="0" name=""/>
        <dsp:cNvSpPr/>
      </dsp:nvSpPr>
      <dsp:spPr>
        <a:xfrm rot="19306897">
          <a:off x="4029516" y="980115"/>
          <a:ext cx="1783155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1783155" y="22873"/>
              </a:lnTo>
            </a:path>
          </a:pathLst>
        </a:custGeom>
        <a:noFill/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9306897">
        <a:off x="4876515" y="958409"/>
        <a:ext cx="89157" cy="89157"/>
      </dsp:txXfrm>
    </dsp:sp>
    <dsp:sp modelId="{3F5D1A71-2138-4BA2-A279-1DBFD3A222AB}">
      <dsp:nvSpPr>
        <dsp:cNvPr id="0" name=""/>
        <dsp:cNvSpPr/>
      </dsp:nvSpPr>
      <dsp:spPr>
        <a:xfrm>
          <a:off x="5621569" y="63784"/>
          <a:ext cx="3414926" cy="775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обеспечение деятельности муниципального казенного учреждения "Центр обеспечения деятельности учреждений образования" –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2 206,3 тыс. рублей</a:t>
          </a:r>
          <a:endParaRPr lang="ru-RU" sz="1200" kern="1200" dirty="0"/>
        </a:p>
      </dsp:txBody>
      <dsp:txXfrm>
        <a:off x="5621569" y="63784"/>
        <a:ext cx="3414926" cy="775241"/>
      </dsp:txXfrm>
    </dsp:sp>
    <dsp:sp modelId="{68931ADC-C5EB-4C09-8714-D58DBAE9D63A}">
      <dsp:nvSpPr>
        <dsp:cNvPr id="0" name=""/>
        <dsp:cNvSpPr/>
      </dsp:nvSpPr>
      <dsp:spPr>
        <a:xfrm rot="21019109">
          <a:off x="4210450" y="1411639"/>
          <a:ext cx="1427823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1427823" y="22873"/>
              </a:lnTo>
            </a:path>
          </a:pathLst>
        </a:custGeom>
        <a:noFill/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21019109">
        <a:off x="4888666" y="1398817"/>
        <a:ext cx="71391" cy="71391"/>
      </dsp:txXfrm>
    </dsp:sp>
    <dsp:sp modelId="{309BF412-7641-4A08-87AD-625B2E1A6353}">
      <dsp:nvSpPr>
        <dsp:cNvPr id="0" name=""/>
        <dsp:cNvSpPr/>
      </dsp:nvSpPr>
      <dsp:spPr>
        <a:xfrm>
          <a:off x="5628106" y="1014743"/>
          <a:ext cx="3400349" cy="599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строительство бассейна по ул.Ленина в Туапсинском городском поселении (софинансирование) – 10 000,0 тыс.рублей</a:t>
          </a:r>
          <a:endParaRPr lang="ru-RU" sz="1200" kern="1200" dirty="0"/>
        </a:p>
      </dsp:txBody>
      <dsp:txXfrm>
        <a:off x="5628106" y="1014743"/>
        <a:ext cx="3400349" cy="599419"/>
      </dsp:txXfrm>
    </dsp:sp>
    <dsp:sp modelId="{4D085C61-F915-468E-B5CD-4BEADDFAC6B0}">
      <dsp:nvSpPr>
        <dsp:cNvPr id="0" name=""/>
        <dsp:cNvSpPr/>
      </dsp:nvSpPr>
      <dsp:spPr>
        <a:xfrm rot="1038706">
          <a:off x="4185999" y="1759104"/>
          <a:ext cx="1528406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1528406" y="22873"/>
              </a:lnTo>
            </a:path>
          </a:pathLst>
        </a:custGeom>
        <a:noFill/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38706">
        <a:off x="4911993" y="1743767"/>
        <a:ext cx="76420" cy="76420"/>
      </dsp:txXfrm>
    </dsp:sp>
    <dsp:sp modelId="{37378B05-4267-4794-B047-9A2A5CB82DF7}">
      <dsp:nvSpPr>
        <dsp:cNvPr id="0" name=""/>
        <dsp:cNvSpPr/>
      </dsp:nvSpPr>
      <dsp:spPr>
        <a:xfrm>
          <a:off x="5679788" y="1726263"/>
          <a:ext cx="3356707" cy="5662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строительство пристройки МДОУ ДС № 2 "Малышок" пгт.Новомихайловский (софинансирование) - 330,0 тыс. рублей</a:t>
          </a:r>
          <a:endParaRPr lang="ru-RU" sz="1200" kern="1200" dirty="0"/>
        </a:p>
      </dsp:txBody>
      <dsp:txXfrm>
        <a:off x="5679788" y="1726263"/>
        <a:ext cx="3356707" cy="566238"/>
      </dsp:txXfrm>
    </dsp:sp>
    <dsp:sp modelId="{EFD9833D-85DC-48B6-ACE9-4250C99D52C3}">
      <dsp:nvSpPr>
        <dsp:cNvPr id="0" name=""/>
        <dsp:cNvSpPr/>
      </dsp:nvSpPr>
      <dsp:spPr>
        <a:xfrm rot="2796533">
          <a:off x="3894480" y="2288822"/>
          <a:ext cx="2083784" cy="45746"/>
        </a:xfrm>
        <a:custGeom>
          <a:avLst/>
          <a:gdLst/>
          <a:ahLst/>
          <a:cxnLst/>
          <a:rect l="0" t="0" r="0" b="0"/>
          <a:pathLst>
            <a:path>
              <a:moveTo>
                <a:pt x="0" y="22873"/>
              </a:moveTo>
              <a:lnTo>
                <a:pt x="2083784" y="22873"/>
              </a:lnTo>
            </a:path>
          </a:pathLst>
        </a:custGeom>
        <a:noFill/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 rot="2796533">
        <a:off x="4884277" y="2259601"/>
        <a:ext cx="104189" cy="104189"/>
      </dsp:txXfrm>
    </dsp:sp>
    <dsp:sp modelId="{E77AC99D-762E-4BE1-A596-FAFF7B488817}">
      <dsp:nvSpPr>
        <dsp:cNvPr id="0" name=""/>
        <dsp:cNvSpPr/>
      </dsp:nvSpPr>
      <dsp:spPr>
        <a:xfrm>
          <a:off x="5652125" y="2573237"/>
          <a:ext cx="3341157" cy="991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завершение строительства общеобразовательной школы на 400 мест и детского дошкольного учреждения на 150 мест в с.Тенгинка Туапсинского района (софинансирование) – 32 269,7 тыс.рублей</a:t>
          </a:r>
          <a:endParaRPr lang="ru-RU" sz="1200" kern="1200" dirty="0"/>
        </a:p>
      </dsp:txBody>
      <dsp:txXfrm>
        <a:off x="5652125" y="2573237"/>
        <a:ext cx="3341157" cy="991163"/>
      </dsp:txXfrm>
    </dsp:sp>
    <dsp:sp modelId="{FEDC5EB6-69CD-41DA-952E-730D2C4ABC68}">
      <dsp:nvSpPr>
        <dsp:cNvPr id="0" name=""/>
        <dsp:cNvSpPr/>
      </dsp:nvSpPr>
      <dsp:spPr>
        <a:xfrm>
          <a:off x="0" y="4392490"/>
          <a:ext cx="3880056" cy="129351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Основное мероприятие "Обеспечение деятельности управления капитального строительства администрации МО Туапсинский район" - 3 525,7 тыс. рублей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0" y="4392490"/>
        <a:ext cx="3880056" cy="1293514"/>
      </dsp:txXfrm>
    </dsp:sp>
    <dsp:sp modelId="{09C8BBCC-96BF-4451-9CE5-2FE8C29BA957}">
      <dsp:nvSpPr>
        <dsp:cNvPr id="0" name=""/>
        <dsp:cNvSpPr/>
      </dsp:nvSpPr>
      <dsp:spPr>
        <a:xfrm>
          <a:off x="3962396" y="4427236"/>
          <a:ext cx="4847673" cy="1189381"/>
        </a:xfrm>
        <a:prstGeom prst="roundRect">
          <a:avLst>
            <a:gd name="adj" fmla="val 10000"/>
          </a:avLst>
        </a:prstGeom>
        <a:solidFill>
          <a:srgbClr val="70583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содержание отраслевого органа администрации МО Туапсинский район (управление капитального строительства)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3 525,7 тыс. рублей</a:t>
          </a:r>
          <a:endParaRPr lang="ru-RU" sz="1600" kern="1200" dirty="0"/>
        </a:p>
      </dsp:txBody>
      <dsp:txXfrm>
        <a:off x="3962396" y="4427236"/>
        <a:ext cx="4847673" cy="118938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16E733-A5A3-400D-A723-A8AFD24E3889}">
      <dsp:nvSpPr>
        <dsp:cNvPr id="0" name=""/>
        <dsp:cNvSpPr/>
      </dsp:nvSpPr>
      <dsp:spPr>
        <a:xfrm>
          <a:off x="0" y="250865"/>
          <a:ext cx="9144000" cy="90126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Основное мероприятие "Обеспечение деятельности отдела культуры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администрации МО Туапсинский район" - 2 171,9 тыс. рублей</a:t>
          </a:r>
          <a:endParaRPr lang="ru-RU" sz="1900" b="1" kern="1200" dirty="0"/>
        </a:p>
      </dsp:txBody>
      <dsp:txXfrm>
        <a:off x="0" y="250865"/>
        <a:ext cx="9144000" cy="901261"/>
      </dsp:txXfrm>
    </dsp:sp>
    <dsp:sp modelId="{D4CE7848-4107-4599-9C69-F1B4ED3F4768}">
      <dsp:nvSpPr>
        <dsp:cNvPr id="0" name=""/>
        <dsp:cNvSpPr/>
      </dsp:nvSpPr>
      <dsp:spPr>
        <a:xfrm>
          <a:off x="0" y="1150497"/>
          <a:ext cx="9144000" cy="7937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на содержание отраслевого органа администрации муниципального образования Туапсинский район (отдел культуры) - 2 171,9 тыс. рублей</a:t>
          </a:r>
          <a:endParaRPr lang="ru-RU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 dirty="0"/>
        </a:p>
      </dsp:txBody>
      <dsp:txXfrm>
        <a:off x="0" y="1150497"/>
        <a:ext cx="9144000" cy="793723"/>
      </dsp:txXfrm>
    </dsp:sp>
    <dsp:sp modelId="{62CE0EC7-4043-43E4-AB26-44A54094D8FE}">
      <dsp:nvSpPr>
        <dsp:cNvPr id="0" name=""/>
        <dsp:cNvSpPr/>
      </dsp:nvSpPr>
      <dsp:spPr>
        <a:xfrm>
          <a:off x="0" y="1791269"/>
          <a:ext cx="9144000" cy="945032"/>
        </a:xfrm>
        <a:prstGeom prst="roundRect">
          <a:avLst/>
        </a:prstGeom>
        <a:gradFill rotWithShape="0">
          <a:gsLst>
            <a:gs pos="0">
              <a:schemeClr val="accent2">
                <a:hueOff val="899978"/>
                <a:satOff val="24292"/>
                <a:lumOff val="2550"/>
                <a:alphaOff val="0"/>
                <a:tint val="50000"/>
                <a:satMod val="300000"/>
              </a:schemeClr>
            </a:gs>
            <a:gs pos="35000">
              <a:schemeClr val="accent2">
                <a:hueOff val="899978"/>
                <a:satOff val="24292"/>
                <a:lumOff val="2550"/>
                <a:alphaOff val="0"/>
                <a:tint val="37000"/>
                <a:satMod val="300000"/>
              </a:schemeClr>
            </a:gs>
            <a:gs pos="100000">
              <a:schemeClr val="accent2">
                <a:hueOff val="899978"/>
                <a:satOff val="24292"/>
                <a:lumOff val="255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Основное мероприятие "Обеспечение деятельности муниципального казенного учреждения культуры «Туапсинский районный организационно-методический центр» – 8 773,2 тыс. рублей</a:t>
          </a:r>
          <a:endParaRPr lang="ru-RU" sz="1800" b="1" kern="1200" dirty="0"/>
        </a:p>
      </dsp:txBody>
      <dsp:txXfrm>
        <a:off x="0" y="1791269"/>
        <a:ext cx="9144000" cy="945032"/>
      </dsp:txXfrm>
    </dsp:sp>
    <dsp:sp modelId="{8FA9DC94-FA7F-42E7-8A8B-6CD3F4CE20D0}">
      <dsp:nvSpPr>
        <dsp:cNvPr id="0" name=""/>
        <dsp:cNvSpPr/>
      </dsp:nvSpPr>
      <dsp:spPr>
        <a:xfrm>
          <a:off x="0" y="2736300"/>
          <a:ext cx="9144000" cy="61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на содержание МКУ «Туапсинский район организационно-методический центр» - 8 773,2 тыс. рублей</a:t>
          </a:r>
          <a:endParaRPr lang="ru-RU" sz="1800" kern="1200" dirty="0"/>
        </a:p>
      </dsp:txBody>
      <dsp:txXfrm>
        <a:off x="0" y="2736300"/>
        <a:ext cx="9144000" cy="615388"/>
      </dsp:txXfrm>
    </dsp:sp>
    <dsp:sp modelId="{E7486A52-D80E-4889-B565-0FE46AFAE9F6}">
      <dsp:nvSpPr>
        <dsp:cNvPr id="0" name=""/>
        <dsp:cNvSpPr/>
      </dsp:nvSpPr>
      <dsp:spPr>
        <a:xfrm>
          <a:off x="0" y="3408780"/>
          <a:ext cx="9144000" cy="839692"/>
        </a:xfrm>
        <a:prstGeom prst="roundRect">
          <a:avLst/>
        </a:prstGeom>
        <a:gradFill rotWithShape="0">
          <a:gsLst>
            <a:gs pos="0">
              <a:schemeClr val="accent2">
                <a:hueOff val="1799955"/>
                <a:satOff val="48584"/>
                <a:lumOff val="5099"/>
                <a:alphaOff val="0"/>
                <a:tint val="50000"/>
                <a:satMod val="300000"/>
              </a:schemeClr>
            </a:gs>
            <a:gs pos="35000">
              <a:schemeClr val="accent2">
                <a:hueOff val="1799955"/>
                <a:satOff val="48584"/>
                <a:lumOff val="5099"/>
                <a:alphaOff val="0"/>
                <a:tint val="37000"/>
                <a:satMod val="300000"/>
              </a:schemeClr>
            </a:gs>
            <a:gs pos="100000">
              <a:schemeClr val="accent2">
                <a:hueOff val="1799955"/>
                <a:satOff val="48584"/>
                <a:lumOff val="509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Основное мероприятие "Совершенствование деятельности муниципальных учреждений дополнительного образования отрасли "Культура" Туапсинского района"– 48 557,5 тыс.руб.</a:t>
          </a:r>
          <a:endParaRPr lang="ru-RU" sz="1800" b="1" kern="1200" dirty="0"/>
        </a:p>
      </dsp:txBody>
      <dsp:txXfrm>
        <a:off x="0" y="3408780"/>
        <a:ext cx="9144000" cy="839692"/>
      </dsp:txXfrm>
    </dsp:sp>
    <dsp:sp modelId="{CE282540-EDCA-470A-AF25-D76B8C0006F6}">
      <dsp:nvSpPr>
        <dsp:cNvPr id="0" name=""/>
        <dsp:cNvSpPr/>
      </dsp:nvSpPr>
      <dsp:spPr>
        <a:xfrm>
          <a:off x="0" y="4248473"/>
          <a:ext cx="9144000" cy="37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субсидии  на выполнение муниципального задания бюджетными учреждениями - 48 557,5 тыс. рублей</a:t>
          </a:r>
          <a:endParaRPr lang="ru-RU" sz="1800" kern="1200" dirty="0"/>
        </a:p>
      </dsp:txBody>
      <dsp:txXfrm>
        <a:off x="0" y="4248473"/>
        <a:ext cx="9144000" cy="37996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C3549C-DF40-4302-A55B-92C89EC994DD}">
      <dsp:nvSpPr>
        <dsp:cNvPr id="0" name=""/>
        <dsp:cNvSpPr/>
      </dsp:nvSpPr>
      <dsp:spPr>
        <a:xfrm>
          <a:off x="0" y="247753"/>
          <a:ext cx="9144000" cy="119600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Подпрограмма "Кадровое обеспечение отрасли "Культура", основное мероприятие "Развитие системы морального и материального стимулирования работников отрасли культуры, повышение престижа и социального статуса работников отрасли "Культура" Туапсинского района" - 7 997,4 тыс. рублей</a:t>
          </a:r>
          <a:endParaRPr lang="ru-RU" sz="1600" b="1" kern="1200" dirty="0"/>
        </a:p>
      </dsp:txBody>
      <dsp:txXfrm>
        <a:off x="0" y="247753"/>
        <a:ext cx="9144000" cy="1196008"/>
      </dsp:txXfrm>
    </dsp:sp>
    <dsp:sp modelId="{75ADB69A-DEFF-49E8-9000-E09BAB3B5422}">
      <dsp:nvSpPr>
        <dsp:cNvPr id="0" name=""/>
        <dsp:cNvSpPr/>
      </dsp:nvSpPr>
      <dsp:spPr>
        <a:xfrm>
          <a:off x="0" y="1549594"/>
          <a:ext cx="9144000" cy="2119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 "губернаторские" доплаты по 3 тыс. рублей - 7 020,6 тыс. рублей</a:t>
          </a:r>
          <a:endParaRPr lang="ru-RU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социальная выплата компенсационного характера, связанная с оплатой жилого помещения по договору найма (поднайма) – 263,6 тыс. рублей</a:t>
          </a:r>
          <a:endParaRPr lang="ru-RU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выплаты стимулирующего характера в целях поэтапного повышения уровня средней заработной платы педагогическим работникам учреждений дополнительного образования отрасли культура  (софинансирование) -       713,2 тыс. рублей</a:t>
          </a:r>
          <a:endParaRPr lang="ru-RU" sz="1800" kern="1200" dirty="0"/>
        </a:p>
      </dsp:txBody>
      <dsp:txXfrm>
        <a:off x="0" y="1549594"/>
        <a:ext cx="9144000" cy="2119680"/>
      </dsp:txXfrm>
    </dsp:sp>
    <dsp:sp modelId="{7595F316-A0D1-4772-B444-2F5EF97975A7}">
      <dsp:nvSpPr>
        <dsp:cNvPr id="0" name=""/>
        <dsp:cNvSpPr/>
      </dsp:nvSpPr>
      <dsp:spPr>
        <a:xfrm>
          <a:off x="0" y="3676017"/>
          <a:ext cx="9144000" cy="957948"/>
        </a:xfrm>
        <a:prstGeom prst="roundRect">
          <a:avLst/>
        </a:prstGeom>
        <a:gradFill rotWithShape="0">
          <a:gsLst>
            <a:gs pos="0">
              <a:schemeClr val="accent2">
                <a:hueOff val="1799955"/>
                <a:satOff val="48584"/>
                <a:lumOff val="5099"/>
                <a:alphaOff val="0"/>
                <a:tint val="50000"/>
                <a:satMod val="300000"/>
              </a:schemeClr>
            </a:gs>
            <a:gs pos="35000">
              <a:schemeClr val="accent2">
                <a:hueOff val="1799955"/>
                <a:satOff val="48584"/>
                <a:lumOff val="5099"/>
                <a:alphaOff val="0"/>
                <a:tint val="37000"/>
                <a:satMod val="300000"/>
              </a:schemeClr>
            </a:gs>
            <a:gs pos="100000">
              <a:schemeClr val="accent2">
                <a:hueOff val="1799955"/>
                <a:satOff val="48584"/>
                <a:lumOff val="509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Подпрограмма "Культура Туапсинского района", основное мероприятие "Обеспечение условий для художественного творчества и инновационной деятельности муниципальных учреждений отрасли "Культура" - 655,5 тыс. рублей</a:t>
          </a:r>
          <a:endParaRPr lang="ru-RU" sz="1600" b="1" kern="1200" dirty="0"/>
        </a:p>
      </dsp:txBody>
      <dsp:txXfrm>
        <a:off x="0" y="3676017"/>
        <a:ext cx="9144000" cy="957948"/>
      </dsp:txXfrm>
    </dsp:sp>
    <dsp:sp modelId="{F38BC650-191F-4010-A6E8-A1F461D24576}">
      <dsp:nvSpPr>
        <dsp:cNvPr id="0" name=""/>
        <dsp:cNvSpPr/>
      </dsp:nvSpPr>
      <dsp:spPr>
        <a:xfrm>
          <a:off x="0" y="4634648"/>
          <a:ext cx="9144000" cy="668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2860" rIns="128016" bIns="2286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/>
            <a:t>на организацию, проведение и участие в конкурсах, фестивалях, концертах, выставках, приемах, праздниках - 655,5 тыс. рублей</a:t>
          </a:r>
          <a:endParaRPr lang="ru-RU" sz="1800" kern="1200" dirty="0"/>
        </a:p>
      </dsp:txBody>
      <dsp:txXfrm>
        <a:off x="0" y="4634648"/>
        <a:ext cx="9144000" cy="66836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368A6B-4FA7-46EC-90EB-0456545E5DCB}">
      <dsp:nvSpPr>
        <dsp:cNvPr id="0" name=""/>
        <dsp:cNvSpPr/>
      </dsp:nvSpPr>
      <dsp:spPr>
        <a:xfrm>
          <a:off x="0" y="0"/>
          <a:ext cx="9144000" cy="1369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Подпрограмма "Обеспечение деятельности учреждений по реализации государственной политики в сфере физической культуры и спорта на муниципальном уровне" - 2 966,7 тыс. рублей</a:t>
          </a:r>
          <a:endParaRPr lang="ru-RU" sz="16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 содержание отраслевого органа администрации муниципального образования Туапсинский район (отдел по ФК и спорту) - 2 966,7 тыс. рублей </a:t>
          </a:r>
          <a:endParaRPr lang="ru-RU" sz="1400" kern="1200" dirty="0"/>
        </a:p>
      </dsp:txBody>
      <dsp:txXfrm>
        <a:off x="1921923" y="0"/>
        <a:ext cx="7222076" cy="1369869"/>
      </dsp:txXfrm>
    </dsp:sp>
    <dsp:sp modelId="{ABBF8C91-F8FF-4F82-B980-C50423F84922}">
      <dsp:nvSpPr>
        <dsp:cNvPr id="0" name=""/>
        <dsp:cNvSpPr/>
      </dsp:nvSpPr>
      <dsp:spPr>
        <a:xfrm>
          <a:off x="0" y="0"/>
          <a:ext cx="1828800" cy="13439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C2C2B3-8139-4881-9863-5EE2973FCE92}">
      <dsp:nvSpPr>
        <dsp:cNvPr id="0" name=""/>
        <dsp:cNvSpPr/>
      </dsp:nvSpPr>
      <dsp:spPr>
        <a:xfrm>
          <a:off x="0" y="1462993"/>
          <a:ext cx="9144000" cy="4413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Подпрограмма "Развитие детско-юношеского спорта" –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96 621,5 тыс. рублей</a:t>
          </a:r>
          <a:endParaRPr lang="ru-RU" sz="16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субсидии  на выполнение муниципального задания бюджетными учреждениями - 96 269,4 тыс. рублей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осуществление отдельных полномочий Краснодарского края на выплату компенсации расходов на оплату жилых помещений, отопления и освещения работникам муниципальных учреждений, проживающим и работающим в сельской местности – 4,0 тыс.рублей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социальная выплата компенсационного характера, связанная с оплатой жилого помещения по договору найма (поднайма) – 20,0 тыс. рублей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на осуществление отдельных полномочий Краснодарского края по предоставлению социальной поддержки отдельным категориям работников муниципальных физкультурно-спортивных организаций, осуществляющих подготовку спортивного резерва, и муниципальных образовательных учреждений дополнительного образования детей –  328,1 тыс. рублей</a:t>
          </a:r>
          <a:endParaRPr lang="ru-RU" sz="1500" kern="1200" dirty="0"/>
        </a:p>
      </dsp:txBody>
      <dsp:txXfrm>
        <a:off x="1921923" y="1462993"/>
        <a:ext cx="7222076" cy="4413396"/>
      </dsp:txXfrm>
    </dsp:sp>
    <dsp:sp modelId="{32D7D760-3753-430F-9AC1-7137C0E0BA1C}">
      <dsp:nvSpPr>
        <dsp:cNvPr id="0" name=""/>
        <dsp:cNvSpPr/>
      </dsp:nvSpPr>
      <dsp:spPr>
        <a:xfrm>
          <a:off x="107498" y="1944219"/>
          <a:ext cx="1783628" cy="308232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0.19719</cdr:x>
      <cdr:y>0.71844</cdr:y>
    </cdr:from>
    <cdr:to>
      <cdr:x>0.33266</cdr:x>
      <cdr:y>0.89239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81944" y="3776519"/>
          <a:ext cx="122413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0.02391</cdr:x>
      <cdr:y>0.73131</cdr:y>
    </cdr:from>
    <cdr:to>
      <cdr:x>0.16735</cdr:x>
      <cdr:y>0.90939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16024" y="3844205"/>
          <a:ext cx="1296195" cy="93609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60000"/>
            <a:lumOff val="4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Розничная </a:t>
          </a:r>
        </a:p>
        <a:p xmlns:a="http://schemas.openxmlformats.org/drawingml/2006/main">
          <a:pPr algn="ctr"/>
          <a:r>
            <a:rPr lang="ru-RU" sz="1200" b="1" dirty="0">
              <a:solidFill>
                <a:schemeClr val="tx1"/>
              </a:solidFill>
            </a:rPr>
            <a:t>т</a:t>
          </a:r>
          <a:r>
            <a:rPr lang="ru-RU" sz="1200" b="1" dirty="0" smtClean="0">
              <a:solidFill>
                <a:schemeClr val="tx1"/>
              </a:solidFill>
            </a:rPr>
            <a:t>орговля и 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общественное 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питание</a:t>
          </a:r>
          <a:endParaRPr lang="ru-RU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0.17531</cdr:x>
      <cdr:y>0.74501</cdr:y>
    </cdr:from>
    <cdr:to>
      <cdr:x>0.32671</cdr:x>
      <cdr:y>0.8409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584176" y="3916213"/>
          <a:ext cx="1368126" cy="504054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60000"/>
            <a:lumOff val="40000"/>
          </a:schemeClr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 smtClean="0">
              <a:solidFill>
                <a:schemeClr val="tx1"/>
              </a:solidFill>
            </a:rPr>
            <a:t>Промышленная </a:t>
          </a:r>
        </a:p>
        <a:p xmlns:a="http://schemas.openxmlformats.org/drawingml/2006/main">
          <a:r>
            <a:rPr lang="ru-RU" sz="1200" b="1" dirty="0" smtClean="0">
              <a:solidFill>
                <a:schemeClr val="tx1"/>
              </a:solidFill>
            </a:rPr>
            <a:t>деятельность </a:t>
          </a:r>
          <a:endParaRPr lang="ru-RU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0.33468</cdr:x>
      <cdr:y>0.73131</cdr:y>
    </cdr:from>
    <cdr:to>
      <cdr:x>0.44826</cdr:x>
      <cdr:y>0.7998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3024336" y="3844205"/>
          <a:ext cx="1026341" cy="36002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 smtClean="0">
              <a:solidFill>
                <a:schemeClr val="tx1"/>
              </a:solidFill>
            </a:rPr>
            <a:t>Транспорт</a:t>
          </a:r>
          <a:endParaRPr lang="ru-RU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0.46218</cdr:x>
      <cdr:y>0.73131</cdr:y>
    </cdr:from>
    <cdr:to>
      <cdr:x>0.5817</cdr:x>
      <cdr:y>0.8546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4176464" y="3844205"/>
          <a:ext cx="1080042" cy="64808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60000"/>
            <a:lumOff val="40000"/>
          </a:schemeClr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Платные 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услуги 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населению</a:t>
          </a:r>
          <a:endParaRPr lang="ru-RU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0.59764</cdr:x>
      <cdr:y>0.73131</cdr:y>
    </cdr:from>
    <cdr:to>
      <cdr:x>0.74108</cdr:x>
      <cdr:y>0.7998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400600" y="3844205"/>
          <a:ext cx="1296195" cy="360023"/>
        </a:xfrm>
        <a:prstGeom xmlns:a="http://schemas.openxmlformats.org/drawingml/2006/main" prst="rect">
          <a:avLst/>
        </a:prstGeom>
        <a:solidFill xmlns:a="http://schemas.openxmlformats.org/drawingml/2006/main">
          <a:srgbClr val="E2F765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 smtClean="0">
              <a:solidFill>
                <a:schemeClr val="tx1"/>
              </a:solidFill>
            </a:rPr>
            <a:t>Строительство </a:t>
          </a:r>
          <a:endParaRPr lang="ru-RU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0.74905</cdr:x>
      <cdr:y>0.71761</cdr:y>
    </cdr:from>
    <cdr:to>
      <cdr:x>0.87655</cdr:x>
      <cdr:y>0.88199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6768752" y="3772197"/>
          <a:ext cx="1152153" cy="864078"/>
        </a:xfrm>
        <a:prstGeom xmlns:a="http://schemas.openxmlformats.org/drawingml/2006/main" prst="rect">
          <a:avLst/>
        </a:prstGeom>
        <a:solidFill xmlns:a="http://schemas.openxmlformats.org/drawingml/2006/main">
          <a:srgbClr val="EF5F81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Курортно-</a:t>
          </a:r>
        </a:p>
        <a:p xmlns:a="http://schemas.openxmlformats.org/drawingml/2006/main">
          <a:pPr algn="ctr"/>
          <a:r>
            <a:rPr lang="ru-RU" sz="1200" b="1" dirty="0">
              <a:solidFill>
                <a:schemeClr val="tx1"/>
              </a:solidFill>
            </a:rPr>
            <a:t>т</a:t>
          </a:r>
          <a:r>
            <a:rPr lang="ru-RU" sz="1200" b="1" dirty="0" smtClean="0">
              <a:solidFill>
                <a:schemeClr val="tx1"/>
              </a:solidFill>
            </a:rPr>
            <a:t>уристичес-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кий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комплекс</a:t>
          </a:r>
          <a:endParaRPr lang="ru-RU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0.88451</cdr:x>
      <cdr:y>0.71761</cdr:y>
    </cdr:from>
    <cdr:to>
      <cdr:x>0.9881</cdr:x>
      <cdr:y>0.8135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7992888" y="3772197"/>
          <a:ext cx="936091" cy="504054"/>
        </a:xfrm>
        <a:prstGeom xmlns:a="http://schemas.openxmlformats.org/drawingml/2006/main" prst="rect">
          <a:avLst/>
        </a:prstGeom>
        <a:solidFill xmlns:a="http://schemas.openxmlformats.org/drawingml/2006/main">
          <a:srgbClr val="EA7832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Сельское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chemeClr val="tx1"/>
              </a:solidFill>
            </a:rPr>
            <a:t>хозяйство</a:t>
          </a:r>
          <a:endParaRPr lang="ru-RU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0.67733</cdr:x>
      <cdr:y>0.0332</cdr:y>
    </cdr:from>
    <cdr:to>
      <cdr:x>0.9881</cdr:x>
      <cdr:y>0.25238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6120680" y="174511"/>
          <a:ext cx="2808312" cy="1152128"/>
        </a:xfrm>
        <a:prstGeom xmlns:a="http://schemas.openxmlformats.org/drawingml/2006/main" prst="rect">
          <a:avLst/>
        </a:prstGeom>
        <a:solidFill xmlns:a="http://schemas.openxmlformats.org/drawingml/2006/main">
          <a:srgbClr val="CC3300"/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1800" b="1" dirty="0" smtClean="0">
            <a:solidFill>
              <a:schemeClr val="accent2">
                <a:lumMod val="20000"/>
                <a:lumOff val="80000"/>
              </a:schemeClr>
            </a:solidFill>
          </a:endParaRPr>
        </a:p>
        <a:p xmlns:a="http://schemas.openxmlformats.org/drawingml/2006/main">
          <a:pPr algn="ctr"/>
          <a:r>
            <a:rPr lang="ru-RU" sz="1800" b="1" dirty="0" smtClean="0">
              <a:solidFill>
                <a:srgbClr val="FFFF00"/>
              </a:solidFill>
            </a:rPr>
            <a:t>Объем (оборот) работ, услуг  107,6 млн. руб.</a:t>
          </a:r>
          <a:endParaRPr lang="ru-RU" sz="1800" b="1" dirty="0">
            <a:solidFill>
              <a:srgbClr val="FFFF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0.20522</cdr:x>
      <cdr:y>0.46835</cdr:y>
    </cdr:from>
    <cdr:to>
      <cdr:x>0.4834</cdr:x>
      <cdr:y>0.6832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15616" y="2664296"/>
          <a:ext cx="1512168" cy="1222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3200" b="1" dirty="0" smtClean="0">
              <a:solidFill>
                <a:srgbClr val="002060"/>
              </a:solidFill>
            </a:rPr>
            <a:t>1 120,3 </a:t>
          </a:r>
        </a:p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млн.руб.</a:t>
          </a:r>
          <a:endParaRPr lang="ru-RU" sz="2400" b="1" dirty="0">
            <a:solidFill>
              <a:srgbClr val="00206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0.22918</cdr:x>
      <cdr:y>0.38272</cdr:y>
    </cdr:from>
    <cdr:to>
      <cdr:x>0.46543</cdr:x>
      <cdr:y>0.61177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96335" y="2232248"/>
          <a:ext cx="1233225" cy="13359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3200" b="1" dirty="0" smtClean="0">
              <a:solidFill>
                <a:srgbClr val="002060"/>
              </a:solidFill>
            </a:rPr>
            <a:t>853,8</a:t>
          </a:r>
          <a:r>
            <a:rPr lang="ru-RU" sz="4000" b="1" dirty="0" smtClean="0">
              <a:solidFill>
                <a:srgbClr val="002060"/>
              </a:solidFill>
            </a:rPr>
            <a:t>  </a:t>
          </a:r>
        </a:p>
        <a:p xmlns:a="http://schemas.openxmlformats.org/drawingml/2006/main">
          <a:pPr algn="ctr"/>
          <a:r>
            <a:rPr lang="ru-RU" sz="2000" b="1" dirty="0" smtClean="0">
              <a:solidFill>
                <a:srgbClr val="002060"/>
              </a:solidFill>
            </a:rPr>
            <a:t>млн. руб</a:t>
          </a:r>
          <a:r>
            <a:rPr lang="ru-RU" sz="2000" dirty="0" smtClean="0"/>
            <a:t>. </a:t>
          </a:r>
          <a:endParaRPr lang="ru-RU" sz="2000" dirty="0"/>
        </a:p>
      </cdr:txBody>
    </cdr:sp>
  </cdr:relSizeAnchor>
  <cdr:relSizeAnchor xmlns:cdr="http://schemas.openxmlformats.org/drawingml/2006/chartDrawing">
    <cdr:from>
      <cdr:x>0.47748</cdr:x>
      <cdr:y>0.49383</cdr:y>
    </cdr:from>
    <cdr:to>
      <cdr:x>0.68432</cdr:x>
      <cdr:y>0.6017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92479" y="2880320"/>
          <a:ext cx="1079723" cy="6292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/>
            <a:t>56,2%</a:t>
          </a:r>
          <a:endParaRPr lang="ru-RU" sz="2400" b="1" dirty="0"/>
        </a:p>
      </cdr:txBody>
    </cdr:sp>
  </cdr:relSizeAnchor>
  <cdr:relSizeAnchor xmlns:cdr="http://schemas.openxmlformats.org/drawingml/2006/chartDrawing">
    <cdr:from>
      <cdr:x>0.08087</cdr:x>
      <cdr:y>0.58974</cdr:y>
    </cdr:from>
    <cdr:to>
      <cdr:x>0.29815</cdr:x>
      <cdr:y>0.69136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22134" y="3439767"/>
          <a:ext cx="1134241" cy="5926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/>
            <a:t>14,4%</a:t>
          </a:r>
          <a:endParaRPr lang="ru-RU" sz="2400" b="1" dirty="0"/>
        </a:p>
      </cdr:txBody>
    </cdr:sp>
  </cdr:relSizeAnchor>
  <cdr:relSizeAnchor xmlns:cdr="http://schemas.openxmlformats.org/drawingml/2006/chartDrawing">
    <cdr:from>
      <cdr:x>0.08917</cdr:x>
      <cdr:y>0.41515</cdr:y>
    </cdr:from>
    <cdr:to>
      <cdr:x>0.20029</cdr:x>
      <cdr:y>0.59694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33872" y="208823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0.04985</cdr:x>
      <cdr:y>0.41975</cdr:y>
    </cdr:from>
    <cdr:to>
      <cdr:x>0.21786</cdr:x>
      <cdr:y>0.53428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60231" y="2448272"/>
          <a:ext cx="877032" cy="667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/>
            <a:t>13%</a:t>
          </a:r>
          <a:endParaRPr lang="ru-RU" sz="2400" b="1" dirty="0"/>
        </a:p>
      </cdr:txBody>
    </cdr:sp>
  </cdr:relSizeAnchor>
  <cdr:relSizeAnchor xmlns:cdr="http://schemas.openxmlformats.org/drawingml/2006/chartDrawing">
    <cdr:from>
      <cdr:x>0.11882</cdr:x>
      <cdr:y>0.30864</cdr:y>
    </cdr:from>
    <cdr:to>
      <cdr:x>0.22994</cdr:x>
      <cdr:y>0.39839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20271" y="1800200"/>
          <a:ext cx="580008" cy="523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/>
            <a:t>9,3%</a:t>
          </a:r>
          <a:endParaRPr lang="ru-RU" sz="2400" b="1" dirty="0"/>
        </a:p>
      </cdr:txBody>
    </cdr:sp>
  </cdr:relSizeAnchor>
  <cdr:relSizeAnchor xmlns:cdr="http://schemas.openxmlformats.org/drawingml/2006/chartDrawing">
    <cdr:from>
      <cdr:x>0.24297</cdr:x>
      <cdr:y>0.24691</cdr:y>
    </cdr:from>
    <cdr:to>
      <cdr:x>0.35409</cdr:x>
      <cdr:y>0.33527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1268343" y="1440160"/>
          <a:ext cx="580008" cy="515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/>
            <a:t>7%</a:t>
          </a:r>
          <a:endParaRPr lang="ru-RU" sz="24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0.15609</cdr:x>
      <cdr:y>0.52569</cdr:y>
    </cdr:from>
    <cdr:to>
      <cdr:x>0.28858</cdr:x>
      <cdr:y>0.6257</cdr:y>
    </cdr:to>
    <cdr:sp macro="" textlink="">
      <cdr:nvSpPr>
        <cdr:cNvPr id="2" name="Блок-схема: узел 1"/>
        <cdr:cNvSpPr/>
      </cdr:nvSpPr>
      <cdr:spPr>
        <a:xfrm xmlns:a="http://schemas.openxmlformats.org/drawingml/2006/main">
          <a:off x="1427289" y="3241846"/>
          <a:ext cx="1211488" cy="616741"/>
        </a:xfrm>
        <a:prstGeom xmlns:a="http://schemas.openxmlformats.org/drawingml/2006/main" prst="flowChartConnector">
          <a:avLst/>
        </a:prstGeom>
        <a:solidFill xmlns:a="http://schemas.openxmlformats.org/drawingml/2006/main">
          <a:srgbClr val="CC3300"/>
        </a:solidFill>
        <a:ln xmlns:a="http://schemas.openxmlformats.org/drawingml/2006/main">
          <a:solidFill>
            <a:srgbClr val="FFFF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800" dirty="0" smtClean="0"/>
            <a:t>26 001</a:t>
          </a:r>
          <a:endParaRPr lang="ru-RU" sz="1800" dirty="0"/>
        </a:p>
      </cdr:txBody>
    </cdr:sp>
  </cdr:relSizeAnchor>
  <cdr:relSizeAnchor xmlns:cdr="http://schemas.openxmlformats.org/drawingml/2006/chartDrawing">
    <cdr:from>
      <cdr:x>0.70733</cdr:x>
      <cdr:y>0.45563</cdr:y>
    </cdr:from>
    <cdr:to>
      <cdr:x>0.83982</cdr:x>
      <cdr:y>0.55564</cdr:y>
    </cdr:to>
    <cdr:sp macro="" textlink="">
      <cdr:nvSpPr>
        <cdr:cNvPr id="3" name="Блок-схема: узел 2"/>
        <cdr:cNvSpPr/>
      </cdr:nvSpPr>
      <cdr:spPr>
        <a:xfrm xmlns:a="http://schemas.openxmlformats.org/drawingml/2006/main">
          <a:off x="6467849" y="2809798"/>
          <a:ext cx="1211488" cy="616741"/>
        </a:xfrm>
        <a:prstGeom xmlns:a="http://schemas.openxmlformats.org/drawingml/2006/main" prst="flowChartConnector">
          <a:avLst/>
        </a:prstGeom>
        <a:solidFill xmlns:a="http://schemas.openxmlformats.org/drawingml/2006/main">
          <a:srgbClr val="CC3300"/>
        </a:solidFill>
        <a:ln xmlns:a="http://schemas.openxmlformats.org/drawingml/2006/main">
          <a:solidFill>
            <a:srgbClr val="FFFF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dirty="0" smtClean="0"/>
            <a:t>27 509</a:t>
          </a:r>
          <a:endParaRPr lang="ru-RU" sz="1800" dirty="0"/>
        </a:p>
      </cdr:txBody>
    </cdr:sp>
  </cdr:relSizeAnchor>
  <cdr:relSizeAnchor xmlns:cdr="http://schemas.openxmlformats.org/drawingml/2006/chartDrawing">
    <cdr:from>
      <cdr:x>0.43634</cdr:x>
      <cdr:y>0.49066</cdr:y>
    </cdr:from>
    <cdr:to>
      <cdr:x>0.56883</cdr:x>
      <cdr:y>0.59067</cdr:y>
    </cdr:to>
    <cdr:sp macro="" textlink="">
      <cdr:nvSpPr>
        <cdr:cNvPr id="4" name="Блок-схема: узел 3"/>
        <cdr:cNvSpPr/>
      </cdr:nvSpPr>
      <cdr:spPr>
        <a:xfrm xmlns:a="http://schemas.openxmlformats.org/drawingml/2006/main">
          <a:off x="3989894" y="3025822"/>
          <a:ext cx="1211488" cy="616741"/>
        </a:xfrm>
        <a:prstGeom xmlns:a="http://schemas.openxmlformats.org/drawingml/2006/main" prst="flowChartConnector">
          <a:avLst/>
        </a:prstGeom>
        <a:solidFill xmlns:a="http://schemas.openxmlformats.org/drawingml/2006/main">
          <a:srgbClr val="CC3300"/>
        </a:solidFill>
        <a:ln xmlns:a="http://schemas.openxmlformats.org/drawingml/2006/main">
          <a:solidFill>
            <a:srgbClr val="FFFF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dirty="0" smtClean="0"/>
            <a:t>26 665</a:t>
          </a:r>
          <a:endParaRPr lang="ru-RU" sz="1800" dirty="0"/>
        </a:p>
      </cdr:txBody>
    </cdr:sp>
  </cdr:relSizeAnchor>
  <cdr:relSizeAnchor xmlns:cdr="http://schemas.openxmlformats.org/drawingml/2006/chartDrawing">
    <cdr:from>
      <cdr:x>0.08595</cdr:x>
      <cdr:y>0.87659</cdr:y>
    </cdr:from>
    <cdr:to>
      <cdr:x>0.30126</cdr:x>
      <cdr:y>0.92462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47377" y="5256584"/>
          <a:ext cx="187220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0.13247</cdr:x>
      <cdr:y>0.85264</cdr:y>
    </cdr:from>
    <cdr:to>
      <cdr:x>0.17902</cdr:x>
      <cdr:y>0.90213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1211265" y="5258070"/>
          <a:ext cx="425653" cy="305194"/>
        </a:xfrm>
        <a:prstGeom xmlns:a="http://schemas.openxmlformats.org/drawingml/2006/main" prst="rect">
          <a:avLst/>
        </a:prstGeom>
        <a:solidFill xmlns:a="http://schemas.openxmlformats.org/drawingml/2006/main">
          <a:srgbClr val="A79C09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0.19546</cdr:x>
      <cdr:y>0.84097</cdr:y>
    </cdr:from>
    <cdr:to>
      <cdr:x>0.41905</cdr:x>
      <cdr:y>0.97306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1787329" y="5186062"/>
          <a:ext cx="2044507" cy="8145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/>
            <a:t>Налоговые и </a:t>
          </a:r>
        </a:p>
        <a:p xmlns:a="http://schemas.openxmlformats.org/drawingml/2006/main">
          <a:r>
            <a:rPr lang="ru-RU" sz="1400" b="1" dirty="0" smtClean="0"/>
            <a:t>неналоговые доходы,</a:t>
          </a:r>
        </a:p>
        <a:p xmlns:a="http://schemas.openxmlformats.org/drawingml/2006/main">
          <a:r>
            <a:rPr lang="ru-RU" sz="1400" b="1" dirty="0" smtClean="0"/>
            <a:t>млн. рублей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0.58133</cdr:x>
      <cdr:y>0.85264</cdr:y>
    </cdr:from>
    <cdr:to>
      <cdr:x>0.65072</cdr:x>
      <cdr:y>0.91122</cdr:y>
    </cdr:to>
    <cdr:sp macro="" textlink="">
      <cdr:nvSpPr>
        <cdr:cNvPr id="9" name="Овал 8"/>
        <cdr:cNvSpPr/>
      </cdr:nvSpPr>
      <cdr:spPr>
        <a:xfrm xmlns:a="http://schemas.openxmlformats.org/drawingml/2006/main">
          <a:off x="5315721" y="5258070"/>
          <a:ext cx="634502" cy="361250"/>
        </a:xfrm>
        <a:prstGeom xmlns:a="http://schemas.openxmlformats.org/drawingml/2006/main" prst="ellipse">
          <a:avLst/>
        </a:prstGeom>
        <a:solidFill xmlns:a="http://schemas.openxmlformats.org/drawingml/2006/main">
          <a:srgbClr val="CC3300"/>
        </a:solidFill>
        <a:ln xmlns:a="http://schemas.openxmlformats.org/drawingml/2006/main">
          <a:solidFill>
            <a:srgbClr val="FFFF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0.66008</cdr:x>
      <cdr:y>0.84097</cdr:y>
    </cdr:from>
    <cdr:to>
      <cdr:x>0.8671</cdr:x>
      <cdr:y>0.97813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035801" y="5186062"/>
          <a:ext cx="1892990" cy="8458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/>
            <a:t>Среднемесячная </a:t>
          </a:r>
        </a:p>
        <a:p xmlns:a="http://schemas.openxmlformats.org/drawingml/2006/main">
          <a:r>
            <a:rPr lang="ru-RU" sz="1400" b="1" dirty="0" smtClean="0"/>
            <a:t>заработная плата, </a:t>
          </a:r>
        </a:p>
        <a:p xmlns:a="http://schemas.openxmlformats.org/drawingml/2006/main">
          <a:r>
            <a:rPr lang="ru-RU" sz="1400" b="1" dirty="0" smtClean="0"/>
            <a:t>рублей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0.29784</cdr:x>
      <cdr:y>0.28048</cdr:y>
    </cdr:from>
    <cdr:to>
      <cdr:x>0.40808</cdr:x>
      <cdr:y>0.32719</cdr:y>
    </cdr:to>
    <cdr:cxnSp macro="">
      <cdr:nvCxnSpPr>
        <cdr:cNvPr id="12" name="Прямая со стрелкой 11"/>
        <cdr:cNvCxnSpPr/>
      </cdr:nvCxnSpPr>
      <cdr:spPr>
        <a:xfrm xmlns:a="http://schemas.openxmlformats.org/drawingml/2006/main" flipV="1">
          <a:off x="2723433" y="1729678"/>
          <a:ext cx="1008095" cy="28803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B050"/>
          </a:solidFill>
          <a:tailEnd type="arrow"/>
        </a:ln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0.57346</cdr:x>
      <cdr:y>0.30384</cdr:y>
    </cdr:from>
    <cdr:to>
      <cdr:x>0.67573</cdr:x>
      <cdr:y>0.33986</cdr:y>
    </cdr:to>
    <cdr:cxnSp macro="">
      <cdr:nvCxnSpPr>
        <cdr:cNvPr id="13" name="Прямая со стрелкой 12"/>
        <cdr:cNvCxnSpPr/>
      </cdr:nvCxnSpPr>
      <cdr:spPr>
        <a:xfrm xmlns:a="http://schemas.openxmlformats.org/drawingml/2006/main">
          <a:off x="5243713" y="1873694"/>
          <a:ext cx="935157" cy="22212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arrow"/>
        </a:ln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0.28996</cdr:x>
      <cdr:y>0.18707</cdr:y>
    </cdr:from>
    <cdr:to>
      <cdr:x>0.42384</cdr:x>
      <cdr:y>0.25912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651425" y="1153614"/>
          <a:ext cx="1224199" cy="44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5">
                  <a:lumMod val="50000"/>
                </a:schemeClr>
              </a:solidFill>
            </a:rPr>
            <a:t>100,2%</a:t>
          </a:r>
          <a:endParaRPr lang="ru-RU" sz="2400" b="1" dirty="0">
            <a:solidFill>
              <a:schemeClr val="accent5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0.57346</cdr:x>
      <cdr:y>0.23378</cdr:y>
    </cdr:from>
    <cdr:to>
      <cdr:x>0.69946</cdr:x>
      <cdr:y>0.30583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5243713" y="1441646"/>
          <a:ext cx="1152143" cy="44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rgbClr val="FF0000"/>
              </a:solidFill>
            </a:rPr>
            <a:t>93,4%</a:t>
          </a:r>
          <a:endParaRPr lang="ru-RU" sz="2400" b="1" dirty="0">
            <a:solidFill>
              <a:srgbClr val="FF000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0.58098</cdr:y>
    </cdr:from>
    <cdr:to>
      <cdr:x>0.22438</cdr:x>
      <cdr:y>0.81094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3540054"/>
          <a:ext cx="2051720" cy="14012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/>
            <a:t>ВСЕГО- </a:t>
          </a:r>
        </a:p>
        <a:p xmlns:a="http://schemas.openxmlformats.org/drawingml/2006/main">
          <a:pPr algn="ctr"/>
          <a:r>
            <a:rPr lang="ru-RU" sz="2400" b="1" dirty="0" smtClean="0"/>
            <a:t>1 971 621,1 тыс.рублей</a:t>
          </a:r>
          <a:endParaRPr lang="ru-RU" sz="24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0.00813</cdr:x>
      <cdr:y>0.0137</cdr:y>
    </cdr:from>
    <cdr:to>
      <cdr:x>0.15447</cdr:x>
      <cdr:y>0.08219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8" y="72008"/>
          <a:ext cx="129614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/>
            <a:t>Тыс.руб.</a:t>
          </a:r>
          <a:endParaRPr lang="ru-RU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84078-8E35-4DFC-A237-299602676AA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32614-8F3E-4A4D-916F-520032B9D5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15575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B7D2F-C5B8-4907-ABF9-D4C4DA91B0D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317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B7D2F-C5B8-4907-ABF9-D4C4DA91B0D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3179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32614-8F3E-4A4D-916F-520032B9D572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18.12.2015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20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4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8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microsoft.com/office/2007/relationships/hdphoto" Target="../media/hdphoto1.wdp"/><Relationship Id="rId7" Type="http://schemas.openxmlformats.org/officeDocument/2006/relationships/diagramColors" Target="../diagrams/colors1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33.gif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35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37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8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67544" y="332656"/>
            <a:ext cx="8229600" cy="57606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ПРОЕКТ БЮДЖЕТА 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  <a:t>МУНИЦИПАЛЬНОГО ОБРАЗОВАНИЯ </a:t>
            </a:r>
            <a:b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  <a:t>ТУАПСИНСКИЙ РАЙОН</a:t>
            </a:r>
            <a:b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36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НА 2016 ГОД </a:t>
            </a:r>
            <a:endParaRPr lang="ru-RU" sz="3600" dirty="0">
              <a:solidFill>
                <a:schemeClr val="tx1"/>
              </a:solidFill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678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65312"/>
          </a:xfrm>
        </p:spPr>
        <p:txBody>
          <a:bodyPr/>
          <a:lstStyle/>
          <a:p>
            <a:pPr algn="l"/>
            <a:r>
              <a:rPr lang="ru-RU" sz="2800" u="sng" dirty="0" smtClean="0"/>
              <a:t>Программный бюджет</a:t>
            </a:r>
          </a:p>
        </p:txBody>
      </p:sp>
      <p:pic>
        <p:nvPicPr>
          <p:cNvPr id="4" name="Содержимое 3" descr="\\Server38\53\БЮДЖЕТ 2016\БЮДЖЕТ ДЛЯ ГРАЖДАН\ФОТО БЮДЖЕТ ДЛЯ ГРАЖДАН\61.jpg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2915816" y="620688"/>
            <a:ext cx="3600400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51520" y="2924944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Бюджет сформирован и представлен в программном формате на основе 20 муниципальных программ  Туапсинского района, на реализацию которых предусмотрено 1 857 257,6 тыс.рублей (в том числе за счет средств краевого бюджета 1 100 615,1 тыс.рублей), что составляет 94,2 % от общего объема расходов бюджета.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/>
              <a:t>	</a:t>
            </a:r>
            <a:r>
              <a:rPr lang="ru-RU" sz="2000" b="1" dirty="0" smtClean="0">
                <a:solidFill>
                  <a:srgbClr val="FF0000"/>
                </a:solidFill>
              </a:rPr>
              <a:t>Б</a:t>
            </a:r>
            <a:r>
              <a:rPr lang="ru-RU" sz="2000" b="1" u="sng" dirty="0" smtClean="0">
                <a:solidFill>
                  <a:srgbClr val="FF0000"/>
                </a:solidFill>
              </a:rPr>
              <a:t>олее 80 % расходов</a:t>
            </a:r>
            <a:r>
              <a:rPr lang="ru-RU" sz="2000" b="1" dirty="0" smtClean="0">
                <a:solidFill>
                  <a:srgbClr val="FF0000"/>
                </a:solidFill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распределенных в рамках муниципальных программ, </a:t>
            </a:r>
          </a:p>
          <a:p>
            <a:pPr algn="ctr">
              <a:lnSpc>
                <a:spcPct val="150000"/>
              </a:lnSpc>
            </a:pPr>
            <a:r>
              <a:rPr lang="ru-RU" sz="2000" b="1" u="sng" dirty="0" smtClean="0">
                <a:solidFill>
                  <a:srgbClr val="FF0000"/>
                </a:solidFill>
              </a:rPr>
              <a:t>имеют социальную направленность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400862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6" cy="648072"/>
          </a:xfrm>
        </p:spPr>
        <p:txBody>
          <a:bodyPr/>
          <a:lstStyle/>
          <a:p>
            <a:pPr algn="l"/>
            <a:r>
              <a:rPr lang="ru-RU" sz="2800" u="sng" dirty="0" smtClean="0"/>
              <a:t>Источники финансирования дефицита бюджета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908720"/>
          <a:ext cx="8496944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2484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показателя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Сумма, тыс.руб.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Источники финансирования дефицита бюджета, всего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-2</a:t>
                      </a:r>
                      <a:r>
                        <a:rPr lang="ru-RU" b="1" baseline="0" dirty="0" smtClean="0"/>
                        <a:t> 500,0</a:t>
                      </a:r>
                      <a:endParaRPr lang="ru-RU" b="1" dirty="0"/>
                    </a:p>
                  </a:txBody>
                  <a:tcPr anchor="ctr"/>
                </a:tc>
              </a:tr>
              <a:tr h="213216">
                <a:tc>
                  <a:txBody>
                    <a:bodyPr/>
                    <a:lstStyle/>
                    <a:p>
                      <a:r>
                        <a:rPr lang="ru-RU" dirty="0" smtClean="0"/>
                        <a:t>в том числе: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Погашение</a:t>
                      </a:r>
                      <a:r>
                        <a:rPr lang="ru-RU" baseline="0" dirty="0" smtClean="0"/>
                        <a:t> бюджетами муниципальных районов кредитов от других бюджетов бюджетной системы РФ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-2 500,0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Рисунок 4" descr="\\Server38\53\БЮДЖЕТ 2016\БЮДЖЕТ ДЛЯ ГРАЖДАН\КАРТИНКИ БЮДЖЕТ ДЛЯ ГРАЖДАН\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293096"/>
            <a:ext cx="30861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\\Server38\53\БЮДЖЕТ 2016\БЮДЖЕТ ДЛЯ ГРАЖДАН\КАРТИНКИ БЮДЖЕТ ДЛЯ ГРАЖДАН\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293096"/>
            <a:ext cx="315277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779912" y="4509120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2,5 млн.р.</a:t>
            </a:r>
            <a:endParaRPr lang="ru-RU" sz="20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3707904" y="4725144"/>
            <a:ext cx="1872208" cy="792088"/>
          </a:xfrm>
          <a:prstGeom prst="rightArrow">
            <a:avLst/>
          </a:prstGeom>
          <a:solidFill>
            <a:srgbClr val="7030A0"/>
          </a:solidFill>
          <a:ln>
            <a:solidFill>
              <a:srgbClr val="5123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8104" y="3645024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Администрация Краснодарского края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3645024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Администрация Туапсинского района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606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u="sng" dirty="0" smtClean="0"/>
              <a:t>Структура безвозмездных поступлений на 2016 год</a:t>
            </a:r>
            <a:endParaRPr lang="ru-RU" sz="2800" u="sng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95551602"/>
              </p:ext>
            </p:extLst>
          </p:nvPr>
        </p:nvGraphicFramePr>
        <p:xfrm>
          <a:off x="0" y="908720"/>
          <a:ext cx="5436096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24744"/>
            <a:ext cx="3528392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77072"/>
            <a:ext cx="3528393" cy="244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03664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u="sng" dirty="0" smtClean="0"/>
              <a:t>Структура налоговых и неналоговых доходов на 2016 год </a:t>
            </a:r>
            <a:endParaRPr lang="ru-RU" sz="2800" b="1" u="sng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18088583"/>
              </p:ext>
            </p:extLst>
          </p:nvPr>
        </p:nvGraphicFramePr>
        <p:xfrm>
          <a:off x="3203848" y="872716"/>
          <a:ext cx="5042981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107504" y="1196752"/>
            <a:ext cx="3240360" cy="5184576"/>
          </a:xfrm>
          <a:prstGeom prst="roundRect">
            <a:avLst/>
          </a:prstGeom>
          <a:solidFill>
            <a:srgbClr val="4FCDC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002060"/>
                </a:solidFill>
              </a:rPr>
              <a:t>В основу расчетов прогноза </a:t>
            </a:r>
            <a:r>
              <a:rPr lang="ru-RU" sz="1500" b="1" dirty="0" smtClean="0">
                <a:solidFill>
                  <a:srgbClr val="002060"/>
                </a:solidFill>
              </a:rPr>
              <a:t>доходов </a:t>
            </a:r>
            <a:r>
              <a:rPr lang="ru-RU" sz="1500" b="1" dirty="0">
                <a:solidFill>
                  <a:srgbClr val="002060"/>
                </a:solidFill>
              </a:rPr>
              <a:t>в 2016 году </a:t>
            </a:r>
            <a:r>
              <a:rPr lang="ru-RU" sz="1500" b="1" dirty="0" smtClean="0">
                <a:solidFill>
                  <a:srgbClr val="002060"/>
                </a:solidFill>
              </a:rPr>
              <a:t>заложены:</a:t>
            </a:r>
          </a:p>
          <a:p>
            <a:endParaRPr lang="ru-RU" sz="1500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</a:rPr>
              <a:t>собираемость налогов за ряд лет;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</a:rPr>
              <a:t>прогнозные </a:t>
            </a:r>
            <a:r>
              <a:rPr lang="ru-RU" sz="1500" b="1" dirty="0">
                <a:solidFill>
                  <a:srgbClr val="002060"/>
                </a:solidFill>
              </a:rPr>
              <a:t>объемы производства продукции </a:t>
            </a:r>
            <a:r>
              <a:rPr lang="ru-RU" sz="1500" b="1" dirty="0" smtClean="0">
                <a:solidFill>
                  <a:srgbClr val="002060"/>
                </a:solidFill>
              </a:rPr>
              <a:t>промышленности;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</a:rPr>
              <a:t>обороты </a:t>
            </a:r>
            <a:r>
              <a:rPr lang="ru-RU" sz="1500" b="1" dirty="0">
                <a:solidFill>
                  <a:srgbClr val="002060"/>
                </a:solidFill>
              </a:rPr>
              <a:t>розничной </a:t>
            </a:r>
            <a:r>
              <a:rPr lang="ru-RU" sz="1500" b="1" dirty="0" smtClean="0">
                <a:solidFill>
                  <a:srgbClr val="002060"/>
                </a:solidFill>
              </a:rPr>
              <a:t>торговли,  </a:t>
            </a:r>
            <a:r>
              <a:rPr lang="ru-RU" sz="1500" b="1" dirty="0">
                <a:solidFill>
                  <a:srgbClr val="002060"/>
                </a:solidFill>
              </a:rPr>
              <a:t>общественного </a:t>
            </a:r>
            <a:r>
              <a:rPr lang="ru-RU" sz="1500" b="1" dirty="0" smtClean="0">
                <a:solidFill>
                  <a:srgbClr val="002060"/>
                </a:solidFill>
              </a:rPr>
              <a:t>питания;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</a:rPr>
              <a:t>индексы </a:t>
            </a:r>
            <a:r>
              <a:rPr lang="ru-RU" sz="1500" b="1" dirty="0">
                <a:solidFill>
                  <a:srgbClr val="002060"/>
                </a:solidFill>
              </a:rPr>
              <a:t>роста потребительских </a:t>
            </a:r>
            <a:r>
              <a:rPr lang="ru-RU" sz="1500" b="1" dirty="0" smtClean="0">
                <a:solidFill>
                  <a:srgbClr val="002060"/>
                </a:solidFill>
              </a:rPr>
              <a:t>цен, </a:t>
            </a:r>
            <a:r>
              <a:rPr lang="ru-RU" sz="1500" b="1" dirty="0">
                <a:solidFill>
                  <a:srgbClr val="002060"/>
                </a:solidFill>
              </a:rPr>
              <a:t>заработной платы, инвестиций в основной </a:t>
            </a:r>
            <a:r>
              <a:rPr lang="ru-RU" sz="1500" b="1" dirty="0" smtClean="0">
                <a:solidFill>
                  <a:srgbClr val="002060"/>
                </a:solidFill>
              </a:rPr>
              <a:t>капитал;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</a:rPr>
              <a:t>динамика </a:t>
            </a:r>
            <a:r>
              <a:rPr lang="ru-RU" sz="1500" b="1" dirty="0">
                <a:solidFill>
                  <a:srgbClr val="002060"/>
                </a:solidFill>
              </a:rPr>
              <a:t>показателей прибыли прибыльных </a:t>
            </a:r>
            <a:r>
              <a:rPr lang="ru-RU" sz="1500" b="1" dirty="0" smtClean="0">
                <a:solidFill>
                  <a:srgbClr val="002060"/>
                </a:solidFill>
              </a:rPr>
              <a:t>предприятий;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500" b="1" dirty="0" smtClean="0">
                <a:solidFill>
                  <a:srgbClr val="002060"/>
                </a:solidFill>
              </a:rPr>
              <a:t>фонд </a:t>
            </a:r>
            <a:r>
              <a:rPr lang="ru-RU" sz="1500" b="1" dirty="0">
                <a:solidFill>
                  <a:srgbClr val="002060"/>
                </a:solidFill>
              </a:rPr>
              <a:t>оплаты </a:t>
            </a:r>
            <a:r>
              <a:rPr lang="ru-RU" sz="1500" b="1" dirty="0" smtClean="0">
                <a:solidFill>
                  <a:srgbClr val="002060"/>
                </a:solidFill>
              </a:rPr>
              <a:t>труда и др.</a:t>
            </a:r>
            <a:endParaRPr lang="ru-RU" sz="1500" b="1" dirty="0">
              <a:solidFill>
                <a:srgbClr val="00206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546649" y="1196752"/>
            <a:ext cx="2520280" cy="3960440"/>
          </a:xfrm>
          <a:prstGeom prst="roundRect">
            <a:avLst>
              <a:gd name="adj" fmla="val 22583"/>
            </a:avLst>
          </a:prstGeom>
          <a:solidFill>
            <a:srgbClr val="F3E42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Основные макроэкономические показатели: 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*прибыль </a:t>
            </a:r>
            <a:r>
              <a:rPr lang="ru-RU" sz="1400" dirty="0">
                <a:solidFill>
                  <a:srgbClr val="002060"/>
                </a:solidFill>
              </a:rPr>
              <a:t>прибыльных предприятий  (по крупным и средним организациям с учетом предприятий, входящих </a:t>
            </a:r>
            <a:r>
              <a:rPr lang="ru-RU" sz="1400" dirty="0" smtClean="0">
                <a:solidFill>
                  <a:srgbClr val="002060"/>
                </a:solidFill>
              </a:rPr>
              <a:t>в КГН</a:t>
            </a:r>
            <a:r>
              <a:rPr lang="ru-RU" sz="1400" dirty="0">
                <a:solidFill>
                  <a:srgbClr val="002060"/>
                </a:solidFill>
              </a:rPr>
              <a:t>) – </a:t>
            </a:r>
            <a:r>
              <a:rPr lang="ru-RU" sz="1400" b="1" dirty="0">
                <a:solidFill>
                  <a:srgbClr val="FF0000"/>
                </a:solidFill>
              </a:rPr>
              <a:t>100,1</a:t>
            </a:r>
            <a:r>
              <a:rPr lang="ru-RU" sz="1400" b="1" dirty="0" smtClean="0">
                <a:solidFill>
                  <a:srgbClr val="FF0000"/>
                </a:solidFill>
              </a:rPr>
              <a:t>%;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 *фонд </a:t>
            </a:r>
            <a:r>
              <a:rPr lang="ru-RU" sz="1400" dirty="0">
                <a:solidFill>
                  <a:srgbClr val="002060"/>
                </a:solidFill>
              </a:rPr>
              <a:t>оплаты труда (ФОТ) по крупным и средним предприятиям – </a:t>
            </a:r>
            <a:r>
              <a:rPr lang="ru-RU" sz="1400" b="1" dirty="0">
                <a:solidFill>
                  <a:srgbClr val="FF0000"/>
                </a:solidFill>
              </a:rPr>
              <a:t>102,7</a:t>
            </a:r>
            <a:r>
              <a:rPr lang="ru-RU" sz="1400" b="1" dirty="0" smtClean="0">
                <a:solidFill>
                  <a:srgbClr val="FF0000"/>
                </a:solidFill>
              </a:rPr>
              <a:t>%;</a:t>
            </a:r>
            <a:endParaRPr lang="ru-RU" sz="1400" b="1" dirty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*Индекс роста потребительских цен -</a:t>
            </a:r>
            <a:r>
              <a:rPr lang="ru-RU" sz="1400" b="1" dirty="0" smtClean="0">
                <a:solidFill>
                  <a:srgbClr val="FF0000"/>
                </a:solidFill>
              </a:rPr>
              <a:t>108,7%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522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-24677"/>
            <a:ext cx="9143999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16631"/>
            <a:ext cx="8820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tx2"/>
                </a:solidFill>
              </a:rPr>
              <a:t>Налоговые и неналоговые доходы бюджета   </a:t>
            </a:r>
            <a:endParaRPr lang="ru-RU" sz="2800" b="1" u="sng" dirty="0">
              <a:solidFill>
                <a:schemeClr val="tx2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xmlns="" val="1239549389"/>
              </p:ext>
            </p:extLst>
          </p:nvPr>
        </p:nvGraphicFramePr>
        <p:xfrm>
          <a:off x="-23641" y="691210"/>
          <a:ext cx="9143997" cy="616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87273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" y="116631"/>
            <a:ext cx="9143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 smtClean="0">
                <a:solidFill>
                  <a:schemeClr val="tx2"/>
                </a:solidFill>
              </a:rPr>
              <a:t>Факторы, повлиявшие на формирование проекта  бюджета </a:t>
            </a:r>
          </a:p>
          <a:p>
            <a:pPr algn="ctr"/>
            <a:r>
              <a:rPr lang="ru-RU" sz="2200" b="1" u="sng" dirty="0" smtClean="0">
                <a:solidFill>
                  <a:schemeClr val="tx2"/>
                </a:solidFill>
              </a:rPr>
              <a:t>на 2016 год по налоговым и неналоговым доходам</a:t>
            </a:r>
            <a:endParaRPr lang="ru-RU" sz="2200" b="1" u="sng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47" y="1132295"/>
            <a:ext cx="1512168" cy="54446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853,8 </a:t>
            </a:r>
            <a:r>
              <a:rPr lang="ru-RU" sz="20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2000" b="1" dirty="0" smtClean="0">
                <a:solidFill>
                  <a:schemeClr val="tx1"/>
                </a:solidFill>
              </a:rPr>
              <a:t>.                      - 93,4%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к </a:t>
            </a:r>
            <a:r>
              <a:rPr lang="ru-RU" b="1" dirty="0" err="1" smtClean="0">
                <a:solidFill>
                  <a:schemeClr val="tx1"/>
                </a:solidFill>
              </a:rPr>
              <a:t>ожид</a:t>
            </a:r>
            <a:r>
              <a:rPr lang="ru-RU" b="1" dirty="0" smtClean="0">
                <a:solidFill>
                  <a:schemeClr val="tx1"/>
                </a:solidFill>
              </a:rPr>
              <a:t>. оценке 2015г.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290" y="3192449"/>
            <a:ext cx="4286315" cy="933457"/>
          </a:xfrm>
          <a:prstGeom prst="rect">
            <a:avLst/>
          </a:prstGeom>
          <a:solidFill>
            <a:srgbClr val="F3E42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УСН -10%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в бюджеты муниципальных районов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15152" y="4293096"/>
            <a:ext cx="4320483" cy="720080"/>
          </a:xfrm>
          <a:prstGeom prst="rect">
            <a:avLst/>
          </a:prstGeom>
          <a:solidFill>
            <a:srgbClr val="F3E42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tx1"/>
                </a:solidFill>
              </a:rPr>
              <a:t>Г</a:t>
            </a:r>
            <a:r>
              <a:rPr lang="ru-RU" sz="2000" b="1" dirty="0" smtClean="0">
                <a:solidFill>
                  <a:schemeClr val="tx1"/>
                </a:solidFill>
              </a:rPr>
              <a:t>оспошлина МФЦ увеличится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 32% до 67 %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1110" y="5178106"/>
            <a:ext cx="4320480" cy="1398876"/>
          </a:xfrm>
          <a:prstGeom prst="rect">
            <a:avLst/>
          </a:prstGeom>
          <a:solidFill>
            <a:srgbClr val="F3E42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b="1" dirty="0" smtClean="0">
              <a:solidFill>
                <a:srgbClr val="660033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660033"/>
                </a:solidFill>
              </a:rPr>
              <a:t>НВОС </a:t>
            </a:r>
          </a:p>
          <a:p>
            <a:pPr algn="ctr"/>
            <a:r>
              <a:rPr lang="ru-RU" sz="1600" b="1" dirty="0" smtClean="0">
                <a:solidFill>
                  <a:srgbClr val="660033"/>
                </a:solidFill>
              </a:rPr>
              <a:t>увеличится </a:t>
            </a:r>
            <a:r>
              <a:rPr lang="ru-RU" sz="2000" b="1" dirty="0" smtClean="0">
                <a:solidFill>
                  <a:srgbClr val="660033"/>
                </a:solidFill>
              </a:rPr>
              <a:t>с 40% до 55%, </a:t>
            </a:r>
          </a:p>
          <a:p>
            <a:pPr algn="ctr"/>
            <a:r>
              <a:rPr lang="ru-RU" sz="1600" b="1" dirty="0" smtClean="0">
                <a:solidFill>
                  <a:srgbClr val="660033"/>
                </a:solidFill>
              </a:rPr>
              <a:t>изменен срок уплаты 1раз в год </a:t>
            </a:r>
          </a:p>
          <a:p>
            <a:pPr algn="ctr"/>
            <a:r>
              <a:rPr lang="ru-RU" sz="1600" b="1" dirty="0" smtClean="0">
                <a:solidFill>
                  <a:srgbClr val="660033"/>
                </a:solidFill>
              </a:rPr>
              <a:t>(ранее ежеквартально)</a:t>
            </a:r>
          </a:p>
          <a:p>
            <a:pPr algn="ctr"/>
            <a:r>
              <a:rPr lang="ru-RU" sz="1800" b="1" dirty="0" smtClean="0">
                <a:solidFill>
                  <a:srgbClr val="660033"/>
                </a:solidFill>
              </a:rPr>
              <a:t> </a:t>
            </a:r>
            <a:endParaRPr lang="ru-RU" sz="1800" b="1" dirty="0">
              <a:solidFill>
                <a:srgbClr val="66003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15152" y="1132293"/>
            <a:ext cx="4294453" cy="1792651"/>
          </a:xfrm>
          <a:prstGeom prst="rect">
            <a:avLst/>
          </a:prstGeom>
          <a:solidFill>
            <a:srgbClr val="F3E42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700" b="1" dirty="0" smtClean="0">
                <a:solidFill>
                  <a:srgbClr val="0000CC"/>
                </a:solidFill>
              </a:rPr>
              <a:t>Прибыль - снижение объемов прибыли  прибыльных предприятий в отраслях экономики (строительство -99,6%, транспорт с 249%до 107%, обрабатывающее производство  73%)   </a:t>
            </a:r>
            <a:endParaRPr lang="ru-RU" sz="1700" b="1" dirty="0">
              <a:solidFill>
                <a:srgbClr val="0000C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26744" y="1132295"/>
            <a:ext cx="2170005" cy="186465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Прогноз </a:t>
            </a:r>
            <a:r>
              <a:rPr lang="ru-RU" sz="1600" dirty="0">
                <a:solidFill>
                  <a:schemeClr val="tx1"/>
                </a:solidFill>
              </a:rPr>
              <a:t>социально-экономического развития МО Туапсинский район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 на 2016-2018 </a:t>
            </a:r>
            <a:r>
              <a:rPr lang="ru-RU" sz="1600" dirty="0" smtClean="0">
                <a:solidFill>
                  <a:schemeClr val="tx1"/>
                </a:solidFill>
              </a:rPr>
              <a:t>годов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40461" y="5178106"/>
            <a:ext cx="2156288" cy="14912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solidFill>
                  <a:schemeClr val="tx1"/>
                </a:solidFill>
              </a:rPr>
              <a:t>Федеральные Законы </a:t>
            </a:r>
            <a:endParaRPr lang="ru-RU" sz="1700" dirty="0">
              <a:solidFill>
                <a:schemeClr val="tx1"/>
              </a:solidFill>
            </a:endParaRPr>
          </a:p>
          <a:p>
            <a:pPr algn="ctr"/>
            <a:r>
              <a:rPr lang="ru-RU" sz="1700" dirty="0">
                <a:solidFill>
                  <a:schemeClr val="tx1"/>
                </a:solidFill>
              </a:rPr>
              <a:t>от 03.12.2012г №</a:t>
            </a:r>
            <a:r>
              <a:rPr lang="ru-RU" sz="1700" dirty="0" smtClean="0">
                <a:solidFill>
                  <a:schemeClr val="tx1"/>
                </a:solidFill>
              </a:rPr>
              <a:t>244-ФЗ,  от 21.07.2014г №219-ФЗ</a:t>
            </a:r>
            <a:endParaRPr lang="ru-RU" sz="17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26743" y="3238637"/>
            <a:ext cx="2170005" cy="17745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Законы Краснодарского края от 13.10.2015 №3253-КЗ,                    от 04.02.2002 №437-КЗ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435635" y="2064623"/>
            <a:ext cx="47288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461590" y="3748592"/>
            <a:ext cx="37887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409605" y="4684407"/>
            <a:ext cx="47288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439876" y="5794656"/>
            <a:ext cx="47288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07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 smtClean="0"/>
              <a:t>Распределение бюджетных ассигнований по разделам классификации расходов</a:t>
            </a:r>
            <a:endParaRPr lang="ru-RU" sz="24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41829185"/>
              </p:ext>
            </p:extLst>
          </p:nvPr>
        </p:nvGraphicFramePr>
        <p:xfrm>
          <a:off x="0" y="764704"/>
          <a:ext cx="9144000" cy="609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4800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40466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400" b="1" u="sng" dirty="0" smtClean="0"/>
              <a:t>Муниципальные программы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497" y="692696"/>
          <a:ext cx="9108503" cy="5904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535"/>
                <a:gridCol w="7692816"/>
                <a:gridCol w="1020152"/>
              </a:tblGrid>
              <a:tr h="4419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№ п/п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Наименование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Сумма, тыс. руб.</a:t>
                      </a:r>
                    </a:p>
                  </a:txBody>
                  <a:tcPr marL="0" marR="0" marT="0" marB="0"/>
                </a:tc>
              </a:tr>
              <a:tr h="189943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ВСЕГО: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857 069,8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2520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"Развитие образования в муниципальном образовании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1 281 126,8</a:t>
                      </a:r>
                    </a:p>
                  </a:txBody>
                  <a:tcPr marL="0" marR="0" marT="0" marB="0" anchor="b"/>
                </a:tc>
              </a:tr>
              <a:tr h="29466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"Туапсинский район - территория комфортного проживания"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48 331,7</a:t>
                      </a:r>
                    </a:p>
                  </a:txBody>
                  <a:tcPr marL="0" marR="0" marT="0" marB="0" anchor="b"/>
                </a:tc>
              </a:tr>
              <a:tr h="221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"Управление муниципальными финансами"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49 693,0</a:t>
                      </a:r>
                    </a:p>
                  </a:txBody>
                  <a:tcPr marL="0" marR="0" marT="0" marB="0" anchor="b"/>
                </a:tc>
              </a:tr>
              <a:tr h="2946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"Развитие культуры в  Туапсинском районе"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68 155,5</a:t>
                      </a:r>
                    </a:p>
                  </a:txBody>
                  <a:tcPr marL="0" marR="0" marT="0" marB="0" anchor="b"/>
                </a:tc>
              </a:tr>
              <a:tr h="221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"Развитие физической культуры и спорта в  Туапсинском районе"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99 588,2</a:t>
                      </a:r>
                    </a:p>
                  </a:txBody>
                  <a:tcPr marL="0" marR="0" marT="0" marB="0" anchor="b"/>
                </a:tc>
              </a:tr>
              <a:tr h="37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"Развитие жилищно-коммунального хозяйства в муниципальном образовании 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506,2</a:t>
                      </a:r>
                    </a:p>
                  </a:txBody>
                  <a:tcPr marL="0" marR="0" marT="0" marB="0" anchor="b"/>
                </a:tc>
              </a:tr>
              <a:tr h="37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"Функционирование органов местного самоуправления в муниципальном образовании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62 891,1</a:t>
                      </a:r>
                    </a:p>
                  </a:txBody>
                  <a:tcPr marL="0" marR="0" marT="0" marB="0" anchor="b"/>
                </a:tc>
              </a:tr>
              <a:tr h="282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"Молодежь Туапсинского района"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9 089,9</a:t>
                      </a:r>
                    </a:p>
                  </a:txBody>
                  <a:tcPr marL="0" marR="0" marT="0" marB="0" anchor="b"/>
                </a:tc>
              </a:tr>
              <a:tr h="37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Ведомственная целевая программа "Развитие агропромышленного комплекса на территории муниципального образования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6 872,1</a:t>
                      </a:r>
                    </a:p>
                  </a:txBody>
                  <a:tcPr marL="0" marR="0" marT="0" marB="0" anchor="b"/>
                </a:tc>
              </a:tr>
              <a:tr h="2151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"По улучшению положения детей в муниципальном образовании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48 780,4</a:t>
                      </a:r>
                    </a:p>
                  </a:txBody>
                  <a:tcPr marL="0" marR="0" marT="0" marB="0" anchor="b"/>
                </a:tc>
              </a:tr>
              <a:tr h="2577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"Развитие здравоохранения муниципального образования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103 752,3</a:t>
                      </a:r>
                    </a:p>
                  </a:txBody>
                  <a:tcPr marL="0" marR="0" marT="0" marB="0" anchor="b"/>
                </a:tc>
              </a:tr>
              <a:tr h="37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"Защита населения и территории от чрезвычайных ситуаций, обеспечение пожарной безопасности"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054,7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520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"Управление муниципальной собственностью"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13 657,8</a:t>
                      </a:r>
                    </a:p>
                  </a:txBody>
                  <a:tcPr marL="0" marR="0" marT="0" marB="0" anchor="b"/>
                </a:tc>
              </a:tr>
              <a:tr h="2946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"Экономическое развитие Туапсинского района"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10 886,2</a:t>
                      </a:r>
                    </a:p>
                  </a:txBody>
                  <a:tcPr marL="0" marR="0" marT="0" marB="0" anchor="b"/>
                </a:tc>
              </a:tr>
              <a:tr h="220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"Доступная среда муниципального образования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1 160,0</a:t>
                      </a:r>
                    </a:p>
                  </a:txBody>
                  <a:tcPr marL="0" marR="0" marT="0" marB="0" anchor="b"/>
                </a:tc>
              </a:tr>
              <a:tr h="220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"Обеспечение безопасности населения Туапсинского района"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2 261,5</a:t>
                      </a:r>
                    </a:p>
                  </a:txBody>
                  <a:tcPr marL="0" marR="0" marT="0" marB="0" anchor="b"/>
                </a:tc>
              </a:tr>
              <a:tr h="37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"Социальная поддержка отдельных категорий граждан муниципального образования Туапсинский район"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1 756,0</a:t>
                      </a:r>
                    </a:p>
                  </a:txBody>
                  <a:tcPr marL="0" marR="0" marT="0" marB="0" anchor="b"/>
                </a:tc>
              </a:tr>
              <a:tr h="3741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Муниципальная программа «Развитие санаторно-курортного и туристского комплекса муниципального образования Туапсинский район"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4 506,4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652534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Непрограммные расходы составляют  114 624,7 тыс.рублей.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3265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Программные мероприятия расходов представлены в объеме – 1 857 069,8 тыс.руб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76064"/>
          </a:xfrm>
        </p:spPr>
        <p:txBody>
          <a:bodyPr/>
          <a:lstStyle/>
          <a:p>
            <a:pPr algn="l"/>
            <a:r>
              <a:rPr lang="ru-RU" sz="2400" b="1" u="sng" dirty="0" smtClean="0"/>
              <a:t>Структура расходов на социальную сферу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12776"/>
          <a:ext cx="885698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54868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Приоритетное место среди принятых муниципальных программ Туапсинского района занимают программы в социально-культурной сфере (83,9 % в общем объеме расходов)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200" b="1" u="sng" dirty="0" smtClean="0"/>
              <a:t>Муниципальная программа "Развитие образования в муниципальном образовании Туапсинский район"</a:t>
            </a:r>
            <a:endParaRPr lang="ru-RU" sz="2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67813380"/>
              </p:ext>
            </p:extLst>
          </p:nvPr>
        </p:nvGraphicFramePr>
        <p:xfrm>
          <a:off x="0" y="1052736"/>
          <a:ext cx="9036496" cy="5216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0" y="836712"/>
            <a:ext cx="5148064" cy="576064"/>
          </a:xfrm>
          <a:prstGeom prst="ellips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Расходы – 1 281 026,8 тыс.руб.</a:t>
            </a:r>
            <a:endParaRPr lang="ru-RU" b="1" dirty="0"/>
          </a:p>
        </p:txBody>
      </p:sp>
      <p:pic>
        <p:nvPicPr>
          <p:cNvPr id="6" name="Рисунок 5" descr="\\Server38\53\БЮДЖЕТ 2016\БЮДЖЕТ ДЛЯ ГРАЖДАН\КАРТИНКИ БЮДЖЕТ ДЛЯ ГРАЖДАН\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5013176"/>
            <a:ext cx="331236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\\Server38\53\БЮДЖЕТ 2016\БЮДЖЕТ ДЛЯ ГРАЖДАН\КАРТИНКИ БЮДЖЕТ ДЛЯ ГРАЖДАН\6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5085184"/>
            <a:ext cx="403244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3156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897" y="89899"/>
            <a:ext cx="6120680" cy="110685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Муниципальное </a:t>
            </a:r>
            <a:r>
              <a:rPr lang="ru-RU" sz="2800" b="1" dirty="0" smtClean="0"/>
              <a:t>образование </a:t>
            </a:r>
            <a:r>
              <a:rPr lang="ru-RU" sz="3200" b="1" dirty="0" smtClean="0"/>
              <a:t>Туапсинский район 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97038"/>
            <a:ext cx="1224135" cy="16561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55776" y="1362107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Территория  239 920 га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7544" y="1974935"/>
            <a:ext cx="3455019" cy="958179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</a:rPr>
              <a:t>Численность населения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</a:rPr>
              <a:t>на 01.11.2015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</a:rPr>
              <a:t>130 140 чел.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3464170"/>
            <a:ext cx="1656184" cy="142865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Городские поселения 79 721 чел.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66379" y="3486570"/>
            <a:ext cx="1656184" cy="142865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Сельские поселения 50 419 чел.</a:t>
            </a:r>
            <a:endParaRPr lang="ru-RU" b="1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898460" y="2949777"/>
            <a:ext cx="324036" cy="49918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2932453" y="2987388"/>
            <a:ext cx="324036" cy="49918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Двойные фигурные скобки 20"/>
          <p:cNvSpPr/>
          <p:nvPr/>
        </p:nvSpPr>
        <p:spPr>
          <a:xfrm>
            <a:off x="2987824" y="1446833"/>
            <a:ext cx="3744416" cy="386032"/>
          </a:xfrm>
          <a:prstGeom prst="bracePair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="" xmlns:p14="http://schemas.microsoft.com/office/powerpoint/2010/main" val="1568640134"/>
              </p:ext>
            </p:extLst>
          </p:nvPr>
        </p:nvGraphicFramePr>
        <p:xfrm>
          <a:off x="-468560" y="4915223"/>
          <a:ext cx="5940152" cy="1910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21461"/>
            <a:ext cx="1468832" cy="1407339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4427984" y="1926399"/>
            <a:ext cx="4565176" cy="1062745"/>
          </a:xfrm>
          <a:prstGeom prst="roundRect">
            <a:avLst/>
          </a:prstGeom>
          <a:solidFill>
            <a:srgbClr val="A9C03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Объем доходов на 1 жителя в 2016 году составит 15 191 рублей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7984" y="3133836"/>
            <a:ext cx="4576057" cy="1062745"/>
          </a:xfrm>
          <a:prstGeom prst="roundRect">
            <a:avLst/>
          </a:prstGeom>
          <a:solidFill>
            <a:srgbClr val="A9C03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Объем расходов на 1 жителя в 2016 году составит 15 191 рублей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94110" y="4581128"/>
            <a:ext cx="4399050" cy="187220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Величина прожиточного минимума в Краснодарском крае в 2015 году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9 326 рублей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9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 descr="\\Server38\53\БЮДЖЕТ 2016\БЮДЖЕТ ДЛЯ ГРАЖДАН\КАРТИНКИ БЮДЖЕТ ДЛЯ ГРАЖДАН\6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4293096"/>
            <a:ext cx="3672408" cy="236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225187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\\Server38\53\БЮДЖЕТ 2016\БЮДЖЕТ ДЛЯ ГРАЖДАН\КАРТИНКИ БЮДЖЕТ ДЛЯ ГРАЖДАН\6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5013176"/>
            <a:ext cx="266429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118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6511780"/>
              </p:ext>
            </p:extLst>
          </p:nvPr>
        </p:nvGraphicFramePr>
        <p:xfrm>
          <a:off x="0" y="0"/>
          <a:ext cx="9144000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\\Server38\53\БЮДЖЕТ 2016\БЮДЖЕТ ДЛЯ ГРАЖДАН\КАРТИНКИ БЮДЖЕТ ДЛЯ ГРАЖДАН\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5656" y="4797152"/>
            <a:ext cx="2462127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\\Server38\53\БЮДЖЕТ 2016\БЮДЖЕТ ДЛЯ ГРАЖДАН\КАРТИНКИ БЮДЖЕТ ДЛЯ ГРАЖДАН\2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-5680"/>
            <a:ext cx="2448272" cy="1268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xmlns="" val="245418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"Туапсинский район - территория комфортного проживания"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71426694"/>
              </p:ext>
            </p:extLst>
          </p:nvPr>
        </p:nvGraphicFramePr>
        <p:xfrm>
          <a:off x="0" y="1052736"/>
          <a:ext cx="9036496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0" y="836712"/>
            <a:ext cx="4860032" cy="57606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– 48 331,7 тыс.руб.</a:t>
            </a:r>
            <a:endParaRPr lang="ru-RU" dirty="0"/>
          </a:p>
        </p:txBody>
      </p:sp>
      <p:pic>
        <p:nvPicPr>
          <p:cNvPr id="8" name="Рисунок 7" descr="\\Server38\53\БЮДЖЕТ 2016\БЮДЖЕТ ДЛЯ ГРАЖДАН\КАРТИНКИ БЮДЖЕТ ДЛЯ ГРАЖДАН\2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3933056"/>
            <a:ext cx="280831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\\Server38\53\БЮДЖЕТ 2016\БЮДЖЕТ ДЛЯ ГРАЖДАН\КАРТИНКИ БЮДЖЕТ ДЛЯ ГРАЖДАН\4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933056"/>
            <a:ext cx="244827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1146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2068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663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Муниципальная программа "Управление муниципальными финансами"</a:t>
            </a:r>
          </a:p>
        </p:txBody>
      </p:sp>
      <p:sp>
        <p:nvSpPr>
          <p:cNvPr id="7" name="Овал 6"/>
          <p:cNvSpPr/>
          <p:nvPr/>
        </p:nvSpPr>
        <p:spPr>
          <a:xfrm>
            <a:off x="251520" y="1052736"/>
            <a:ext cx="4032448" cy="1440160"/>
          </a:xfrm>
          <a:prstGeom prst="ellipse">
            <a:avLst/>
          </a:prstGeom>
          <a:solidFill>
            <a:srgbClr val="81DFBB"/>
          </a:soli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Расходы –</a:t>
            </a:r>
          </a:p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 49 693 тыс.руб.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96752"/>
            <a:ext cx="3744416" cy="2304256"/>
          </a:xfrm>
          <a:prstGeom prst="rect">
            <a:avLst/>
          </a:prstGeom>
          <a:noFill/>
        </p:spPr>
      </p:pic>
      <p:sp>
        <p:nvSpPr>
          <p:cNvPr id="10" name="Пятиугольник 9"/>
          <p:cNvSpPr/>
          <p:nvPr/>
        </p:nvSpPr>
        <p:spPr>
          <a:xfrm>
            <a:off x="144016" y="2761403"/>
            <a:ext cx="4248472" cy="1459685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Подпрограмма "Совершенствование межбюджетных отношений в Туапсинском районе" - 38 500,0 тыс. рублей</a:t>
            </a: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4032448" y="2187503"/>
            <a:ext cx="4860032" cy="2913887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дотации </a:t>
            </a:r>
            <a:r>
              <a:rPr lang="ru-RU" sz="1400" dirty="0">
                <a:solidFill>
                  <a:schemeClr val="tx1"/>
                </a:solidFill>
              </a:rPr>
              <a:t>на выравнивание уровня бюджетной обеспеченности муниципальных образований сельских поселений Туапсинского района –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38 500,0 тыс. рублей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030193" y="4942446"/>
            <a:ext cx="3665662" cy="11182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Подпрограмма "Управление муниципальным долгом" –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11 193,0 тыс. рублей</a:t>
            </a: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4918624" y="4511211"/>
            <a:ext cx="4193328" cy="2232248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обслуживание внутреннего муниципального долга –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11 193,0 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366971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«Развитие культуры в Туапсинском районе"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01649698"/>
              </p:ext>
            </p:extLst>
          </p:nvPr>
        </p:nvGraphicFramePr>
        <p:xfrm>
          <a:off x="0" y="692696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\\Server38\53\БЮДЖЕТ 2016\БЮДЖЕТ ДЛЯ ГРАЖДАН\КАРТИНКИ БЮДЖЕТ ДЛЯ ГРАЖДАН\5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5301208"/>
            <a:ext cx="3312368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60032" y="548680"/>
            <a:ext cx="4283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583E"/>
                </a:solidFill>
              </a:rPr>
              <a:t>Расходы – 68 155,5 тыс.руб.</a:t>
            </a:r>
            <a:endParaRPr lang="ru-RU" sz="2400" b="1" dirty="0">
              <a:solidFill>
                <a:srgbClr val="7058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89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«Развитие культуры в Туапсинском районе"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7834353"/>
              </p:ext>
            </p:extLst>
          </p:nvPr>
        </p:nvGraphicFramePr>
        <p:xfrm>
          <a:off x="0" y="620688"/>
          <a:ext cx="9144000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\\Server38\53\БЮДЖЕТ 2016\БЮДЖЕТ ДЛЯ ГРАЖДАН\КАРТИНКИ БЮДЖЕТ ДЛЯ ГРАЖДАН\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5589240"/>
            <a:ext cx="2759001" cy="118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261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«Развитие физической культуры и спорта в Туапсинском районе"</a:t>
            </a:r>
            <a:endParaRPr lang="ru-RU" sz="24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78715180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55768" y="40466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Расходы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99 588,2 тыс.руб.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76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«Развитие жилищно-коммунального хозяйства в муниципальном образовании Туапсинский район"</a:t>
            </a:r>
            <a:endParaRPr lang="ru-RU" sz="2400" b="1" dirty="0"/>
          </a:p>
        </p:txBody>
      </p:sp>
      <p:pic>
        <p:nvPicPr>
          <p:cNvPr id="4" name="Содержимое 3" descr="\\Server38\53\БЮДЖЕТ 2016\БЮДЖЕТ ДЛЯ ГРАЖДАН\КАРТИНКИ БЮДЖЕТ ДЛЯ ГРАЖДАН\6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861048"/>
            <a:ext cx="4104456" cy="2868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270892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рамках данной программы предусмотрены расходы на осуществлению отдельных полномочий Краснодарского края по ведению учета граждан отдельных категорий в качестве нуждающихся в жилых помещениях.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3728" y="1412776"/>
            <a:ext cx="4824536" cy="1080120"/>
          </a:xfrm>
          <a:prstGeom prst="roundRect">
            <a:avLst/>
          </a:prstGeom>
          <a:solidFill>
            <a:srgbClr val="66CC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C0066"/>
                </a:solidFill>
              </a:rPr>
              <a:t>Расходы  в  2016 году – 506,2 тыс.рублей</a:t>
            </a:r>
            <a:endParaRPr lang="ru-RU" sz="2800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«Функционирование органов местного самоуправления в муниципальном образовании Туапсинский район"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63722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\\Server38\53\БЮДЖЕТ 2016\БЮДЖЕТ ДЛЯ ГРАЖДАН\КАРТИНКИ БЮДЖЕТ ДЛЯ ГРАЖДАН\7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1772816"/>
            <a:ext cx="2771800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\\Server38\53\БЮДЖЕТ 2016\БЮДЖЕТ ДЛЯ ГРАЖДАН\КАРТИНКИ БЮДЖЕТ ДЛЯ ГРАЖДАН\52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4149080"/>
            <a:ext cx="277180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763688" y="1196752"/>
            <a:ext cx="5688632" cy="432048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Расходы  - 62 891,1 тыс.руб.</a:t>
            </a:r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3223"/>
            <a:ext cx="8553128" cy="623573"/>
          </a:xfrm>
        </p:spPr>
        <p:txBody>
          <a:bodyPr/>
          <a:lstStyle/>
          <a:p>
            <a:r>
              <a:rPr lang="ru-RU" sz="2800" b="1" u="sng" dirty="0" smtClean="0"/>
              <a:t>Что такое бюджет для граждан?</a:t>
            </a:r>
            <a:endParaRPr lang="ru-RU" sz="2800" b="1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43597" y="2110899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000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Представленная информация пред-назначена </a:t>
            </a:r>
            <a:r>
              <a:rPr lang="ru-RU" altLang="ru-RU" sz="2000" dirty="0">
                <a:solidFill>
                  <a:srgbClr val="002060"/>
                </a:solidFill>
                <a:latin typeface="Palatino Linotype" panose="02040502050505030304" pitchFamily="18" charset="0"/>
              </a:rPr>
              <a:t>для широкого круга пользователей и будет интересна разным категориям населения, так как бюджет муниципального района затрагивает интересы каждого жителя </a:t>
            </a:r>
            <a:r>
              <a:rPr lang="ru-RU" altLang="ru-RU" sz="2000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муниципального образования Туапсинский район.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7" y="836712"/>
            <a:ext cx="3249158" cy="38123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577246"/>
            <a:ext cx="9036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      Граждане </a:t>
            </a:r>
            <a:r>
              <a:rPr lang="ru-RU" sz="2000" dirty="0">
                <a:solidFill>
                  <a:srgbClr val="002060"/>
                </a:solidFill>
              </a:rPr>
              <a:t>– и как налогоплательщики, и как потребители общественных благ – должны быть уверены в том, что передаваемые ими в распоряжение государства </a:t>
            </a:r>
            <a:r>
              <a:rPr lang="ru-RU" sz="2000" dirty="0" smtClean="0">
                <a:solidFill>
                  <a:srgbClr val="002060"/>
                </a:solidFill>
              </a:rPr>
              <a:t>средства используются </a:t>
            </a:r>
            <a:r>
              <a:rPr lang="ru-RU" sz="2000" dirty="0">
                <a:solidFill>
                  <a:srgbClr val="002060"/>
                </a:solidFill>
              </a:rPr>
              <a:t>прозрачно и эффективно, приносят конкретные результаты как для общества в целом, так и для каждой семьи, для каждого человека.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Мы постарались представить бюджет муниципального района в доступной и понятной для граждан форме.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5857" y="696797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0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«Бюджет для граждан» </a:t>
            </a:r>
            <a:r>
              <a:rPr lang="ru-RU" altLang="ru-RU" sz="2000" dirty="0">
                <a:solidFill>
                  <a:srgbClr val="002060"/>
                </a:solidFill>
                <a:latin typeface="Palatino Linotype" panose="02040502050505030304" pitchFamily="18" charset="0"/>
              </a:rPr>
              <a:t>познакомит Вас с положениями основного финансового документа муниципального образования Туапсинский район на 2016 год.</a:t>
            </a:r>
          </a:p>
        </p:txBody>
      </p:sp>
    </p:spTree>
    <p:extLst>
      <p:ext uri="{BB962C8B-B14F-4D97-AF65-F5344CB8AC3E}">
        <p14:creationId xmlns="" xmlns:p14="http://schemas.microsoft.com/office/powerpoint/2010/main" val="308810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«Молодежь Туапсинского района"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41764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В рамках данной программы предусмотрены расходы на: 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sz="2200" dirty="0" smtClean="0">
                <a:solidFill>
                  <a:srgbClr val="0070C0"/>
                </a:solidFill>
              </a:rPr>
              <a:t>содержание отраслевого органа администрации МО Туапсинский район (управление по работе с молодежью) - </a:t>
            </a:r>
            <a:r>
              <a:rPr lang="ru-RU" sz="2200" b="1" dirty="0" smtClean="0">
                <a:solidFill>
                  <a:srgbClr val="0070C0"/>
                </a:solidFill>
              </a:rPr>
              <a:t>3 019,4 тыс. рублей;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sz="2000" dirty="0" smtClean="0">
                <a:solidFill>
                  <a:srgbClr val="0070C0"/>
                </a:solidFill>
              </a:rPr>
              <a:t>выполнение муниципального задания муниципального бюджетного учреждения "Патриотический центр Туапсинского района имени Героя Советского Союза А.И.Кошкина" " - </a:t>
            </a:r>
            <a:r>
              <a:rPr lang="ru-RU" sz="2000" b="1" dirty="0" smtClean="0">
                <a:solidFill>
                  <a:srgbClr val="0070C0"/>
                </a:solidFill>
              </a:rPr>
              <a:t>1 585,1 тыс. рублей;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sz="2000" dirty="0" smtClean="0">
                <a:solidFill>
                  <a:srgbClr val="0070C0"/>
                </a:solidFill>
              </a:rPr>
              <a:t>содержание муниципального казенного учреждения "Молодежный центр" - </a:t>
            </a:r>
            <a:r>
              <a:rPr lang="ru-RU" sz="2000" b="1" dirty="0" smtClean="0">
                <a:solidFill>
                  <a:srgbClr val="0070C0"/>
                </a:solidFill>
              </a:rPr>
              <a:t>4 485,4 тыс. рублей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8680"/>
            <a:ext cx="478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РАСХОДЫ: 2016 год - 9 089,9 тыс.рублей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\\Server38\53\БЮДЖЕТ 2016\БЮДЖЕТ ДЛЯ ГРАЖДАН\КАРТИНКИ БЮДЖЕТ ДЛЯ ГРАЖДАН\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941168"/>
            <a:ext cx="3888432" cy="1832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\\Server38\53\БЮДЖЕТ 2016\БЮДЖЕТ ДЛЯ ГРАЖДАН\КАРТИНКИ БЮДЖЕТ ДЛЯ ГРАЖДАН\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941168"/>
            <a:ext cx="3949824" cy="1798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\\Server38\53\БЮДЖЕТ 2016\БЮДЖЕТ ДЛЯ ГРАЖДАН\КАРТИНКИ БЮДЖЕТ ДЛЯ ГРАЖДАН\72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352928" cy="5040560"/>
          </a:xfrm>
          <a:prstGeom prst="rect">
            <a:avLst/>
          </a:prstGeom>
          <a:ln>
            <a:noFill/>
          </a:ln>
          <a:effectLst>
            <a:glow rad="127000">
              <a:schemeClr val="accent1">
                <a:alpha val="5000"/>
              </a:schemeClr>
            </a:glow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Ведомственная целевая программа «Развитие агропромышленного комплекса на территории муниципального образования Туапсинский район»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13800774"/>
              </p:ext>
            </p:extLst>
          </p:nvPr>
        </p:nvGraphicFramePr>
        <p:xfrm>
          <a:off x="0" y="1628800"/>
          <a:ext cx="9144000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051720" y="1196752"/>
            <a:ext cx="5544616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Расходы – 6 872,1 тыс.руб.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98304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«По улучшению положения детей в муниципальном образовании Туапсинский район»</a:t>
            </a:r>
            <a:endParaRPr lang="ru-RU" sz="24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12160" y="76470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Расходы – 48 780,4 тыс.руб.</a:t>
            </a:r>
            <a:endParaRPr lang="ru-RU" b="1" dirty="0"/>
          </a:p>
        </p:txBody>
      </p:sp>
      <p:pic>
        <p:nvPicPr>
          <p:cNvPr id="8" name="Рисунок 7" descr="7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4077072"/>
            <a:ext cx="2520280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\\Server38\53\БЮДЖЕТ 2016\БЮДЖЕТ ДЛЯ ГРАЖДАН\КАРТИНКИ БЮДЖЕТ ДЛЯ ГРАЖДАН\7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584" y="1268760"/>
            <a:ext cx="2520280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"Развитие здравоохранения муниципального образования Туапсинский район"</a:t>
            </a:r>
            <a:endParaRPr lang="ru-RU" sz="24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\\Server38\53\БЮДЖЕТ 2016\БЮДЖЕТ ДЛЯ ГРАЖДАН\КАРТИНКИ БЮДЖЕТ ДЛЯ ГРАЖДАН\5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5013176"/>
            <a:ext cx="3275856" cy="1844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Овал 8"/>
          <p:cNvSpPr/>
          <p:nvPr/>
        </p:nvSpPr>
        <p:spPr>
          <a:xfrm>
            <a:off x="6876256" y="692696"/>
            <a:ext cx="2267744" cy="864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Расходы – 103 752,3 тыс.руб.</a:t>
            </a:r>
            <a:endParaRPr lang="ru-RU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\\Server38\53\БЮДЖЕТ 2016\БЮДЖЕТ ДЛЯ ГРАЖДАН\КАРТИНКИ БЮДЖЕТ ДЛЯ ГРАЖДАН\2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1720" y="4293096"/>
            <a:ext cx="5328592" cy="2564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9" name="Схема 8"/>
          <p:cNvGraphicFramePr/>
          <p:nvPr/>
        </p:nvGraphicFramePr>
        <p:xfrm>
          <a:off x="0" y="0"/>
          <a:ext cx="9144000" cy="4180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2474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«Защита населения и территории от чрезвычайных ситуаций, обеспечение пожарной безопасности»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\\Server38\53\БЮДЖЕТ 2016\БЮДЖЕТ ДЛЯ ГРАЖДАН\КАРТИНКИ БЮДЖЕТ ДЛЯ ГРАЖДАН\7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2636912"/>
            <a:ext cx="248376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6804248" y="332656"/>
            <a:ext cx="2339752" cy="8640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Расходы – </a:t>
            </a:r>
          </a:p>
          <a:p>
            <a:pPr algn="ctr"/>
            <a:r>
              <a:rPr lang="ru-RU" sz="1600" b="1" dirty="0" smtClean="0"/>
              <a:t>44 054,7 тыс.руб.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xmlns="" val="856260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«Управление муниципальной собственностью»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78539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7030A0"/>
                </a:solidFill>
              </a:rPr>
              <a:t>В рамках программы предусмотрены расходы на: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 - обеспечение деятельности управления имущественных отношений - </a:t>
            </a:r>
            <a:r>
              <a:rPr lang="ru-RU" b="1" dirty="0" smtClean="0">
                <a:solidFill>
                  <a:srgbClr val="7030A0"/>
                </a:solidFill>
              </a:rPr>
              <a:t>5 753,0 тыс. рублей;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 - субсидии на выполнение муниципального задания бюджетным учреждением "Комитет земельных отношений - </a:t>
            </a:r>
            <a:r>
              <a:rPr lang="ru-RU" b="1" dirty="0" smtClean="0">
                <a:solidFill>
                  <a:srgbClr val="7030A0"/>
                </a:solidFill>
              </a:rPr>
              <a:t>6 703,2 тыс. рублей;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- проведение мероприятий по оценке недвижимости муниципальной собственности - </a:t>
            </a:r>
            <a:r>
              <a:rPr lang="ru-RU" b="1" dirty="0" smtClean="0">
                <a:solidFill>
                  <a:srgbClr val="7030A0"/>
                </a:solidFill>
              </a:rPr>
              <a:t>1 201,6 тыс. рублей.</a:t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\\Server38\53\БЮДЖЕТ 2016\БЮДЖЕТ ДЛЯ ГРАЖДАН\КАРТИНКИ БЮДЖЕТ ДЛЯ ГРАЖДАН\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53136"/>
            <a:ext cx="4427984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\\Server38\53\БЮДЖЕТ 2016\БЮДЖЕТ ДЛЯ ГРАЖДАН\КАРТИНКИ БЮДЖЕТ ДЛЯ ГРАЖДАН\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653136"/>
            <a:ext cx="4644008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228184" y="476672"/>
            <a:ext cx="2736304" cy="792088"/>
          </a:xfrm>
          <a:prstGeom prst="roundRect">
            <a:avLst/>
          </a:prstGeom>
          <a:solidFill>
            <a:srgbClr val="485D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Расходы –</a:t>
            </a:r>
          </a:p>
          <a:p>
            <a:pPr algn="ctr"/>
            <a:r>
              <a:rPr lang="ru-RU" b="1" dirty="0" smtClean="0"/>
              <a:t> 13 657,8 тыс.руб.</a:t>
            </a:r>
            <a:endParaRPr lang="ru-RU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4016"/>
            <a:ext cx="8229600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«Экономическое развитие Туапсинского района»</a:t>
            </a:r>
            <a:endParaRPr lang="ru-RU" sz="2400" dirty="0"/>
          </a:p>
        </p:txBody>
      </p:sp>
      <p:sp>
        <p:nvSpPr>
          <p:cNvPr id="5" name="Овал 4"/>
          <p:cNvSpPr/>
          <p:nvPr/>
        </p:nvSpPr>
        <p:spPr>
          <a:xfrm>
            <a:off x="7452320" y="216024"/>
            <a:ext cx="1691680" cy="76470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Расходы – </a:t>
            </a:r>
          </a:p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10 886,2 тыс.руб.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980728"/>
            <a:ext cx="1725912" cy="1383978"/>
          </a:xfrm>
          <a:prstGeom prst="roundRect">
            <a:avLst>
              <a:gd name="adj" fmla="val 10000"/>
            </a:avLst>
          </a:prstGeom>
          <a:blipFill rotWithShape="0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Скругленный прямоугольник 6"/>
          <p:cNvSpPr/>
          <p:nvPr/>
        </p:nvSpPr>
        <p:spPr>
          <a:xfrm>
            <a:off x="107504" y="2359273"/>
            <a:ext cx="1725912" cy="1368419"/>
          </a:xfrm>
          <a:prstGeom prst="roundRect">
            <a:avLst>
              <a:gd name="adj" fmla="val 10000"/>
            </a:avLst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Скругленный прямоугольник 7"/>
          <p:cNvSpPr/>
          <p:nvPr/>
        </p:nvSpPr>
        <p:spPr>
          <a:xfrm>
            <a:off x="107504" y="3727692"/>
            <a:ext cx="1725912" cy="1429500"/>
          </a:xfrm>
          <a:prstGeom prst="roundRect">
            <a:avLst>
              <a:gd name="adj" fmla="val 10000"/>
            </a:avLst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Скругленный прямоугольник 8"/>
          <p:cNvSpPr/>
          <p:nvPr/>
        </p:nvSpPr>
        <p:spPr>
          <a:xfrm>
            <a:off x="135639" y="5157192"/>
            <a:ext cx="1697777" cy="1368152"/>
          </a:xfrm>
          <a:prstGeom prst="roundRect">
            <a:avLst>
              <a:gd name="adj" fmla="val 10000"/>
            </a:avLst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угольник с одним вырезанным скругленным углом 9"/>
          <p:cNvSpPr/>
          <p:nvPr/>
        </p:nvSpPr>
        <p:spPr>
          <a:xfrm>
            <a:off x="1833416" y="980728"/>
            <a:ext cx="7203080" cy="122413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"Формирование инвестиционной привлекательности </a:t>
            </a:r>
            <a:r>
              <a:rPr lang="ru-RU" sz="1600" dirty="0" smtClean="0"/>
              <a:t>МО Туапсинский </a:t>
            </a:r>
            <a:r>
              <a:rPr lang="ru-RU" sz="1600" dirty="0"/>
              <a:t>район" – 3 366,2 тыс. рублей</a:t>
            </a:r>
            <a:r>
              <a:rPr lang="ru-RU" sz="1600" dirty="0" smtClean="0"/>
              <a:t>:</a:t>
            </a:r>
          </a:p>
          <a:p>
            <a:pPr marL="0" lvl="1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 участие делегации в форумах, выставках  и т.д.</a:t>
            </a:r>
            <a:endParaRPr lang="ru-RU" sz="1600" dirty="0"/>
          </a:p>
        </p:txBody>
      </p: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1833416" y="2357264"/>
            <a:ext cx="7203080" cy="1224136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500" dirty="0"/>
              <a:t>Подпрограмма "Жилище" - 4 000,0 тыс. рублей: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предоставление физическим лицам социальной выплаты на оплату части стоимости жилого помещения во вновь возводимых многоквартирных домах, находящихся на территории МО Туапсинский район</a:t>
            </a:r>
            <a:endParaRPr lang="ru-RU" sz="1500" dirty="0"/>
          </a:p>
        </p:txBody>
      </p:sp>
      <p:sp>
        <p:nvSpPr>
          <p:cNvPr id="12" name="Прямоугольник с одним вырезанным скругленным углом 11"/>
          <p:cNvSpPr/>
          <p:nvPr/>
        </p:nvSpPr>
        <p:spPr>
          <a:xfrm>
            <a:off x="1833416" y="3733800"/>
            <a:ext cx="7203080" cy="1224136"/>
          </a:xfrm>
          <a:prstGeom prst="snip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"Развитие пригородного пассажирского транспорта на территории </a:t>
            </a:r>
            <a:r>
              <a:rPr lang="ru-RU" sz="1600" dirty="0" smtClean="0"/>
              <a:t>МО Туапсинский </a:t>
            </a:r>
            <a:r>
              <a:rPr lang="ru-RU" sz="1600" dirty="0"/>
              <a:t>район" - 1 080,0 тыс. рублей: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субсидии перевозчикам на возмещение расходов, образующихся от выполнения рейсов на муниципальных пригородных маршрутах</a:t>
            </a:r>
          </a:p>
        </p:txBody>
      </p:sp>
      <p:sp>
        <p:nvSpPr>
          <p:cNvPr id="13" name="Прямоугольник с одним вырезанным скругленным углом 12"/>
          <p:cNvSpPr/>
          <p:nvPr/>
        </p:nvSpPr>
        <p:spPr>
          <a:xfrm>
            <a:off x="1833416" y="5157192"/>
            <a:ext cx="7203080" cy="1224136"/>
          </a:xfrm>
          <a:prstGeom prst="snip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"Информационное обеспечение населения </a:t>
            </a:r>
            <a:endParaRPr lang="ru-RU" sz="1600" dirty="0" smtClean="0"/>
          </a:p>
          <a:p>
            <a:pPr lvl="0"/>
            <a:r>
              <a:rPr lang="ru-RU" sz="1600" dirty="0" smtClean="0"/>
              <a:t>МО </a:t>
            </a:r>
            <a:r>
              <a:rPr lang="ru-RU" sz="1600" dirty="0"/>
              <a:t>Туапсинский район" - 2 440,0 тыс. рублей: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обслуживание </a:t>
            </a:r>
            <a:r>
              <a:rPr lang="ru-RU" sz="1600" dirty="0"/>
              <a:t>интернет-сайта;  организация информационного обеспечения через радиоэфир, телеэфир, печатные СМИ  в рамках новостных и тематических программ </a:t>
            </a:r>
          </a:p>
        </p:txBody>
      </p:sp>
    </p:spTree>
    <p:extLst>
      <p:ext uri="{BB962C8B-B14F-4D97-AF65-F5344CB8AC3E}">
        <p14:creationId xmlns:p14="http://schemas.microsoft.com/office/powerpoint/2010/main" xmlns="" val="268258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«Доступная среда муниципального образования Туапсинский район»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964488" cy="471338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 smtClean="0">
                <a:latin typeface="+mn-lt"/>
              </a:rPr>
              <a:t>В рамках программы предусмотрены расходы в сумме 1 160,0 тыс.рублей на обустройство пандусов на объектах социальной сферы муниципального образования Туапсинский район.</a:t>
            </a:r>
            <a:endParaRPr lang="ru-RU" sz="2800" b="1" dirty="0">
              <a:latin typeface="+mn-lt"/>
            </a:endParaRPr>
          </a:p>
        </p:txBody>
      </p:sp>
      <p:pic>
        <p:nvPicPr>
          <p:cNvPr id="4" name="Рисунок 3" descr="\\Server38\53\БЮДЖЕТ 2016\БЮДЖЕТ ДЛЯ ГРАЖДАН\КАРТИНКИ БЮДЖЕТ ДЛЯ ГРАЖДАН\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257600"/>
            <a:ext cx="410445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\\Server38\53\БЮДЖЕТ 2016\БЮДЖЕТ ДЛЯ ГРАЖДАН\КАРТИНКИ БЮДЖЕТ ДЛЯ ГРАЖДАН\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1472" y="3257600"/>
            <a:ext cx="4752528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«Обеспечение безопасности населения Туапсинского района"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 smtClean="0">
                <a:solidFill>
                  <a:srgbClr val="C00000"/>
                </a:solidFill>
              </a:rPr>
              <a:t>В рамках программы предусмотрены расходы в объеме 2 261,5 тыс.рублей 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\\Server38\53\БЮДЖЕТ 2016\БЮДЖЕТ ДЛЯ ГРАЖДАН\КАРТИНКИ БЮДЖЕТ ДЛЯ ГРАЖДАН\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573016"/>
            <a:ext cx="5544616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928992" cy="576064"/>
          </a:xfrm>
        </p:spPr>
        <p:txBody>
          <a:bodyPr/>
          <a:lstStyle/>
          <a:p>
            <a:r>
              <a:rPr lang="ru-RU" sz="2800" b="1" u="sng" kern="0" dirty="0" smtClean="0"/>
              <a:t>На чем основано составление проекта бюджета </a:t>
            </a:r>
            <a:endParaRPr lang="ru-RU" sz="2800" b="1" u="sng" kern="0" dirty="0"/>
          </a:p>
        </p:txBody>
      </p:sp>
      <p:grpSp>
        <p:nvGrpSpPr>
          <p:cNvPr id="3" name="Группа 5"/>
          <p:cNvGrpSpPr/>
          <p:nvPr/>
        </p:nvGrpSpPr>
        <p:grpSpPr>
          <a:xfrm>
            <a:off x="107894" y="692696"/>
            <a:ext cx="8928209" cy="1294878"/>
            <a:chOff x="107894" y="692696"/>
            <a:chExt cx="8928209" cy="1294878"/>
          </a:xfrm>
        </p:grpSpPr>
        <p:sp>
          <p:nvSpPr>
            <p:cNvPr id="7" name="Полилиния 6"/>
            <p:cNvSpPr/>
            <p:nvPr/>
          </p:nvSpPr>
          <p:spPr>
            <a:xfrm>
              <a:off x="2747877" y="822816"/>
              <a:ext cx="6288226" cy="1035904"/>
            </a:xfrm>
            <a:custGeom>
              <a:avLst/>
              <a:gdLst>
                <a:gd name="connsiteX0" fmla="*/ 172654 w 1035902"/>
                <a:gd name="connsiteY0" fmla="*/ 0 h 6288226"/>
                <a:gd name="connsiteX1" fmla="*/ 863248 w 1035902"/>
                <a:gd name="connsiteY1" fmla="*/ 0 h 6288226"/>
                <a:gd name="connsiteX2" fmla="*/ 1035902 w 1035902"/>
                <a:gd name="connsiteY2" fmla="*/ 172654 h 6288226"/>
                <a:gd name="connsiteX3" fmla="*/ 1035902 w 1035902"/>
                <a:gd name="connsiteY3" fmla="*/ 6288226 h 6288226"/>
                <a:gd name="connsiteX4" fmla="*/ 1035902 w 1035902"/>
                <a:gd name="connsiteY4" fmla="*/ 6288226 h 6288226"/>
                <a:gd name="connsiteX5" fmla="*/ 0 w 1035902"/>
                <a:gd name="connsiteY5" fmla="*/ 6288226 h 6288226"/>
                <a:gd name="connsiteX6" fmla="*/ 0 w 1035902"/>
                <a:gd name="connsiteY6" fmla="*/ 6288226 h 6288226"/>
                <a:gd name="connsiteX7" fmla="*/ 0 w 1035902"/>
                <a:gd name="connsiteY7" fmla="*/ 172654 h 6288226"/>
                <a:gd name="connsiteX8" fmla="*/ 172654 w 1035902"/>
                <a:gd name="connsiteY8" fmla="*/ 0 h 628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02" h="6288226">
                  <a:moveTo>
                    <a:pt x="1035902" y="1048062"/>
                  </a:moveTo>
                  <a:lnTo>
                    <a:pt x="1035902" y="5240164"/>
                  </a:lnTo>
                  <a:cubicBezTo>
                    <a:pt x="1035902" y="5818990"/>
                    <a:pt x="1023168" y="6288223"/>
                    <a:pt x="1007460" y="6288223"/>
                  </a:cubicBezTo>
                  <a:lnTo>
                    <a:pt x="0" y="6288223"/>
                  </a:lnTo>
                  <a:lnTo>
                    <a:pt x="0" y="62882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07460" y="3"/>
                  </a:lnTo>
                  <a:cubicBezTo>
                    <a:pt x="1023168" y="3"/>
                    <a:pt x="1035902" y="469236"/>
                    <a:pt x="1035902" y="104806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90000"/>
              </a:schemeClr>
            </a:solidFill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74394" rIns="298218" bIns="174396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2000" b="1" kern="1200" dirty="0" smtClean="0">
                  <a:solidFill>
                    <a:srgbClr val="002060"/>
                  </a:solidFill>
                </a:rPr>
                <a:t>составление и утверждение проекта бюджета МО Туапсинский район предусмотрено только на  2016 год</a:t>
              </a:r>
              <a:endParaRPr lang="ru-RU" sz="20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107894" y="692696"/>
              <a:ext cx="2879929" cy="1294878"/>
            </a:xfrm>
            <a:custGeom>
              <a:avLst/>
              <a:gdLst>
                <a:gd name="connsiteX0" fmla="*/ 0 w 2639982"/>
                <a:gd name="connsiteY0" fmla="*/ 215817 h 1294878"/>
                <a:gd name="connsiteX1" fmla="*/ 215817 w 2639982"/>
                <a:gd name="connsiteY1" fmla="*/ 0 h 1294878"/>
                <a:gd name="connsiteX2" fmla="*/ 2424165 w 2639982"/>
                <a:gd name="connsiteY2" fmla="*/ 0 h 1294878"/>
                <a:gd name="connsiteX3" fmla="*/ 2639982 w 2639982"/>
                <a:gd name="connsiteY3" fmla="*/ 215817 h 1294878"/>
                <a:gd name="connsiteX4" fmla="*/ 2639982 w 2639982"/>
                <a:gd name="connsiteY4" fmla="*/ 1079061 h 1294878"/>
                <a:gd name="connsiteX5" fmla="*/ 2424165 w 2639982"/>
                <a:gd name="connsiteY5" fmla="*/ 1294878 h 1294878"/>
                <a:gd name="connsiteX6" fmla="*/ 215817 w 2639982"/>
                <a:gd name="connsiteY6" fmla="*/ 1294878 h 1294878"/>
                <a:gd name="connsiteX7" fmla="*/ 0 w 2639982"/>
                <a:gd name="connsiteY7" fmla="*/ 1079061 h 1294878"/>
                <a:gd name="connsiteX8" fmla="*/ 0 w 2639982"/>
                <a:gd name="connsiteY8" fmla="*/ 215817 h 129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9982" h="1294878">
                  <a:moveTo>
                    <a:pt x="0" y="215817"/>
                  </a:moveTo>
                  <a:cubicBezTo>
                    <a:pt x="0" y="96625"/>
                    <a:pt x="96625" y="0"/>
                    <a:pt x="215817" y="0"/>
                  </a:cubicBezTo>
                  <a:lnTo>
                    <a:pt x="2424165" y="0"/>
                  </a:lnTo>
                  <a:cubicBezTo>
                    <a:pt x="2543357" y="0"/>
                    <a:pt x="2639982" y="96625"/>
                    <a:pt x="2639982" y="215817"/>
                  </a:cubicBezTo>
                  <a:lnTo>
                    <a:pt x="2639982" y="1079061"/>
                  </a:lnTo>
                  <a:cubicBezTo>
                    <a:pt x="2639982" y="1198253"/>
                    <a:pt x="2543357" y="1294878"/>
                    <a:pt x="2424165" y="1294878"/>
                  </a:cubicBezTo>
                  <a:lnTo>
                    <a:pt x="215817" y="1294878"/>
                  </a:lnTo>
                  <a:cubicBezTo>
                    <a:pt x="96625" y="1294878"/>
                    <a:pt x="0" y="1198253"/>
                    <a:pt x="0" y="1079061"/>
                  </a:cubicBezTo>
                  <a:lnTo>
                    <a:pt x="0" y="215817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31791" tIns="97501" rIns="131791" bIns="97501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С учетом Федерального закона от  30 сентября 2015 года №273-ФЗ </a:t>
              </a:r>
              <a:endParaRPr lang="ru-RU" sz="1800" b="1" kern="1200" dirty="0"/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395536" y="2132856"/>
            <a:ext cx="8424936" cy="100811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1500000"/>
            </a:lightRig>
          </a:scene3d>
          <a:sp3d prstMaterial="metal">
            <a:bevelT w="88900" h="889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Проект бюджета муниципального образования Туапсинский район сформирован на основе: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6224" y="3914849"/>
            <a:ext cx="1944216" cy="2774488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Бюджетного послания Президента Российской Федерации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844936" y="3219034"/>
            <a:ext cx="826792" cy="686849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3" name="Выноска со стрелкой вниз 22"/>
          <p:cNvSpPr/>
          <p:nvPr/>
        </p:nvSpPr>
        <p:spPr>
          <a:xfrm>
            <a:off x="3115418" y="3218415"/>
            <a:ext cx="826792" cy="686849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5373748" y="3218416"/>
            <a:ext cx="826792" cy="686849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5" name="Выноска со стрелкой вниз 24"/>
          <p:cNvSpPr/>
          <p:nvPr/>
        </p:nvSpPr>
        <p:spPr>
          <a:xfrm>
            <a:off x="7421485" y="3218414"/>
            <a:ext cx="826792" cy="686849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4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340682" y="3935693"/>
            <a:ext cx="2376264" cy="2774488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Прогноза социально-экономического  развития МО Туапсинский район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883877" y="3930099"/>
            <a:ext cx="2064387" cy="2774488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Основных направлений бюджетной и основных направлений  налоговой политик МО Туапсинский район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92280" y="3935693"/>
            <a:ext cx="1943823" cy="2774488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Муниципа-льных программ МО Туапсинский район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12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«Социальная поддержка отдельных категорий граждан</a:t>
            </a:r>
            <a:br>
              <a:rPr lang="ru-RU" sz="2400" b="1" u="sng" dirty="0" smtClean="0"/>
            </a:br>
            <a:r>
              <a:rPr lang="ru-RU" sz="2400" b="1" u="sng" dirty="0" smtClean="0"/>
              <a:t>муниципального образования Туапсинский район»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036496" cy="566124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 smtClean="0"/>
              <a:t>В рамках программы предусмотрены расходы в объеме 1 756,0 тыс.рублей на осуществление доплат к пенсии муниципальным служащим.</a:t>
            </a:r>
            <a:endParaRPr lang="ru-RU" sz="2800" b="1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763688" y="3140968"/>
          <a:ext cx="5848350" cy="3533775"/>
        </p:xfrm>
        <a:graphic>
          <a:graphicData uri="http://schemas.openxmlformats.org/presentationml/2006/ole">
            <p:oleObj spid="_x0000_s1039" name="Документ" r:id="rId3" imgW="5929084" imgH="4732536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«Развитие санаторно-курортного и туристского комплекса</a:t>
            </a:r>
            <a:br>
              <a:rPr lang="ru-RU" sz="2400" b="1" u="sng" dirty="0" smtClean="0"/>
            </a:br>
            <a:r>
              <a:rPr lang="ru-RU" sz="2400" b="1" u="sng" dirty="0" smtClean="0"/>
              <a:t>муниципального образования Туапсинский район»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340768"/>
            <a:ext cx="8280920" cy="57606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Расходы – 4 506,4 тыс.руб.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916832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400" b="1" dirty="0" smtClean="0">
                <a:solidFill>
                  <a:srgbClr val="CC0066"/>
                </a:solidFill>
              </a:rPr>
              <a:t>В рамках программы предусмотрены расходы на осуществление деятельности  управления по развитию курортов администрации муниципального образования Туапсинский район.</a:t>
            </a:r>
            <a:endParaRPr lang="ru-RU" sz="2400" b="1" dirty="0">
              <a:solidFill>
                <a:srgbClr val="CC0066"/>
              </a:solidFill>
            </a:endParaRPr>
          </a:p>
        </p:txBody>
      </p:sp>
      <p:pic>
        <p:nvPicPr>
          <p:cNvPr id="6" name="Рисунок 5" descr="\\Server38\53\БЮДЖЕТ 2016\БЮДЖЕТ ДЛЯ ГРАЖДАН\КАРТИНКИ БЮДЖЕТ ДЛЯ ГРАЖДАН\7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4427984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\\Server38\53\БЮДЖЕТ 2016\БЮДЖЕТ ДЛЯ ГРАЖДАН\КАРТИНКИ БЮДЖЕТ ДЛЯ ГРАЖДАН\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01008"/>
            <a:ext cx="4644008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2008"/>
            <a:ext cx="8229600" cy="548680"/>
          </a:xfrm>
        </p:spPr>
        <p:txBody>
          <a:bodyPr/>
          <a:lstStyle/>
          <a:p>
            <a:pPr algn="l"/>
            <a:r>
              <a:rPr lang="ru-RU" sz="2400" b="1" u="sng" dirty="0" smtClean="0">
                <a:latin typeface="+mj-lt"/>
              </a:rPr>
              <a:t>Непрограммные расходы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620688"/>
            <a:ext cx="3024336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обеспечение деятельности главы муниципального образования Туапсинский район -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1 875,3 тыс. рублей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1196752"/>
            <a:ext cx="2592288" cy="129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обеспечение деятельности Совета муниципального образования Туапсинский район -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1 800,0 тыс. рублей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86188" y="1196752"/>
            <a:ext cx="2978300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обеспечение деятельности администрации муниципального образования Туапсинский район -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74 512,6 тыс. рублей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1772816"/>
            <a:ext cx="3024336" cy="14401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 осуществление  отдельных полномочий Краснодарского края по созданию и организации деятельности комиссий по делам несовершеннолетних и защите их прав </a:t>
            </a:r>
            <a:r>
              <a:rPr lang="ru-RU" sz="1300" b="1" dirty="0" smtClean="0">
                <a:solidFill>
                  <a:schemeClr val="tx1"/>
                </a:solidFill>
              </a:rPr>
              <a:t>- 2 106,9 тыс. 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75856" y="2492896"/>
            <a:ext cx="2592288" cy="13681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 осуществление отдельных полномочий Краснодарского края по поддержке сельскохозяйственного производства  - </a:t>
            </a:r>
          </a:p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505,3 тыс. 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12160" y="2348880"/>
            <a:ext cx="2952328" cy="1656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 обеспечение функций органов местного самоуправления по передаваемым полномочиям поселений (по осуществлению полномочий в соответствии с жилищным законодательством) - </a:t>
            </a:r>
          </a:p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256,7 тыс. 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7504" y="3212976"/>
            <a:ext cx="3024336" cy="129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 обеспечение деятельности финансового управления администрации муниципального образования Туапсинский район- </a:t>
            </a:r>
          </a:p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20 762,6 тыс. 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3861048"/>
            <a:ext cx="2592288" cy="1800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 финансовое обеспечение непредвиденных расходов (резервный фонд администрации муниципального образования Туапсинский район)  - </a:t>
            </a:r>
          </a:p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5 000,0  тыс. 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12160" y="4005064"/>
            <a:ext cx="2952328" cy="16561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 - </a:t>
            </a:r>
          </a:p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152,3 тыс. 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7504" y="4509120"/>
            <a:ext cx="3024336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 обеспечение деятельности Контрольно-счетной палаты муниципального образования Туапсинский район - </a:t>
            </a:r>
          </a:p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5 557,0 тыс. рублей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75856" y="5661248"/>
            <a:ext cx="2592288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 объема дорожного фонда -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277,0 тыс. рублей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12160" y="5661248"/>
            <a:ext cx="2952328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 на проведение мероприятий по мобилизационной подготовке -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105,1 тыс. рублей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4" y="5589240"/>
            <a:ext cx="3024336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расходы на проведение Всероссийской сельскохозяйственной переписи  в 2016 году  -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1 713,9 тыс. рублей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88024" y="116632"/>
            <a:ext cx="4248472" cy="936104"/>
          </a:xfrm>
          <a:prstGeom prst="rect">
            <a:avLst/>
          </a:prstGeom>
          <a:solidFill>
            <a:srgbClr val="4F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Объем средств по непрограммным расходам составляет </a:t>
            </a:r>
          </a:p>
          <a:p>
            <a:pPr algn="ctr"/>
            <a:r>
              <a:rPr lang="ru-RU" sz="1600" b="1" dirty="0" smtClean="0"/>
              <a:t>114 624,7 тыс. рублей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xmlns="" val="144512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4847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 smtClean="0">
                <a:latin typeface="+mj-lt"/>
              </a:rPr>
              <a:t>Для решения задач при формировании и реализации бюджетной политики на 2016 год необходимо исходить из следующих основных целей: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45432"/>
            <a:ext cx="8784976" cy="5112568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бюджетная политика должна стать более эффективным инструментом реализации муниципальной социально-экономической политики </a:t>
            </a:r>
          </a:p>
          <a:p>
            <a:pPr algn="just">
              <a:buFont typeface="Arial" charset="0"/>
              <a:buChar char="•"/>
            </a:pPr>
            <a:endParaRPr lang="ru-RU" b="1" dirty="0" smtClean="0">
              <a:solidFill>
                <a:schemeClr val="tx2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необходимо повысить качество предоставляемых населению муниципальных услуг </a:t>
            </a:r>
          </a:p>
          <a:p>
            <a:pPr algn="just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обеспечить прозрачность и эффективность закупок товаров, работ, услуг для муниципальных нужд </a:t>
            </a:r>
          </a:p>
          <a:p>
            <a:pPr algn="just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осуществлять строгий отбор секторов производства, поддержка которых, в том числе и бюджетными инвестициями, бюджетными кредитами и муниципальными гарантиями даст максимальный эффект </a:t>
            </a:r>
          </a:p>
          <a:p>
            <a:pPr algn="just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бюджетная политика в сфере межбюджетных отношений будет направлена на обеспечение сбалансированности бюджетов поселений муниципального образования Туапсинский район</a:t>
            </a:r>
          </a:p>
          <a:p>
            <a:pPr algn="just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ru-RU" b="1" dirty="0" smtClean="0">
                <a:solidFill>
                  <a:schemeClr val="tx2"/>
                </a:solidFill>
              </a:rPr>
              <a:t>ограничение расходов за счет оптимизации сети, сокращения расходов на реализацию отдельных мероприятий.</a:t>
            </a:r>
          </a:p>
          <a:p>
            <a:pPr algn="just"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tx2"/>
                </a:solidFill>
              </a:rPr>
              <a:t>ФИНАНСОВОЕ УПРАВЛЕНИЕ АДМИНИСТРАЦИИ МУНИЦИПАЛЬНОГО ОБРАЗОВАНИЯ ТУАПСИНСКИЙ РАЙОН  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Наш адрес: 352800, г.Туапсе, ул. Свободы, д.3</a:t>
            </a:r>
          </a:p>
          <a:p>
            <a:pPr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Телефон:  (86167) 2-57-11, </a:t>
            </a:r>
          </a:p>
          <a:p>
            <a:pPr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ФАКС: (86167) 2-57-11                </a:t>
            </a:r>
          </a:p>
          <a:p>
            <a:pPr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Адрес электронной почты: tuaprfin@mail.ru</a:t>
            </a:r>
          </a:p>
          <a:p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3244334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СПАСИБО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149080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ЗА ВНИМАНИЕ!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0"/>
            <a:ext cx="2232248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u="sng" dirty="0" smtClean="0"/>
              <a:t>Особенности осуществления бюджетного процесса в 2016 году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51521" y="1628800"/>
            <a:ext cx="8784975" cy="4248472"/>
            <a:chOff x="251521" y="1052736"/>
            <a:chExt cx="8784975" cy="4248472"/>
          </a:xfrm>
        </p:grpSpPr>
        <p:sp>
          <p:nvSpPr>
            <p:cNvPr id="4" name="Полилиния 3"/>
            <p:cNvSpPr/>
            <p:nvPr/>
          </p:nvSpPr>
          <p:spPr>
            <a:xfrm>
              <a:off x="2855774" y="1052736"/>
              <a:ext cx="6180722" cy="2952328"/>
            </a:xfrm>
            <a:custGeom>
              <a:avLst/>
              <a:gdLst>
                <a:gd name="connsiteX0" fmla="*/ 172654 w 1035902"/>
                <a:gd name="connsiteY0" fmla="*/ 0 h 6288226"/>
                <a:gd name="connsiteX1" fmla="*/ 863248 w 1035902"/>
                <a:gd name="connsiteY1" fmla="*/ 0 h 6288226"/>
                <a:gd name="connsiteX2" fmla="*/ 1035902 w 1035902"/>
                <a:gd name="connsiteY2" fmla="*/ 172654 h 6288226"/>
                <a:gd name="connsiteX3" fmla="*/ 1035902 w 1035902"/>
                <a:gd name="connsiteY3" fmla="*/ 6288226 h 6288226"/>
                <a:gd name="connsiteX4" fmla="*/ 1035902 w 1035902"/>
                <a:gd name="connsiteY4" fmla="*/ 6288226 h 6288226"/>
                <a:gd name="connsiteX5" fmla="*/ 0 w 1035902"/>
                <a:gd name="connsiteY5" fmla="*/ 6288226 h 6288226"/>
                <a:gd name="connsiteX6" fmla="*/ 0 w 1035902"/>
                <a:gd name="connsiteY6" fmla="*/ 6288226 h 6288226"/>
                <a:gd name="connsiteX7" fmla="*/ 0 w 1035902"/>
                <a:gd name="connsiteY7" fmla="*/ 172654 h 6288226"/>
                <a:gd name="connsiteX8" fmla="*/ 172654 w 1035902"/>
                <a:gd name="connsiteY8" fmla="*/ 0 h 628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5902" h="6288226">
                  <a:moveTo>
                    <a:pt x="1035902" y="1048062"/>
                  </a:moveTo>
                  <a:lnTo>
                    <a:pt x="1035902" y="5240164"/>
                  </a:lnTo>
                  <a:cubicBezTo>
                    <a:pt x="1035902" y="5818990"/>
                    <a:pt x="1023168" y="6288223"/>
                    <a:pt x="1007460" y="6288223"/>
                  </a:cubicBezTo>
                  <a:lnTo>
                    <a:pt x="0" y="6288223"/>
                  </a:lnTo>
                  <a:lnTo>
                    <a:pt x="0" y="62882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007460" y="3"/>
                  </a:lnTo>
                  <a:cubicBezTo>
                    <a:pt x="1023168" y="3"/>
                    <a:pt x="1035902" y="469236"/>
                    <a:pt x="1035902" y="104806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  <a:alpha val="9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74394" rIns="298218" bIns="174396" numCol="1" spcCol="1270" anchor="ctr" anchorCtr="0">
              <a:noAutofit/>
            </a:bodyPr>
            <a:lstStyle/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600" b="1" dirty="0" smtClean="0">
                  <a:solidFill>
                    <a:srgbClr val="002060"/>
                  </a:solidFill>
                </a:rPr>
                <a:t>составление и утверждение проекта бюджета муниципального образования Туапсинский район только на 2016 год (с приостановлением до 1 января 2016 года положений в отношении планового периода, за исключением прогноза социально-экономического развития муниципального образования Туапсинский район, основных направлений бюджетной политики муниципального образования Туапсинский район, основных направлений налоговой политики муниципального образования Туапсинский район</a:t>
              </a:r>
              <a:r>
                <a:rPr lang="ru-RU" sz="2000" b="1" dirty="0" smtClean="0">
                  <a:solidFill>
                    <a:srgbClr val="002060"/>
                  </a:solidFill>
                </a:rPr>
                <a:t>)</a:t>
              </a:r>
              <a:endParaRPr lang="ru-RU" sz="20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251521" y="1340768"/>
              <a:ext cx="2448272" cy="3960440"/>
            </a:xfrm>
            <a:custGeom>
              <a:avLst/>
              <a:gdLst>
                <a:gd name="connsiteX0" fmla="*/ 0 w 2639982"/>
                <a:gd name="connsiteY0" fmla="*/ 215817 h 1294878"/>
                <a:gd name="connsiteX1" fmla="*/ 215817 w 2639982"/>
                <a:gd name="connsiteY1" fmla="*/ 0 h 1294878"/>
                <a:gd name="connsiteX2" fmla="*/ 2424165 w 2639982"/>
                <a:gd name="connsiteY2" fmla="*/ 0 h 1294878"/>
                <a:gd name="connsiteX3" fmla="*/ 2639982 w 2639982"/>
                <a:gd name="connsiteY3" fmla="*/ 215817 h 1294878"/>
                <a:gd name="connsiteX4" fmla="*/ 2639982 w 2639982"/>
                <a:gd name="connsiteY4" fmla="*/ 1079061 h 1294878"/>
                <a:gd name="connsiteX5" fmla="*/ 2424165 w 2639982"/>
                <a:gd name="connsiteY5" fmla="*/ 1294878 h 1294878"/>
                <a:gd name="connsiteX6" fmla="*/ 215817 w 2639982"/>
                <a:gd name="connsiteY6" fmla="*/ 1294878 h 1294878"/>
                <a:gd name="connsiteX7" fmla="*/ 0 w 2639982"/>
                <a:gd name="connsiteY7" fmla="*/ 1079061 h 1294878"/>
                <a:gd name="connsiteX8" fmla="*/ 0 w 2639982"/>
                <a:gd name="connsiteY8" fmla="*/ 215817 h 129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9982" h="1294878">
                  <a:moveTo>
                    <a:pt x="0" y="215817"/>
                  </a:moveTo>
                  <a:cubicBezTo>
                    <a:pt x="0" y="96625"/>
                    <a:pt x="96625" y="0"/>
                    <a:pt x="215817" y="0"/>
                  </a:cubicBezTo>
                  <a:lnTo>
                    <a:pt x="2424165" y="0"/>
                  </a:lnTo>
                  <a:cubicBezTo>
                    <a:pt x="2543357" y="0"/>
                    <a:pt x="2639982" y="96625"/>
                    <a:pt x="2639982" y="215817"/>
                  </a:cubicBezTo>
                  <a:lnTo>
                    <a:pt x="2639982" y="1079061"/>
                  </a:lnTo>
                  <a:cubicBezTo>
                    <a:pt x="2639982" y="1198253"/>
                    <a:pt x="2543357" y="1294878"/>
                    <a:pt x="2424165" y="1294878"/>
                  </a:cubicBezTo>
                  <a:lnTo>
                    <a:pt x="215817" y="1294878"/>
                  </a:lnTo>
                  <a:cubicBezTo>
                    <a:pt x="96625" y="1294878"/>
                    <a:pt x="0" y="1198253"/>
                    <a:pt x="0" y="1079061"/>
                  </a:cubicBezTo>
                  <a:lnTo>
                    <a:pt x="0" y="215817"/>
                  </a:lnTo>
                  <a:close/>
                </a:path>
              </a:pathLst>
            </a:cu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31791" tIns="97501" rIns="131791" bIns="97501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С учетом Федерального закона от  30 сентября 2015 года №273-ФЗ </a:t>
              </a:r>
              <a:endParaRPr lang="ru-RU" sz="1800" b="1" kern="1200" dirty="0"/>
            </a:p>
          </p:txBody>
        </p:sp>
      </p:grpSp>
      <p:sp>
        <p:nvSpPr>
          <p:cNvPr id="6" name="Полилиния 5"/>
          <p:cNvSpPr/>
          <p:nvPr/>
        </p:nvSpPr>
        <p:spPr>
          <a:xfrm>
            <a:off x="2855774" y="4725144"/>
            <a:ext cx="6180722" cy="1656184"/>
          </a:xfrm>
          <a:custGeom>
            <a:avLst/>
            <a:gdLst>
              <a:gd name="connsiteX0" fmla="*/ 172654 w 1035902"/>
              <a:gd name="connsiteY0" fmla="*/ 0 h 6288226"/>
              <a:gd name="connsiteX1" fmla="*/ 863248 w 1035902"/>
              <a:gd name="connsiteY1" fmla="*/ 0 h 6288226"/>
              <a:gd name="connsiteX2" fmla="*/ 1035902 w 1035902"/>
              <a:gd name="connsiteY2" fmla="*/ 172654 h 6288226"/>
              <a:gd name="connsiteX3" fmla="*/ 1035902 w 1035902"/>
              <a:gd name="connsiteY3" fmla="*/ 6288226 h 6288226"/>
              <a:gd name="connsiteX4" fmla="*/ 1035902 w 1035902"/>
              <a:gd name="connsiteY4" fmla="*/ 6288226 h 6288226"/>
              <a:gd name="connsiteX5" fmla="*/ 0 w 1035902"/>
              <a:gd name="connsiteY5" fmla="*/ 6288226 h 6288226"/>
              <a:gd name="connsiteX6" fmla="*/ 0 w 1035902"/>
              <a:gd name="connsiteY6" fmla="*/ 6288226 h 6288226"/>
              <a:gd name="connsiteX7" fmla="*/ 0 w 1035902"/>
              <a:gd name="connsiteY7" fmla="*/ 172654 h 6288226"/>
              <a:gd name="connsiteX8" fmla="*/ 172654 w 1035902"/>
              <a:gd name="connsiteY8" fmla="*/ 0 h 6288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5902" h="6288226">
                <a:moveTo>
                  <a:pt x="1035902" y="1048062"/>
                </a:moveTo>
                <a:lnTo>
                  <a:pt x="1035902" y="5240164"/>
                </a:lnTo>
                <a:cubicBezTo>
                  <a:pt x="1035902" y="5818990"/>
                  <a:pt x="1023168" y="6288223"/>
                  <a:pt x="1007460" y="6288223"/>
                </a:cubicBezTo>
                <a:lnTo>
                  <a:pt x="0" y="6288223"/>
                </a:lnTo>
                <a:lnTo>
                  <a:pt x="0" y="6288223"/>
                </a:lnTo>
                <a:lnTo>
                  <a:pt x="0" y="3"/>
                </a:lnTo>
                <a:lnTo>
                  <a:pt x="0" y="3"/>
                </a:lnTo>
                <a:lnTo>
                  <a:pt x="1007460" y="3"/>
                </a:lnTo>
                <a:cubicBezTo>
                  <a:pt x="1023168" y="3"/>
                  <a:pt x="1035902" y="469236"/>
                  <a:pt x="1035902" y="1048062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9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20650" h="38100" prst="relaxedInset"/>
            <a:bevelB w="120650" h="57150" prst="relaxedInset"/>
            <a:contourClr>
              <a:schemeClr val="bg1"/>
            </a:contourClr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1" tIns="174394" rIns="298218" bIns="174396" numCol="1" spcCol="1270" anchor="ctr" anchorCtr="0">
            <a:noAutofit/>
          </a:bodyPr>
          <a:lstStyle/>
          <a:p>
            <a:pPr marL="228600" lvl="1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1600" b="1" dirty="0" smtClean="0">
                <a:solidFill>
                  <a:srgbClr val="002060"/>
                </a:solidFill>
              </a:rPr>
              <a:t>изменены сроки внесения проекта решения Совета муниципального образования Туапсинский район о бюджете муниципального образования Туапсинский район на рассмотрение Совета муниципального образования Туапсинский район (с 15 ноября на 25 ноября)</a:t>
            </a:r>
            <a:endParaRPr lang="ru-RU" sz="1600" b="1" kern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280" y="0"/>
            <a:ext cx="8998184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u="sng" kern="300" dirty="0" smtClean="0">
                <a:effectLst/>
              </a:rPr>
              <a:t>Основные показатели прогноза социально-экономического развития </a:t>
            </a:r>
            <a:br>
              <a:rPr lang="ru-RU" sz="1800" b="1" u="sng" kern="300" dirty="0" smtClean="0">
                <a:effectLst/>
              </a:rPr>
            </a:br>
            <a:r>
              <a:rPr lang="ru-RU" sz="1800" b="1" u="sng" kern="300" dirty="0" smtClean="0">
                <a:effectLst/>
              </a:rPr>
              <a:t>на 2016  и на период до 2018 года </a:t>
            </a:r>
            <a:endParaRPr lang="ru-RU" sz="1800" b="1" u="sng" kern="300" dirty="0"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46095317"/>
              </p:ext>
            </p:extLst>
          </p:nvPr>
        </p:nvGraphicFramePr>
        <p:xfrm>
          <a:off x="0" y="548680"/>
          <a:ext cx="9143998" cy="630931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21477"/>
                <a:gridCol w="738803"/>
                <a:gridCol w="812684"/>
                <a:gridCol w="812684"/>
                <a:gridCol w="960442"/>
                <a:gridCol w="738803"/>
                <a:gridCol w="759105"/>
              </a:tblGrid>
              <a:tr h="2904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Наименование показателей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rgbClr val="37C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 smtClean="0">
                          <a:effectLst/>
                        </a:rPr>
                        <a:t>единица </a:t>
                      </a:r>
                      <a:r>
                        <a:rPr lang="ru-RU" sz="800" b="0" u="none" strike="noStrike" dirty="0">
                          <a:effectLst/>
                        </a:rPr>
                        <a:t>измерения</a:t>
                      </a:r>
                      <a:endParaRPr lang="ru-RU" sz="80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rgbClr val="37C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2014</a:t>
                      </a:r>
                      <a:endParaRPr lang="ru-RU" sz="16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rgbClr val="37C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2015</a:t>
                      </a:r>
                      <a:endParaRPr lang="ru-RU" sz="16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rgbClr val="37C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2016</a:t>
                      </a:r>
                      <a:endParaRPr lang="ru-RU" sz="16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rgbClr val="37C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2017</a:t>
                      </a:r>
                      <a:endParaRPr lang="ru-RU" sz="16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rgbClr val="37C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2018</a:t>
                      </a:r>
                      <a:endParaRPr lang="ru-RU" sz="16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rgbClr val="37CBFF"/>
                    </a:solidFill>
                  </a:tcPr>
                </a:tc>
              </a:tr>
              <a:tr h="2178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Прибыль прибыльных  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предприятий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8 167,6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8 882,3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8 891,7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9 650,5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9 734,3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   в % к пред. году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71,0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Palatino Linotype"/>
                        </a:rPr>
                        <a:t>100,1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100,9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Фонд заработной платы (ФОТ)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12 529,4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12 553,8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12 889,2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13 890,0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15 234,9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   в % к пред. </a:t>
                      </a:r>
                      <a:r>
                        <a:rPr lang="ru-RU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году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Palatino Linotype"/>
                        </a:rPr>
                        <a:t>102,7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109,7</a:t>
                      </a:r>
                    </a:p>
                  </a:txBody>
                  <a:tcPr marL="9525" marR="9525" marT="9525" marB="0" anchor="ctr"/>
                </a:tc>
              </a:tr>
              <a:tr h="209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Промышленная деятельность  </a:t>
                      </a:r>
                      <a:r>
                        <a:rPr lang="ru-RU" sz="900" b="1" u="none" strike="noStrike" dirty="0" smtClean="0">
                          <a:effectLst/>
                        </a:rPr>
                        <a:t>(</a:t>
                      </a:r>
                      <a:r>
                        <a:rPr lang="ru-RU" sz="900" b="1" u="none" strike="noStrike" dirty="0">
                          <a:effectLst/>
                        </a:rPr>
                        <a:t>объем отгруженной продукции)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28 550,0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25 488,2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28 700,3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29 958,9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46 601,0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в % к пред. году в </a:t>
                      </a:r>
                      <a:r>
                        <a:rPr lang="ru-RU" sz="850" u="none" strike="noStrike" dirty="0" smtClean="0">
                          <a:effectLst/>
                        </a:rPr>
                        <a:t>действ.ценах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151,8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89,3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112,6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155,5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том числе по видам экономической деятельности: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 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Обрабатывающие производства</a:t>
                      </a:r>
                      <a:endParaRPr lang="ru-RU" sz="900" b="1" i="1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24 797,2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21 379,4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23 306,2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24 522,3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41 158,4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в % к пред. году в действ.ценах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142,1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86,2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167,8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Производство и распределение электроэнергии, газа и воды</a:t>
                      </a:r>
                      <a:endParaRPr lang="ru-RU" sz="900" b="1" i="1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3 752,9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4 108,9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5 394,1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5 436,6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5 442,7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в % к пред. году в действ.ценах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275,8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131,3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100,1</a:t>
                      </a:r>
                    </a:p>
                  </a:txBody>
                  <a:tcPr marL="9525" marR="9525" marT="9525" marB="0" anchor="ctr"/>
                </a:tc>
              </a:tr>
              <a:tr h="201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Объем продукции сельского хозяйства </a:t>
                      </a:r>
                      <a:r>
                        <a:rPr lang="ru-RU" sz="900" b="1" u="none" strike="noStrike" dirty="0" smtClean="0">
                          <a:effectLst/>
                        </a:rPr>
                        <a:t>всех </a:t>
                      </a:r>
                      <a:r>
                        <a:rPr lang="ru-RU" sz="900" b="1" u="none" strike="noStrike" dirty="0">
                          <a:effectLst/>
                        </a:rPr>
                        <a:t>сельхозпроизводителей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1 258,8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1 523,9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1 599,9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1 715,8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1 831,1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102,2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Объем услуг транспорта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12 219,0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15 477,0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15 979,5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17 234,8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18 662,3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дейст.ценах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148,2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126,7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108,3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Оборот розничной торговли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28 052,0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28 701,0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32 233,3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35 668,0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39 472,2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104,5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Оборот общественного питания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2 583,8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2 830,5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3 090,9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3 330,2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3 612,1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105,1</a:t>
                      </a:r>
                    </a:p>
                  </a:txBody>
                  <a:tcPr marL="9525" marR="9525" marT="9525" marB="0" anchor="ctr"/>
                </a:tc>
              </a:tr>
              <a:tr h="1497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Объем платных услуг населению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9 857,7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11 071,2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12 137,4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13 467,4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14 798,8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 smtClean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104,1</a:t>
                      </a:r>
                    </a:p>
                  </a:txBody>
                  <a:tcPr marL="9525" marR="9525" marT="9525" marB="0" anchor="ctr"/>
                </a:tc>
              </a:tr>
              <a:tr h="286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Инвестиции в основной капитал за счет всех источников финансирования (без неформальной экономики)   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96 782,9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42 581,1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46 985,9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64 776,6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44 832,4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111,9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129,4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65,2</a:t>
                      </a:r>
                    </a:p>
                  </a:txBody>
                  <a:tcPr marL="9525" marR="9525" marT="9525" marB="0" anchor="ctr"/>
                </a:tc>
              </a:tr>
              <a:tr h="286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Объем выполненных работ по виду деятельности "строительство" </a:t>
                      </a:r>
                      <a:r>
                        <a:rPr lang="ru-RU" sz="900" b="1" u="none" strike="noStrike" dirty="0" smtClean="0">
                          <a:effectLst/>
                        </a:rPr>
                        <a:t>(</a:t>
                      </a:r>
                      <a:r>
                        <a:rPr lang="ru-RU" sz="900" b="1" u="none" strike="noStrike" dirty="0">
                          <a:effectLst/>
                        </a:rPr>
                        <a:t>без неформальной экономики)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11 439,3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4 947,1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7 424,0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8 087,0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8 780,0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92,2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40,5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141,3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101,8</a:t>
                      </a:r>
                    </a:p>
                  </a:txBody>
                  <a:tcPr marL="9525" marR="9525" marT="9525" marB="0" anchor="ctr"/>
                </a:tc>
              </a:tr>
              <a:tr h="286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Доходы предприятий курортно-туристического комплекса - всего (с учетом доходов малых предприятий и </a:t>
                      </a:r>
                      <a:r>
                        <a:rPr lang="ru-RU" sz="900" b="1" u="none" strike="noStrike" dirty="0" smtClean="0">
                          <a:effectLst/>
                        </a:rPr>
                        <a:t>физ.</a:t>
                      </a:r>
                      <a:r>
                        <a:rPr lang="ru-RU" sz="9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900" b="1" u="none" strike="noStrike" dirty="0" smtClean="0">
                          <a:effectLst/>
                        </a:rPr>
                        <a:t>лиц</a:t>
                      </a:r>
                      <a:r>
                        <a:rPr lang="ru-RU" sz="900" b="1" u="none" strike="noStrike" dirty="0">
                          <a:effectLst/>
                        </a:rPr>
                        <a:t>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u="none" strike="noStrike" dirty="0" smtClean="0">
                          <a:effectLst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5 623,6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6 386,0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6 629,4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6 880,9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7 149,3</a:t>
                      </a: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101,6</a:t>
                      </a:r>
                    </a:p>
                  </a:txBody>
                  <a:tcPr marL="9525" marR="9525" marT="9525" marB="0" anchor="ctr"/>
                </a:tc>
              </a:tr>
              <a:tr h="286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Уровень регистрируемой  безработицы  к численности экономически активного </a:t>
                      </a:r>
                      <a:r>
                        <a:rPr lang="ru-RU" sz="900" b="1" u="none" strike="noStrike" dirty="0" smtClean="0">
                          <a:effectLst/>
                        </a:rPr>
                        <a:t>населения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0,3</a:t>
                      </a:r>
                    </a:p>
                  </a:txBody>
                  <a:tcPr marL="9525" marR="9525" marT="9525" marB="0" anchor="ctr"/>
                </a:tc>
              </a:tr>
              <a:tr h="2119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Среднемесячная заработная плата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млн.руб.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26 001,4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26 665,1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27 509,3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29 574,1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32 272,1</a:t>
                      </a:r>
                    </a:p>
                  </a:txBody>
                  <a:tcPr marL="9525" marR="9525" marT="9525" marB="0" anchor="ctr"/>
                </a:tc>
              </a:tr>
              <a:tr h="1771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    в % к пред. году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107,5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/>
                        </a:rPr>
                        <a:t>109,1</a:t>
                      </a:r>
                    </a:p>
                  </a:txBody>
                  <a:tcPr marL="9525" marR="9525" marT="9525" marB="0" anchor="ctr"/>
                </a:tc>
              </a:tr>
              <a:tr h="1771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Реальная среднемесячная начисленная заработная плата в % к пред.году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  <a:endParaRPr lang="ru-RU" sz="8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96,7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87,9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94,9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103,3</a:t>
                      </a:r>
                    </a:p>
                  </a:txBody>
                  <a:tcPr marL="9525" marR="9525" marT="9525" marB="0" anchor="ctr"/>
                </a:tc>
              </a:tr>
              <a:tr h="2109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u="none" strike="noStrike" dirty="0" smtClean="0">
                          <a:effectLst/>
                        </a:rPr>
                        <a:t>Индекс потребительских цен (среднегодовой)</a:t>
                      </a:r>
                      <a:endParaRPr lang="ru-RU" sz="850" b="1" i="1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 smtClean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effectLst/>
                          <a:latin typeface="Palatino Linotype"/>
                        </a:rPr>
                        <a:t>109,1</a:t>
                      </a:r>
                      <a:endParaRPr lang="ru-RU" sz="90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effectLst/>
                          <a:latin typeface="Palatino Linotype"/>
                        </a:rPr>
                        <a:t>116,7</a:t>
                      </a:r>
                      <a:endParaRPr lang="ru-RU" sz="90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effectLst/>
                          <a:latin typeface="Palatino Linotype"/>
                        </a:rPr>
                        <a:t>108,7</a:t>
                      </a:r>
                      <a:endParaRPr lang="ru-RU" sz="900" b="1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effectLst/>
                          <a:latin typeface="Palatino Linotype"/>
                        </a:rPr>
                        <a:t>107,5</a:t>
                      </a:r>
                      <a:endParaRPr lang="ru-RU" sz="90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effectLst/>
                          <a:latin typeface="Palatino Linotype"/>
                        </a:rPr>
                        <a:t>106,0</a:t>
                      </a:r>
                      <a:endParaRPr lang="ru-RU" sz="900" b="0" i="0" u="none" strike="noStrike" dirty="0"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</a:tr>
              <a:tr h="147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Убыток по всем видам 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деятельности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млн.руб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917,1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664,5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518,0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411,4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350,0</a:t>
                      </a:r>
                    </a:p>
                  </a:txBody>
                  <a:tcPr marL="9525" marR="9525" marT="9525" marB="0" anchor="ctr"/>
                </a:tc>
              </a:tr>
              <a:tr h="2119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   в % к пред.  году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25,0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72,5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effectLst/>
                          <a:latin typeface="Palatino Linotype" panose="02040502050505030304" pitchFamily="18" charset="0"/>
                        </a:rPr>
                        <a:t>78,0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79,4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Palatino Linotype" panose="02040502050505030304" pitchFamily="18" charset="0"/>
                        </a:rPr>
                        <a:t>85,1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0961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504" y="0"/>
            <a:ext cx="86409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Структура отраслей экономики, формирующая </a:t>
            </a:r>
            <a:r>
              <a:rPr lang="ru-RU" sz="2400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доходную</a:t>
            </a:r>
            <a:r>
              <a:rPr lang="ru-RU" sz="2800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 часть бюджета МО Туапсинский район на 2016 год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="" xmlns:p14="http://schemas.microsoft.com/office/powerpoint/2010/main" val="1503769256"/>
              </p:ext>
            </p:extLst>
          </p:nvPr>
        </p:nvGraphicFramePr>
        <p:xfrm>
          <a:off x="107504" y="1384995"/>
          <a:ext cx="90364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62424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9" y="0"/>
            <a:ext cx="8964488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 smtClean="0"/>
              <a:t>Цели и задачи бюджетной и налоговой политики на 2016 год и на плановый период 2017  и  2018 годов </a:t>
            </a:r>
            <a:endParaRPr lang="ru-RU" sz="2400" b="1" u="sng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11757252"/>
              </p:ext>
            </p:extLst>
          </p:nvPr>
        </p:nvGraphicFramePr>
        <p:xfrm>
          <a:off x="0" y="908720"/>
          <a:ext cx="9036496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78147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17632" cy="548680"/>
          </a:xfrm>
        </p:spPr>
        <p:txBody>
          <a:bodyPr/>
          <a:lstStyle/>
          <a:p>
            <a:r>
              <a:rPr lang="ru-RU" sz="2800" b="1" u="sng" dirty="0"/>
              <a:t>Общие характеристики бюджета </a:t>
            </a:r>
            <a:endParaRPr lang="ru-RU" sz="2800" u="sng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48307749"/>
              </p:ext>
            </p:extLst>
          </p:nvPr>
        </p:nvGraphicFramePr>
        <p:xfrm>
          <a:off x="0" y="3356992"/>
          <a:ext cx="9143999" cy="346275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211960"/>
                <a:gridCol w="1152128"/>
                <a:gridCol w="1123822"/>
                <a:gridCol w="1214212"/>
                <a:gridCol w="1441877"/>
              </a:tblGrid>
              <a:tr h="37834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Наименование </a:t>
                      </a:r>
                      <a:r>
                        <a:rPr lang="ru-RU" sz="1600" dirty="0">
                          <a:effectLst/>
                        </a:rPr>
                        <a:t>доходов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19E13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2014 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(отчет)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19E13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2015 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600" dirty="0" smtClean="0">
                          <a:effectLst/>
                        </a:rPr>
                        <a:t>ожид.)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19E13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2016 год </a:t>
                      </a:r>
                      <a:endParaRPr lang="ru-RU" sz="18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19E13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931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Проект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19E13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Изменение 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 </a:t>
                      </a:r>
                      <a:r>
                        <a:rPr lang="ru-RU" sz="1400" dirty="0">
                          <a:effectLst/>
                        </a:rPr>
                        <a:t>2015 </a:t>
                      </a:r>
                      <a:r>
                        <a:rPr lang="ru-RU" sz="1400" dirty="0" smtClean="0">
                          <a:effectLst/>
                        </a:rPr>
                        <a:t>году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rgbClr val="19E13A"/>
                    </a:solidFill>
                  </a:tcPr>
                </a:tc>
              </a:tr>
              <a:tr h="290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Доходы, </a:t>
                      </a:r>
                      <a:r>
                        <a:rPr lang="ru-RU" sz="1600" b="0" dirty="0">
                          <a:effectLst/>
                        </a:rPr>
                        <a:t>всего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2 </a:t>
                      </a:r>
                      <a:r>
                        <a:rPr lang="ru-RU" sz="1600" b="1" dirty="0" smtClean="0">
                          <a:effectLst/>
                        </a:rPr>
                        <a:t>231,8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2 </a:t>
                      </a:r>
                      <a:r>
                        <a:rPr lang="ru-RU" sz="1600" b="1" dirty="0" smtClean="0">
                          <a:effectLst/>
                        </a:rPr>
                        <a:t>253,9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1 </a:t>
                      </a:r>
                      <a:r>
                        <a:rPr lang="ru-RU" sz="1600" b="1" dirty="0" smtClean="0">
                          <a:effectLst/>
                        </a:rPr>
                        <a:t>974,1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87,6%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0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том числе: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0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</a:rPr>
                        <a:t>Налоговые</a:t>
                      </a:r>
                      <a:r>
                        <a:rPr lang="ru-RU" sz="1600" b="0" baseline="0" dirty="0" smtClean="0"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effectLst/>
                        </a:rPr>
                        <a:t>и </a:t>
                      </a:r>
                      <a:r>
                        <a:rPr lang="ru-RU" sz="1600" b="0" dirty="0">
                          <a:effectLst/>
                        </a:rPr>
                        <a:t>неналоговые доходы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913,1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914,6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853,8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93,4%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090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Безвозмездные </a:t>
                      </a:r>
                      <a:r>
                        <a:rPr lang="ru-RU" sz="1600" dirty="0" smtClean="0">
                          <a:effectLst/>
                        </a:rPr>
                        <a:t>поступления всего,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effectLst/>
                        </a:rPr>
                        <a:t>в том числе: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318,8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1 </a:t>
                      </a:r>
                      <a:r>
                        <a:rPr lang="ru-RU" sz="1600" dirty="0" smtClean="0">
                          <a:effectLst/>
                        </a:rPr>
                        <a:t>339,4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1 </a:t>
                      </a:r>
                      <a:r>
                        <a:rPr lang="ru-RU" sz="1600" dirty="0" smtClean="0">
                          <a:effectLst/>
                        </a:rPr>
                        <a:t>120,3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83,6%</a:t>
                      </a:r>
                      <a:endParaRPr lang="ru-RU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0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Федеральные, краевые и средства поселений</a:t>
                      </a:r>
                      <a:endParaRPr lang="ru-RU" sz="1600" b="0" i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1 178,0</a:t>
                      </a:r>
                      <a:endParaRPr lang="ru-RU" sz="1600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1 307,1</a:t>
                      </a:r>
                      <a:endParaRPr lang="ru-RU" sz="1600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1 120,3</a:t>
                      </a:r>
                      <a:endParaRPr lang="ru-RU" sz="1600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85,7%</a:t>
                      </a:r>
                      <a:endParaRPr lang="ru-RU" sz="1600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0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Прочие безвозмездные поступления</a:t>
                      </a:r>
                      <a:endParaRPr lang="ru-RU" sz="1600" b="0" i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140,8</a:t>
                      </a:r>
                      <a:endParaRPr lang="ru-RU" sz="1600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32,3</a:t>
                      </a:r>
                      <a:endParaRPr lang="ru-RU" sz="1600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0,0</a:t>
                      </a: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+mn-lt"/>
                          <a:ea typeface="Times New Roman"/>
                        </a:rPr>
                        <a:t>0,0</a:t>
                      </a:r>
                      <a:endParaRPr lang="ru-RU" sz="1600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0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Расходы 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2 </a:t>
                      </a:r>
                      <a:r>
                        <a:rPr lang="ru-RU" sz="1600" b="1" dirty="0" smtClean="0">
                          <a:effectLst/>
                        </a:rPr>
                        <a:t>168,3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2 </a:t>
                      </a:r>
                      <a:r>
                        <a:rPr lang="ru-RU" sz="1600" b="1" dirty="0" smtClean="0">
                          <a:effectLst/>
                        </a:rPr>
                        <a:t>409,5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1 </a:t>
                      </a:r>
                      <a:r>
                        <a:rPr lang="ru-RU" sz="1600" b="1" dirty="0" smtClean="0">
                          <a:effectLst/>
                        </a:rPr>
                        <a:t>971,6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81,8%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90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Дефицит/профицит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63,5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- 155,5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</a:rPr>
                        <a:t>2,5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Х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332656"/>
            <a:ext cx="55801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	</a:t>
            </a:r>
            <a:r>
              <a:rPr lang="ru-RU" sz="2200" b="1" i="1" dirty="0" smtClean="0"/>
              <a:t>Проект бюджета муниципального образования Туапсинский район на 2016 год по собственным доходам сформирован на основе показателей уточненного прогноза социально-экономического развития муниципального образования Туапсинский район на период 2016-2018гг </a:t>
            </a:r>
          </a:p>
        </p:txBody>
      </p:sp>
      <p:pic>
        <p:nvPicPr>
          <p:cNvPr id="6" name="Рисунок 5" descr="http://zenvestor.ru/wp-content/uploads/2012/09/vesy.jpg"/>
          <p:cNvPicPr/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4664"/>
            <a:ext cx="3707904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436096" y="270892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1 974,1 </a:t>
            </a:r>
            <a:r>
              <a:rPr lang="ru-RU" sz="1600" b="1" dirty="0" smtClean="0">
                <a:solidFill>
                  <a:srgbClr val="FF0000"/>
                </a:solidFill>
              </a:rPr>
              <a:t>млн.р.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96336" y="1844824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1 971,6 млн.р.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29969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доходы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884368" y="2132856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расходы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703840" y="3068960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/>
              <a:t>(млн.руб.)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xmlns="" val="224377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2681</TotalTime>
  <Words>4427</Words>
  <Application>Microsoft Office PowerPoint</Application>
  <PresentationFormat>Экран (4:3)</PresentationFormat>
  <Paragraphs>778</Paragraphs>
  <Slides>45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Исполнительная</vt:lpstr>
      <vt:lpstr>Документ</vt:lpstr>
      <vt:lpstr>Слайд 1</vt:lpstr>
      <vt:lpstr>Муниципальное образование Туапсинский район </vt:lpstr>
      <vt:lpstr>Что такое бюджет для граждан?</vt:lpstr>
      <vt:lpstr>На чем основано составление проекта бюджета </vt:lpstr>
      <vt:lpstr>Особенности осуществления бюджетного процесса в 2016 году</vt:lpstr>
      <vt:lpstr>Основные показатели прогноза социально-экономического развития  на 2016  и на период до 2018 года </vt:lpstr>
      <vt:lpstr>Слайд 7</vt:lpstr>
      <vt:lpstr>Цели и задачи бюджетной и налоговой политики на 2016 год и на плановый период 2017  и  2018 годов </vt:lpstr>
      <vt:lpstr>Общие характеристики бюджета </vt:lpstr>
      <vt:lpstr>Программный бюджет</vt:lpstr>
      <vt:lpstr>Источники финансирования дефицита бюджета</vt:lpstr>
      <vt:lpstr>Структура безвозмездных поступлений на 2016 год</vt:lpstr>
      <vt:lpstr>Структура налоговых и неналоговых доходов на 2016 год </vt:lpstr>
      <vt:lpstr>Слайд 14</vt:lpstr>
      <vt:lpstr>Слайд 15</vt:lpstr>
      <vt:lpstr>Распределение бюджетных ассигнований по разделам классификации расходов</vt:lpstr>
      <vt:lpstr>Муниципальные программы</vt:lpstr>
      <vt:lpstr>Структура расходов на социальную сферу</vt:lpstr>
      <vt:lpstr>Муниципальная программа "Развитие образования в муниципальном образовании Туапсинский район"</vt:lpstr>
      <vt:lpstr>Слайд 20</vt:lpstr>
      <vt:lpstr>Слайд 21</vt:lpstr>
      <vt:lpstr>Слайд 22</vt:lpstr>
      <vt:lpstr>Муниципальная программа "Туапсинский район - территория комфортного проживания"</vt:lpstr>
      <vt:lpstr> </vt:lpstr>
      <vt:lpstr>Муниципальная программа «Развитие культуры в Туапсинском районе"</vt:lpstr>
      <vt:lpstr>Муниципальная программа «Развитие культуры в Туапсинском районе"</vt:lpstr>
      <vt:lpstr>Муниципальная программа «Развитие физической культуры и спорта в Туапсинском районе"</vt:lpstr>
      <vt:lpstr>Муниципальная программа «Развитие жилищно-коммунального хозяйства в муниципальном образовании Туапсинский район"</vt:lpstr>
      <vt:lpstr>Муниципальная программа «Функционирование органов местного самоуправления в муниципальном образовании Туапсинский район"</vt:lpstr>
      <vt:lpstr>Муниципальная программа «Молодежь Туапсинского района"</vt:lpstr>
      <vt:lpstr>Ведомственная целевая программа «Развитие агропромышленного комплекса на территории муниципального образования Туапсинский район»</vt:lpstr>
      <vt:lpstr>Муниципальная программа «По улучшению положения детей в муниципальном образовании Туапсинский район»</vt:lpstr>
      <vt:lpstr>Муниципальная программа "Развитие здравоохранения муниципального образования Туапсинский район"</vt:lpstr>
      <vt:lpstr>Слайд 34</vt:lpstr>
      <vt:lpstr>Муниципальная программа «Защита населения и территории от чрезвычайных ситуаций, обеспечение пожарной безопасности»</vt:lpstr>
      <vt:lpstr>Муниципальная программа «Управление муниципальной собственностью»</vt:lpstr>
      <vt:lpstr>Муниципальная программа «Экономическое развитие Туапсинского района»</vt:lpstr>
      <vt:lpstr>Муниципальная программа «Доступная среда муниципального образования Туапсинский район»</vt:lpstr>
      <vt:lpstr>Муниципальная программа «Обеспечение безопасности населения Туапсинского района"</vt:lpstr>
      <vt:lpstr>Муниципальная программа «Социальная поддержка отдельных категорий граждан муниципального образования Туапсинский район»</vt:lpstr>
      <vt:lpstr>Муниципальная программа «Развитие санаторно-курортного и туристского комплекса муниципального образования Туапсинский район»</vt:lpstr>
      <vt:lpstr>Непрограммные расходы</vt:lpstr>
      <vt:lpstr>Для решения задач при формировании и реализации бюджетной политики на 2016 год необходимо исходить из следующих основных целей: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GuziyNN</cp:lastModifiedBy>
  <cp:revision>466</cp:revision>
  <cp:lastPrinted>2015-12-02T11:18:37Z</cp:lastPrinted>
  <dcterms:modified xsi:type="dcterms:W3CDTF">2015-12-18T08:52:31Z</dcterms:modified>
</cp:coreProperties>
</file>