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drawings/drawing5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08" r:id="rId1"/>
    <p:sldMasterId id="2147484320" r:id="rId2"/>
    <p:sldMasterId id="2147484332" r:id="rId3"/>
    <p:sldMasterId id="2147484344" r:id="rId4"/>
    <p:sldMasterId id="2147484356" r:id="rId5"/>
    <p:sldMasterId id="2147484368" r:id="rId6"/>
  </p:sldMasterIdLst>
  <p:notesMasterIdLst>
    <p:notesMasterId r:id="rId34"/>
  </p:notesMasterIdLst>
  <p:sldIdLst>
    <p:sldId id="367" r:id="rId7"/>
    <p:sldId id="444" r:id="rId8"/>
    <p:sldId id="445" r:id="rId9"/>
    <p:sldId id="436" r:id="rId10"/>
    <p:sldId id="360" r:id="rId11"/>
    <p:sldId id="447" r:id="rId12"/>
    <p:sldId id="446" r:id="rId13"/>
    <p:sldId id="421" r:id="rId14"/>
    <p:sldId id="384" r:id="rId15"/>
    <p:sldId id="437" r:id="rId16"/>
    <p:sldId id="382" r:id="rId17"/>
    <p:sldId id="378" r:id="rId18"/>
    <p:sldId id="379" r:id="rId19"/>
    <p:sldId id="385" r:id="rId20"/>
    <p:sldId id="406" r:id="rId21"/>
    <p:sldId id="407" r:id="rId22"/>
    <p:sldId id="408" r:id="rId23"/>
    <p:sldId id="409" r:id="rId24"/>
    <p:sldId id="410" r:id="rId25"/>
    <p:sldId id="422" r:id="rId26"/>
    <p:sldId id="433" r:id="rId27"/>
    <p:sldId id="423" r:id="rId28"/>
    <p:sldId id="440" r:id="rId29"/>
    <p:sldId id="411" r:id="rId30"/>
    <p:sldId id="441" r:id="rId31"/>
    <p:sldId id="427" r:id="rId32"/>
    <p:sldId id="448" r:id="rId33"/>
  </p:sldIdLst>
  <p:sldSz cx="9144000" cy="6858000" type="screen4x3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CCFF"/>
    <a:srgbClr val="CC66FF"/>
    <a:srgbClr val="FF33CC"/>
    <a:srgbClr val="009900"/>
    <a:srgbClr val="FF6600"/>
    <a:srgbClr val="00FF99"/>
    <a:srgbClr val="21F335"/>
    <a:srgbClr val="0000CC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9805" autoAdjust="0"/>
  </p:normalViewPr>
  <p:slideViewPr>
    <p:cSldViewPr>
      <p:cViewPr>
        <p:scale>
          <a:sx n="124" d="100"/>
          <a:sy n="124" d="100"/>
        </p:scale>
        <p:origin x="-1254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4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openxmlformats.org/officeDocument/2006/relationships/image" Target="../media/image19.jpg"/><Relationship Id="rId1" Type="http://schemas.openxmlformats.org/officeDocument/2006/relationships/themeOverride" Target="../theme/themeOverrid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_____Microsoft_Excel2.xlsx"/><Relationship Id="rId1" Type="http://schemas.openxmlformats.org/officeDocument/2006/relationships/image" Target="../media/image20.jpeg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package" Target="../embeddings/_____Microsoft_Excel4.xlsx"/><Relationship Id="rId1" Type="http://schemas.openxmlformats.org/officeDocument/2006/relationships/image" Target="../media/image20.jpeg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5.xml"/><Relationship Id="rId2" Type="http://schemas.openxmlformats.org/officeDocument/2006/relationships/package" Target="../embeddings/_____Microsoft_Excel5.xlsx"/><Relationship Id="rId1" Type="http://schemas.openxmlformats.org/officeDocument/2006/relationships/image" Target="../media/image19.jp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7024321959755032"/>
          <c:y val="0.15607956304365445"/>
          <c:w val="0.42257075678040246"/>
          <c:h val="0.6417210071997885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12700">
              <a:noFill/>
            </a:ln>
            <a:scene3d>
              <a:camera prst="orthographicFront"/>
              <a:lightRig rig="threePt" dir="t"/>
            </a:scene3d>
            <a:sp3d>
              <a:bevelT w="190500" h="38100"/>
            </a:sp3d>
          </c:spPr>
          <c:explosion val="7"/>
          <c:dPt>
            <c:idx val="0"/>
            <c:bubble3D val="0"/>
            <c:explosion val="1"/>
            <c:spPr>
              <a:solidFill>
                <a:srgbClr val="C0504D">
                  <a:lumMod val="60000"/>
                  <a:lumOff val="40000"/>
                </a:srgbClr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EB8-4587-A88A-57F8D593D6BB}"/>
              </c:ext>
            </c:extLst>
          </c:dPt>
          <c:dPt>
            <c:idx val="1"/>
            <c:bubble3D val="0"/>
            <c:explosion val="0"/>
            <c:spPr>
              <a:solidFill>
                <a:srgbClr val="00B0F0"/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EB8-4587-A88A-57F8D593D6BB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EB8-4587-A88A-57F8D593D6BB}"/>
              </c:ext>
            </c:extLst>
          </c:dPt>
          <c:dPt>
            <c:idx val="3"/>
            <c:bubble3D val="0"/>
            <c:spPr>
              <a:solidFill>
                <a:srgbClr val="C0504D"/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EB8-4587-A88A-57F8D593D6BB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2EB8-4587-A88A-57F8D593D6BB}"/>
              </c:ext>
            </c:extLst>
          </c:dPt>
          <c:dLbls>
            <c:dLbl>
              <c:idx val="0"/>
              <c:layout>
                <c:manualLayout>
                  <c:x val="-0.35825513998250219"/>
                  <c:y val="-9.779751441884194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ru-RU" dirty="0"/>
                      <a:t>Налоговые и неналоговые доходы, прочие безвозмездные поступления </a:t>
                    </a:r>
                    <a:r>
                      <a:rPr lang="ru-RU" dirty="0" smtClean="0"/>
                      <a:t>          2 </a:t>
                    </a:r>
                    <a:r>
                      <a:rPr lang="ru-RU" dirty="0"/>
                      <a:t>107 млн рублей</a:t>
                    </a:r>
                  </a:p>
                </c:rich>
              </c:tx>
              <c:showLegendKey val="1"/>
              <c:showVal val="0"/>
              <c:showCatName val="1"/>
              <c:showSerName val="1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EB8-4587-A88A-57F8D593D6BB}"/>
                </c:ext>
              </c:extLst>
            </c:dLbl>
            <c:dLbl>
              <c:idx val="1"/>
              <c:layout>
                <c:manualLayout>
                  <c:x val="-0.30403171478565177"/>
                  <c:y val="-5.754317016558583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Субвенции </a:t>
                    </a:r>
                  </a:p>
                  <a:p>
                    <a:r>
                      <a:rPr lang="ru-RU" dirty="0" smtClean="0"/>
                      <a:t>1 </a:t>
                    </a:r>
                    <a:r>
                      <a:rPr lang="ru-RU" dirty="0"/>
                      <a:t>819 млн рублей</a:t>
                    </a:r>
                  </a:p>
                </c:rich>
              </c:tx>
              <c:showLegendKey val="1"/>
              <c:showVal val="0"/>
              <c:showCatName val="1"/>
              <c:showSerName val="1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EB8-4587-A88A-57F8D593D6BB}"/>
                </c:ext>
              </c:extLst>
            </c:dLbl>
            <c:dLbl>
              <c:idx val="2"/>
              <c:layout>
                <c:manualLayout>
                  <c:x val="0.24370669291338592"/>
                  <c:y val="-9.6272093279710258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ru-RU" dirty="0"/>
                      <a:t>Субсидии </a:t>
                    </a:r>
                    <a:endParaRPr lang="ru-RU" dirty="0" smtClean="0"/>
                  </a:p>
                  <a:p>
                    <a:r>
                      <a:rPr lang="ru-RU" dirty="0" smtClean="0"/>
                      <a:t>383  </a:t>
                    </a:r>
                    <a:r>
                      <a:rPr lang="ru-RU" dirty="0"/>
                      <a:t>млн рублей</a:t>
                    </a:r>
                  </a:p>
                </c:rich>
              </c:tx>
              <c:showLegendKey val="1"/>
              <c:showVal val="0"/>
              <c:showCatName val="1"/>
              <c:showSerName val="1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EB8-4587-A88A-57F8D593D6BB}"/>
                </c:ext>
              </c:extLst>
            </c:dLbl>
            <c:dLbl>
              <c:idx val="3"/>
              <c:layout>
                <c:manualLayout>
                  <c:x val="0.22137587489063867"/>
                  <c:y val="-2.1850806671263692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ru-RU" dirty="0"/>
                      <a:t>Дотации  </a:t>
                    </a:r>
                    <a:endParaRPr lang="ru-RU" dirty="0" smtClean="0"/>
                  </a:p>
                  <a:p>
                    <a:r>
                      <a:rPr lang="ru-RU" dirty="0" smtClean="0"/>
                      <a:t>182 </a:t>
                    </a:r>
                    <a:r>
                      <a:rPr lang="ru-RU" dirty="0"/>
                      <a:t>млн рублей </a:t>
                    </a:r>
                  </a:p>
                </c:rich>
              </c:tx>
              <c:showLegendKey val="1"/>
              <c:showVal val="0"/>
              <c:showCatName val="1"/>
              <c:showSerName val="1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2EB8-4587-A88A-57F8D593D6BB}"/>
                </c:ext>
              </c:extLst>
            </c:dLbl>
            <c:dLbl>
              <c:idx val="4"/>
              <c:layout>
                <c:manualLayout>
                  <c:x val="0.22936253280839894"/>
                  <c:y val="0.2134498466108912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Иные </a:t>
                    </a:r>
                    <a:r>
                      <a:rPr lang="ru-RU" sz="1600" dirty="0"/>
                      <a:t>межбюджетные трансферты </a:t>
                    </a:r>
                    <a:r>
                      <a:rPr lang="ru-RU" dirty="0"/>
                      <a:t>
162 млн рублей</a:t>
                    </a:r>
                  </a:p>
                </c:rich>
              </c:tx>
              <c:showLegendKey val="1"/>
              <c:showVal val="0"/>
              <c:showCatName val="1"/>
              <c:showSerName val="1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2EB8-4587-A88A-57F8D593D6BB}"/>
                </c:ext>
              </c:extLst>
            </c:dLbl>
            <c:dLbl>
              <c:idx val="5"/>
              <c:layout>
                <c:manualLayout>
                  <c:x val="0.22001607611548557"/>
                  <c:y val="-0.18101625432963844"/>
                </c:manualLayout>
              </c:layout>
              <c:showLegendKey val="1"/>
              <c:showVal val="0"/>
              <c:showCatName val="1"/>
              <c:showSerName val="1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EB8-4587-A88A-57F8D593D6BB}"/>
                </c:ext>
              </c:extLst>
            </c:dLbl>
            <c:dLbl>
              <c:idx val="6"/>
              <c:layout>
                <c:manualLayout>
                  <c:x val="0.23061876640419948"/>
                  <c:y val="0.12866001426937226"/>
                </c:manualLayout>
              </c:layout>
              <c:showLegendKey val="1"/>
              <c:showVal val="0"/>
              <c:showCatName val="1"/>
              <c:showSerName val="1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EB8-4587-A88A-57F8D593D6BB}"/>
                </c:ext>
              </c:extLst>
            </c:dLbl>
            <c:spPr>
              <a:solidFill>
                <a:sysClr val="window" lastClr="FFFFFF">
                  <a:lumMod val="95000"/>
                </a:sys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showLegendKey val="1"/>
            <c:showVal val="0"/>
            <c:showCatName val="1"/>
            <c:showSerName val="1"/>
            <c:showPercent val="0"/>
            <c:showBubbleSize val="0"/>
            <c:separator> </c:separator>
            <c:showLeaderLines val="1"/>
            <c:leaderLines>
              <c:spPr>
                <a:ln w="19050">
                  <a:noFill/>
                </a:ln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Налоговые и неналоговые доходы, прочие безвозмездные поступления 2 107 млн рублей</c:v>
                </c:pt>
                <c:pt idx="1">
                  <c:v>Субвенции 1 819 млн рублей</c:v>
                </c:pt>
                <c:pt idx="2">
                  <c:v>Субсидии 383  млн рублей</c:v>
                </c:pt>
                <c:pt idx="3">
                  <c:v>Дотации  182 млн рублей </c:v>
                </c:pt>
                <c:pt idx="4">
                  <c:v>Иные межбюджетные трансферты 
162 млн рублей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2107</c:v>
                </c:pt>
                <c:pt idx="1">
                  <c:v>1819</c:v>
                </c:pt>
                <c:pt idx="2">
                  <c:v>383</c:v>
                </c:pt>
                <c:pt idx="3">
                  <c:v>182</c:v>
                </c:pt>
                <c:pt idx="4">
                  <c:v>162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2EB8-4587-A88A-57F8D593D6B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101"/>
        <c:holeSize val="50"/>
      </c:doughnutChart>
      <c:spPr>
        <a:ln>
          <a:noFill/>
        </a:ln>
      </c:spPr>
    </c:plotArea>
    <c:plotVisOnly val="1"/>
    <c:dispBlanksAs val="zero"/>
    <c:showDLblsOverMax val="0"/>
  </c:chart>
  <c:spPr>
    <a:blipFill dpi="0" rotWithShape="1">
      <a:blip xmlns:r="http://schemas.openxmlformats.org/officeDocument/2006/relationships" r:embed="rId2">
        <a:alphaModFix amt="0"/>
      </a:blip>
      <a:srcRect/>
      <a:stretch>
        <a:fillRect/>
      </a:stretch>
    </a:blipFill>
    <a:ln>
      <a:noFill/>
    </a:ln>
  </c:spPr>
  <c:txPr>
    <a:bodyPr/>
    <a:lstStyle/>
    <a:p>
      <a:pPr>
        <a:defRPr sz="1800" b="1"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0119201632899082"/>
          <c:y val="2.3509657234588557E-2"/>
          <c:w val="0.48990194386224467"/>
          <c:h val="0.9056269787378480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CC3300"/>
            </a:solidFill>
            <a:scene3d>
              <a:camera prst="orthographicFront"/>
              <a:lightRig rig="threePt" dir="t"/>
            </a:scene3d>
            <a:sp3d>
              <a:bevelT w="190500" h="38100" prst="coolSlant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99FF"/>
              </a:solidFill>
              <a:scene3d>
                <a:camera prst="orthographicFront"/>
                <a:lightRig rig="threePt" dir="t"/>
              </a:scene3d>
              <a:sp3d>
                <a:bevelT w="190500" h="38100" prst="coolSlan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C49-4698-B620-449FE76EE19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scene3d>
                <a:camera prst="orthographicFront"/>
                <a:lightRig rig="threePt" dir="t"/>
              </a:scene3d>
              <a:sp3d>
                <a:bevelT w="190500" h="38100" prst="coolSlan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C49-4698-B620-449FE76EE19E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w="190500" h="38100" prst="coolSlan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C49-4698-B620-449FE76EE19E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w="190500" h="38100" prst="coolSlan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C49-4698-B620-449FE76EE19E}"/>
              </c:ext>
            </c:extLst>
          </c:dPt>
          <c:dPt>
            <c:idx val="4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 w="190500" h="38100" prst="coolSlan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C49-4698-B620-449FE76EE19E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scene3d>
                <a:camera prst="orthographicFront"/>
                <a:lightRig rig="threePt" dir="t"/>
              </a:scene3d>
              <a:sp3d>
                <a:bevelT w="190500" h="38100" prst="coolSlan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CC49-4698-B620-449FE76EE19E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w="190500" h="38100" prst="coolSlan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CC49-4698-B620-449FE76EE19E}"/>
              </c:ext>
            </c:extLst>
          </c:dPt>
          <c:dLbls>
            <c:dLbl>
              <c:idx val="0"/>
              <c:layout>
                <c:manualLayout>
                  <c:x val="1.038745117490235E-2"/>
                  <c:y val="-2.21521667017539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C49-4698-B620-449FE76EE19E}"/>
                </c:ext>
              </c:extLst>
            </c:dLbl>
            <c:dLbl>
              <c:idx val="1"/>
              <c:layout>
                <c:manualLayout>
                  <c:x val="4.4709748063693098E-3"/>
                  <c:y val="-4.3156977466207698E-3"/>
                </c:manualLayout>
              </c:layout>
              <c:numFmt formatCode="_(* #,##0_);_(* \(#,##0\);_(* &quot;-&quot;_);_(@_)" sourceLinked="0"/>
              <c:spPr/>
              <c:txPr>
                <a:bodyPr/>
                <a:lstStyle/>
                <a:p>
                  <a:pPr algn="ctr" rtl="0">
                    <a:defRPr sz="2800" b="1" baseline="0">
                      <a:solidFill>
                        <a:schemeClr val="tx1"/>
                      </a:solidFill>
                      <a:latin typeface="Palatino Linotyp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CC49-4698-B620-449FE76EE19E}"/>
                </c:ext>
              </c:extLst>
            </c:dLbl>
            <c:dLbl>
              <c:idx val="2"/>
              <c:layout>
                <c:manualLayout>
                  <c:x val="1.275030988942146E-2"/>
                  <c:y val="-4.43029231557077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CC49-4698-B620-449FE76EE19E}"/>
                </c:ext>
              </c:extLst>
            </c:dLbl>
            <c:dLbl>
              <c:idx val="3"/>
              <c:layout>
                <c:manualLayout>
                  <c:x val="8.5002065929476508E-3"/>
                  <c:y val="-4.43029231557077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CC49-4698-B620-449FE76EE19E}"/>
                </c:ext>
              </c:extLst>
            </c:dLbl>
            <c:dLbl>
              <c:idx val="4"/>
              <c:layout>
                <c:manualLayout>
                  <c:x val="1.2436629673259347E-2"/>
                  <c:y val="5.0282272129448062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CC49-4698-B620-449FE76EE19E}"/>
                </c:ext>
              </c:extLst>
            </c:dLbl>
            <c:dLbl>
              <c:idx val="5"/>
              <c:layout>
                <c:manualLayout>
                  <c:x val="9.705708661417423E-3"/>
                  <c:y val="2.2151461577853849E-3"/>
                </c:manualLayout>
              </c:layout>
              <c:numFmt formatCode="_(* #,##0_);_(* \(#,##0\);_(* &quot;-&quot;_);_(@_)" sourceLinked="0"/>
              <c:spPr/>
              <c:txPr>
                <a:bodyPr/>
                <a:lstStyle/>
                <a:p>
                  <a:pPr>
                    <a:defRPr sz="2800" b="1" baseline="0">
                      <a:solidFill>
                        <a:schemeClr val="tx1"/>
                      </a:solidFill>
                      <a:latin typeface="Palatino Linotyp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CC49-4698-B620-449FE76EE19E}"/>
                </c:ext>
              </c:extLst>
            </c:dLbl>
            <c:dLbl>
              <c:idx val="6"/>
              <c:layout>
                <c:manualLayout>
                  <c:x val="-0.28392728667515993"/>
                  <c:y val="-2.71777530325468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CC49-4698-B620-449FE76EE19E}"/>
                </c:ext>
              </c:extLst>
            </c:dLbl>
            <c:dLbl>
              <c:idx val="7"/>
              <c:layout>
                <c:manualLayout>
                  <c:x val="0"/>
                  <c:y val="2.6549195056372856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CC49-4698-B620-449FE76EE19E}"/>
                </c:ext>
              </c:extLst>
            </c:dLbl>
            <c:numFmt formatCode="_(* #,##0_);_(* \(#,##0\);_(* &quot;-&quot;_);_(@_)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 baseline="0">
                    <a:solidFill>
                      <a:schemeClr val="tx1"/>
                    </a:solidFill>
                    <a:latin typeface="Palatino Linotyp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Туапсинский район</c:v>
                </c:pt>
                <c:pt idx="1">
                  <c:v>город-курорт Геленджик </c:v>
                </c:pt>
                <c:pt idx="2">
                  <c:v>город-курорт Анапа</c:v>
                </c:pt>
                <c:pt idx="3">
                  <c:v>Темрюкский район</c:v>
                </c:pt>
                <c:pt idx="4">
                  <c:v>город Новороссийск</c:v>
                </c:pt>
                <c:pt idx="5">
                  <c:v>город Сочи</c:v>
                </c:pt>
                <c:pt idx="6">
                  <c:v>город Краснодар</c:v>
                </c:pt>
              </c:strCache>
            </c:strRef>
          </c:cat>
          <c:val>
            <c:numRef>
              <c:f>Лист1!$B$2:$B$8</c:f>
              <c:numCache>
                <c:formatCode>#,##0</c:formatCode>
                <c:ptCount val="7"/>
                <c:pt idx="0">
                  <c:v>11012</c:v>
                </c:pt>
                <c:pt idx="1">
                  <c:v>12746</c:v>
                </c:pt>
                <c:pt idx="2">
                  <c:v>16427</c:v>
                </c:pt>
                <c:pt idx="3">
                  <c:v>16689</c:v>
                </c:pt>
                <c:pt idx="4">
                  <c:v>59276</c:v>
                </c:pt>
                <c:pt idx="5">
                  <c:v>68415</c:v>
                </c:pt>
                <c:pt idx="6">
                  <c:v>190865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CC49-4698-B620-449FE76EE1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109595264"/>
        <c:axId val="109617536"/>
      </c:barChart>
      <c:catAx>
        <c:axId val="1095952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blipFill>
            <a:blip xmlns:r="http://schemas.openxmlformats.org/officeDocument/2006/relationships" r:embed="rId1"/>
            <a:tile tx="0" ty="0" sx="100000" sy="100000" flip="none" algn="tl"/>
          </a:blipFill>
          <a:ln>
            <a:solidFill>
              <a:schemeClr val="accent1">
                <a:alpha val="59000"/>
              </a:schemeClr>
            </a:solidFill>
          </a:ln>
          <a:effectLst>
            <a:outerShdw sx="1000" sy="1000" algn="ctr" rotWithShape="0">
              <a:srgbClr val="000000"/>
            </a:outerShdw>
          </a:effectLst>
        </c:spPr>
        <c:txPr>
          <a:bodyPr rot="0"/>
          <a:lstStyle/>
          <a:p>
            <a:pPr>
              <a:defRPr b="1" i="0" baseline="0"/>
            </a:pPr>
            <a:endParaRPr lang="ru-RU"/>
          </a:p>
        </c:txPr>
        <c:crossAx val="109617536"/>
        <c:crossesAt val="0"/>
        <c:auto val="1"/>
        <c:lblAlgn val="ctr"/>
        <c:lblOffset val="100"/>
        <c:noMultiLvlLbl val="0"/>
      </c:catAx>
      <c:valAx>
        <c:axId val="109617536"/>
        <c:scaling>
          <c:orientation val="minMax"/>
        </c:scaling>
        <c:delete val="0"/>
        <c:axPos val="b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109595264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  <a:ln w="0"/>
  </c:spPr>
  <c:txPr>
    <a:bodyPr/>
    <a:lstStyle/>
    <a:p>
      <a:pPr>
        <a:defRPr sz="2400"/>
      </a:pPr>
      <a:endParaRPr lang="ru-RU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view3D>
      <c:rotX val="10"/>
      <c:rotY val="160"/>
      <c:depthPercent val="100"/>
      <c:rAngAx val="1"/>
    </c:view3D>
    <c:floor>
      <c:thickness val="0"/>
    </c:floor>
    <c:sideWall>
      <c:thickness val="0"/>
      <c:spPr>
        <a:ln>
          <a:noFill/>
        </a:ln>
      </c:spPr>
    </c:sideWall>
    <c:backWall>
      <c:thickness val="0"/>
      <c:spPr>
        <a:ln>
          <a:noFill/>
        </a:ln>
      </c:spPr>
    </c:backWall>
    <c:plotArea>
      <c:layout>
        <c:manualLayout>
          <c:layoutTarget val="inner"/>
          <c:xMode val="edge"/>
          <c:yMode val="edge"/>
          <c:x val="5.7254219295404654E-2"/>
          <c:y val="1.1996402197204995E-2"/>
          <c:w val="0.61818761470365968"/>
          <c:h val="0.8407274999999999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Прочие доходы 3 %</c:v>
                </c:pt>
              </c:strCache>
            </c:strRef>
          </c:tx>
          <c:spPr>
            <a:solidFill>
              <a:srgbClr val="009900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0D08-4EDB-95E5-221C413A5C21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0D08-4EDB-95E5-221C413A5C21}"/>
              </c:ext>
            </c:extLst>
          </c:dPt>
          <c:dLbls>
            <c:dLbl>
              <c:idx val="0"/>
              <c:layout>
                <c:manualLayout>
                  <c:x val="2.8858298189712557E-3"/>
                  <c:y val="6.55240375189606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D08-4EDB-95E5-221C413A5C21}"/>
                </c:ext>
              </c:extLst>
            </c:dLbl>
            <c:dLbl>
              <c:idx val="1"/>
              <c:layout>
                <c:manualLayout>
                  <c:x val="4.2845190543020616E-3"/>
                  <c:y val="6.55240375189606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D08-4EDB-95E5-221C413A5C21}"/>
                </c:ext>
              </c:extLst>
            </c:dLbl>
            <c:dLbl>
              <c:idx val="2"/>
              <c:layout>
                <c:manualLayout>
                  <c:x val="9.9972111267048105E-3"/>
                  <c:y val="8.73653833586142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0D08-4EDB-95E5-221C413A5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3"/>
                <c:pt idx="0">
                  <c:v>63</c:v>
                </c:pt>
                <c:pt idx="1">
                  <c:v>56</c:v>
                </c:pt>
                <c:pt idx="2">
                  <c:v>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D08-4EDB-95E5-221C413A5C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Продажа материальных и нематериальных активов  2 %</c:v>
                </c:pt>
              </c:strCache>
            </c:strRef>
          </c:tx>
          <c:spPr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2.8858298189712557E-3"/>
                  <c:y val="6.55240375189606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0D08-4EDB-95E5-221C413A5C21}"/>
                </c:ext>
              </c:extLst>
            </c:dLbl>
            <c:dLbl>
              <c:idx val="1"/>
              <c:layout>
                <c:manualLayout>
                  <c:x val="4.2845261018753106E-3"/>
                  <c:y val="4.36826916793071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0D08-4EDB-95E5-221C413A5C21}"/>
                </c:ext>
              </c:extLst>
            </c:dLbl>
            <c:dLbl>
              <c:idx val="2"/>
              <c:layout>
                <c:manualLayout>
                  <c:x val="8.5690522037506212E-3"/>
                  <c:y val="8.73653833586142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0D08-4EDB-95E5-221C413A5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3"/>
                <c:pt idx="0">
                  <c:v>16</c:v>
                </c:pt>
                <c:pt idx="1">
                  <c:v>29</c:v>
                </c:pt>
                <c:pt idx="2">
                  <c:v>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0D08-4EDB-95E5-221C413A5C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Налог, взимаемый в связи с применением патентной системы налогообложения 3 %</c:v>
                </c:pt>
              </c:strCache>
            </c:strRef>
          </c:tx>
          <c:spPr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2.8562335816330201E-3"/>
                  <c:y val="2.18413458396535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0D08-4EDB-95E5-221C413A5C21}"/>
                </c:ext>
              </c:extLst>
            </c:dLbl>
            <c:dLbl>
              <c:idx val="1"/>
              <c:layout>
                <c:manualLayout>
                  <c:x val="4.2845190543020616E-3"/>
                  <c:y val="-6.55240375189606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0D08-4EDB-95E5-221C413A5C21}"/>
                </c:ext>
              </c:extLst>
            </c:dLbl>
            <c:dLbl>
              <c:idx val="2"/>
              <c:layout>
                <c:manualLayout>
                  <c:x val="9.9972111267048105E-3"/>
                  <c:y val="-2.18413458396535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0D08-4EDB-95E5-221C413A5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3"/>
                <c:pt idx="0">
                  <c:v>31</c:v>
                </c:pt>
                <c:pt idx="1">
                  <c:v>41</c:v>
                </c:pt>
                <c:pt idx="2">
                  <c:v>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0D08-4EDB-95E5-221C413A5C2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Налог на имущество организаций 4 %</c:v>
                </c:pt>
              </c:strCache>
            </c:strRef>
          </c:tx>
          <c:spPr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4.2844065997337073E-3"/>
                  <c:y val="4.36826916793071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0D08-4EDB-95E5-221C413A5C21}"/>
                </c:ext>
              </c:extLst>
            </c:dLbl>
            <c:dLbl>
              <c:idx val="1"/>
              <c:layout>
                <c:manualLayout>
                  <c:x val="4.2845190543020616E-3"/>
                  <c:y val="-6.55240375189606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0D08-4EDB-95E5-221C413A5C21}"/>
                </c:ext>
              </c:extLst>
            </c:dLbl>
            <c:dLbl>
              <c:idx val="2"/>
              <c:layout>
                <c:manualLayout>
                  <c:x val="8.5690381086041233E-3"/>
                  <c:y val="-2.18413458396535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0D08-4EDB-95E5-221C413A5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3"/>
                <c:pt idx="0">
                  <c:v>77</c:v>
                </c:pt>
                <c:pt idx="1">
                  <c:v>77</c:v>
                </c:pt>
                <c:pt idx="2">
                  <c:v>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0D08-4EDB-95E5-221C413A5C2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Прочие безвозмездные поступления 2 %</c:v>
                </c:pt>
              </c:strCache>
            </c:strRef>
          </c:tx>
          <c:spPr>
            <a:solidFill>
              <a:srgbClr val="66FF33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5.712692072402762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0D08-4EDB-95E5-221C413A5C21}"/>
                </c:ext>
              </c:extLst>
            </c:dLbl>
            <c:dLbl>
              <c:idx val="1"/>
              <c:layout>
                <c:manualLayout>
                  <c:x val="2.915345614547498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0D08-4EDB-95E5-221C413A5C21}"/>
                </c:ext>
              </c:extLst>
            </c:dLbl>
            <c:dLbl>
              <c:idx val="2"/>
              <c:layout>
                <c:manualLayout>
                  <c:x val="8.510130746163717E-3"/>
                  <c:y val="-2.18430656306645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0D08-4EDB-95E5-221C413A5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3"/>
                <c:pt idx="0">
                  <c:v>101</c:v>
                </c:pt>
                <c:pt idx="1">
                  <c:v>45</c:v>
                </c:pt>
                <c:pt idx="2">
                  <c:v>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3-0D08-4EDB-95E5-221C413A5C21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Налог на прибыль организаций   6 %</c:v>
                </c:pt>
              </c:strCache>
            </c:strRef>
          </c:tx>
          <c:spPr>
            <a:solidFill>
              <a:srgbClr val="FF9900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5.7126920724027358E-3"/>
                  <c:y val="-4.36826916793071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4-0D08-4EDB-95E5-221C413A5C21}"/>
                </c:ext>
              </c:extLst>
            </c:dLbl>
            <c:dLbl>
              <c:idx val="1"/>
              <c:layout>
                <c:manualLayout>
                  <c:x val="7.1408650905034369E-3"/>
                  <c:y val="-2.18413458396535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5-0D08-4EDB-95E5-221C413A5C21}"/>
                </c:ext>
              </c:extLst>
            </c:dLbl>
            <c:dLbl>
              <c:idx val="2"/>
              <c:layout>
                <c:manualLayout>
                  <c:x val="8.5690381086041233E-3"/>
                  <c:y val="2.18396260486425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6-0D08-4EDB-95E5-221C413A5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Лист1!$G$2:$G$5</c:f>
              <c:numCache>
                <c:formatCode>General</c:formatCode>
                <c:ptCount val="3"/>
                <c:pt idx="0">
                  <c:v>126</c:v>
                </c:pt>
                <c:pt idx="1">
                  <c:v>103</c:v>
                </c:pt>
                <c:pt idx="2">
                  <c:v>130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7-0D08-4EDB-95E5-221C413A5C21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Арендная плата за землю 10 %</c:v>
                </c:pt>
              </c:strCache>
            </c:strRef>
          </c:tx>
          <c:spPr>
            <a:solidFill>
              <a:srgbClr val="79BCFF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4.284519054302061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ABF7-4A92-869B-137D4B07282E}"/>
                </c:ext>
              </c:extLst>
            </c:dLbl>
            <c:dLbl>
              <c:idx val="1"/>
              <c:layout>
                <c:manualLayout>
                  <c:x val="5.7126920724027497E-3"/>
                  <c:y val="-4.36826916793071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BF7-4A92-869B-137D4B07282E}"/>
                </c:ext>
              </c:extLst>
            </c:dLbl>
            <c:dLbl>
              <c:idx val="2"/>
              <c:layout>
                <c:manualLayout>
                  <c:x val="9.9972111267048105E-3"/>
                  <c:y val="-4.36826916793071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ABF7-4A92-869B-137D4B0728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Лист1!$H$2:$H$5</c:f>
              <c:numCache>
                <c:formatCode>General</c:formatCode>
                <c:ptCount val="3"/>
                <c:pt idx="0">
                  <c:v>187</c:v>
                </c:pt>
                <c:pt idx="1">
                  <c:v>137</c:v>
                </c:pt>
                <c:pt idx="2">
                  <c:v>207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B-0D08-4EDB-95E5-221C413A5C21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УСН  24 %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5.7126920724027497E-3"/>
                  <c:y val="-4.36826916793071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C-0D08-4EDB-95E5-221C413A5C21}"/>
                </c:ext>
              </c:extLst>
            </c:dLbl>
            <c:dLbl>
              <c:idx val="1"/>
              <c:layout>
                <c:manualLayout>
                  <c:x val="5.7126920724027497E-3"/>
                  <c:y val="-8.73653833586142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D-0D08-4EDB-95E5-221C413A5C21}"/>
                </c:ext>
              </c:extLst>
            </c:dLbl>
            <c:dLbl>
              <c:idx val="2"/>
              <c:layout>
                <c:manualLayout>
                  <c:x val="8.5690381086041233E-3"/>
                  <c:y val="-8.73653833586142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E-0D08-4EDB-95E5-221C413A5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Лист1!$I$2:$I$5</c:f>
              <c:numCache>
                <c:formatCode>General</c:formatCode>
                <c:ptCount val="3"/>
                <c:pt idx="0">
                  <c:v>358</c:v>
                </c:pt>
                <c:pt idx="1">
                  <c:v>456</c:v>
                </c:pt>
                <c:pt idx="2">
                  <c:v>504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F-0D08-4EDB-95E5-221C413A5C21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Налог на доходы физических лиц  46 %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0D08-4EDB-95E5-221C413A5C2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3-0D08-4EDB-95E5-221C413A5C21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5-0D08-4EDB-95E5-221C413A5C21}"/>
              </c:ext>
            </c:extLst>
          </c:dPt>
          <c:dLbls>
            <c:dLbl>
              <c:idx val="0"/>
              <c:layout>
                <c:manualLayout>
                  <c:x val="7.1408650905034369E-3"/>
                  <c:y val="-4.004200480404178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21-0D08-4EDB-95E5-221C413A5C21}"/>
                </c:ext>
              </c:extLst>
            </c:dLbl>
            <c:dLbl>
              <c:idx val="1"/>
              <c:layout>
                <c:manualLayout>
                  <c:x val="9.9972111267048105E-3"/>
                  <c:y val="-4.004200480404178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23-0D08-4EDB-95E5-221C413A5C21}"/>
                </c:ext>
              </c:extLst>
            </c:dLbl>
            <c:dLbl>
              <c:idx val="2"/>
              <c:layout>
                <c:manualLayout>
                  <c:x val="9.9972111267048105E-3"/>
                  <c:y val="-2.18413458396535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25-0D08-4EDB-95E5-221C413A5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anchor="ctr" anchorCtr="0"/>
              <a:lstStyle/>
              <a:p>
                <a:pPr>
                  <a:defRPr sz="18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Лист1!$J$2:$J$5</c:f>
              <c:numCache>
                <c:formatCode>General</c:formatCode>
                <c:ptCount val="3"/>
                <c:pt idx="0">
                  <c:v>831</c:v>
                </c:pt>
                <c:pt idx="1">
                  <c:v>791</c:v>
                </c:pt>
                <c:pt idx="2">
                  <c:v>967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6-0D08-4EDB-95E5-221C413A5C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7"/>
        <c:gapDepth val="52"/>
        <c:shape val="cylinder"/>
        <c:axId val="109248512"/>
        <c:axId val="109250048"/>
        <c:axId val="0"/>
      </c:bar3DChart>
      <c:catAx>
        <c:axId val="10924851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09250048"/>
        <c:crosses val="autoZero"/>
        <c:auto val="1"/>
        <c:lblAlgn val="ctr"/>
        <c:lblOffset val="100"/>
        <c:noMultiLvlLbl val="0"/>
      </c:catAx>
      <c:valAx>
        <c:axId val="109250048"/>
        <c:scaling>
          <c:orientation val="minMax"/>
          <c:max val="22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109248512"/>
        <c:crosses val="autoZero"/>
        <c:crossBetween val="between"/>
      </c:valAx>
    </c:plotArea>
    <c:legend>
      <c:legendPos val="r"/>
      <c:legendEntry>
        <c:idx val="0"/>
        <c:txPr>
          <a:bodyPr anchor="t"/>
          <a:lstStyle/>
          <a:p>
            <a:pPr>
              <a:defRPr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 anchor="t"/>
          <a:lstStyle/>
          <a:p>
            <a:pPr>
              <a:defRPr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 anchor="t"/>
          <a:lstStyle/>
          <a:p>
            <a:pPr>
              <a:defRPr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3"/>
        <c:txPr>
          <a:bodyPr anchor="t"/>
          <a:lstStyle/>
          <a:p>
            <a:pPr>
              <a:defRPr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4"/>
        <c:txPr>
          <a:bodyPr anchor="t"/>
          <a:lstStyle/>
          <a:p>
            <a:pPr>
              <a:defRPr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5"/>
        <c:txPr>
          <a:bodyPr anchor="t"/>
          <a:lstStyle/>
          <a:p>
            <a:pPr>
              <a:defRPr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7"/>
        <c:txPr>
          <a:bodyPr anchor="t"/>
          <a:lstStyle/>
          <a:p>
            <a:pPr>
              <a:defRPr sz="1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8"/>
        <c:txPr>
          <a:bodyPr anchor="t"/>
          <a:lstStyle/>
          <a:p>
            <a:pPr>
              <a:defRPr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5238493648565976"/>
          <c:y val="9.0942548661486565E-4"/>
          <c:w val="0.34761501358387398"/>
          <c:h val="0.99867662081703834"/>
        </c:manualLayout>
      </c:layout>
      <c:overlay val="0"/>
      <c:txPr>
        <a:bodyPr anchor="t"/>
        <a:lstStyle/>
        <a:p>
          <a:pPr>
            <a:defRPr sz="1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2189279305195959"/>
          <c:y val="1.2293034749730624E-2"/>
          <c:w val="0.48990194386224467"/>
          <c:h val="0.9056269787378480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CC3300"/>
            </a:solidFill>
            <a:scene3d>
              <a:camera prst="orthographicFront"/>
              <a:lightRig rig="threePt" dir="t"/>
            </a:scene3d>
            <a:sp3d>
              <a:bevelT w="190500" h="38100" prst="coolSlant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w="190500" h="38100" prst="coolSlan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C49-4698-B620-449FE76EE19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w="190500" h="38100" prst="coolSlan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C49-4698-B620-449FE76EE19E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w="190500" h="38100" prst="coolSlan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C49-4698-B620-449FE76EE19E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w="190500" h="38100" prst="coolSlan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C49-4698-B620-449FE76EE19E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 w="190500" h="38100" prst="coolSlan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C49-4698-B620-449FE76EE19E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scene3d>
                <a:camera prst="orthographicFront"/>
                <a:lightRig rig="threePt" dir="t"/>
              </a:scene3d>
              <a:sp3d>
                <a:bevelT w="190500" h="38100" prst="coolSlan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CC49-4698-B620-449FE76EE19E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scene3d>
                <a:camera prst="orthographicFront"/>
                <a:lightRig rig="threePt" dir="t"/>
              </a:scene3d>
              <a:sp3d>
                <a:bevelT w="190500" h="38100" prst="coolSlan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CC49-4698-B620-449FE76EE19E}"/>
              </c:ext>
            </c:extLst>
          </c:dPt>
          <c:dLbls>
            <c:dLbl>
              <c:idx val="0"/>
              <c:layout>
                <c:manualLayout>
                  <c:x val="1.038745117490235E-2"/>
                  <c:y val="-2.21521667017539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C49-4698-B620-449FE76EE19E}"/>
                </c:ext>
              </c:extLst>
            </c:dLbl>
            <c:dLbl>
              <c:idx val="1"/>
              <c:layout>
                <c:manualLayout>
                  <c:x val="4.4709748063693098E-3"/>
                  <c:y val="-4.3156977466207698E-3"/>
                </c:manualLayout>
              </c:layout>
              <c:numFmt formatCode="#,##0.0" sourceLinked="0"/>
              <c:spPr/>
              <c:txPr>
                <a:bodyPr/>
                <a:lstStyle/>
                <a:p>
                  <a:pPr algn="ctr" rtl="0">
                    <a:defRPr sz="2800" b="1" baseline="0">
                      <a:solidFill>
                        <a:schemeClr val="tx1"/>
                      </a:solidFill>
                      <a:latin typeface="Palatino Linotyp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CC49-4698-B620-449FE76EE19E}"/>
                </c:ext>
              </c:extLst>
            </c:dLbl>
            <c:dLbl>
              <c:idx val="2"/>
              <c:layout>
                <c:manualLayout>
                  <c:x val="1.275030988942146E-2"/>
                  <c:y val="-4.43029231557077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CC49-4698-B620-449FE76EE19E}"/>
                </c:ext>
              </c:extLst>
            </c:dLbl>
            <c:dLbl>
              <c:idx val="3"/>
              <c:layout>
                <c:manualLayout>
                  <c:x val="8.5002065929476508E-3"/>
                  <c:y val="-4.43029231557077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CC49-4698-B620-449FE76EE19E}"/>
                </c:ext>
              </c:extLst>
            </c:dLbl>
            <c:dLbl>
              <c:idx val="4"/>
              <c:layout>
                <c:manualLayout>
                  <c:x val="1.2436629673259347E-2"/>
                  <c:y val="5.0282272129448062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CC49-4698-B620-449FE76EE19E}"/>
                </c:ext>
              </c:extLst>
            </c:dLbl>
            <c:dLbl>
              <c:idx val="5"/>
              <c:layout>
                <c:manualLayout>
                  <c:x val="9.705708661417423E-3"/>
                  <c:y val="2.2151461577853849E-3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3600" b="1" baseline="0">
                      <a:solidFill>
                        <a:schemeClr val="tx1"/>
                      </a:solidFill>
                      <a:latin typeface="Palatino Linotyp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CC49-4698-B620-449FE76EE19E}"/>
                </c:ext>
              </c:extLst>
            </c:dLbl>
            <c:dLbl>
              <c:idx val="6"/>
              <c:layout>
                <c:manualLayout>
                  <c:x val="1.2143493086986173E-2"/>
                  <c:y val="-2.71784517643658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CC49-4698-B620-449FE76EE19E}"/>
                </c:ext>
              </c:extLst>
            </c:dLbl>
            <c:dLbl>
              <c:idx val="7"/>
              <c:layout>
                <c:manualLayout>
                  <c:x val="0"/>
                  <c:y val="2.6549195056372856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CC49-4698-B620-449FE76EE19E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 baseline="0">
                    <a:solidFill>
                      <a:schemeClr val="tx1"/>
                    </a:solidFill>
                    <a:latin typeface="Palatino Linotyp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   город-курорт Анапа   </c:v>
                </c:pt>
                <c:pt idx="1">
                  <c:v>   город-курорт Геленджик   </c:v>
                </c:pt>
                <c:pt idx="2">
                  <c:v>   город Армавир   </c:v>
                </c:pt>
                <c:pt idx="3">
                  <c:v>   город Краснодар    </c:v>
                </c:pt>
                <c:pt idx="4">
                  <c:v>   город Сочи   </c:v>
                </c:pt>
                <c:pt idx="5">
                  <c:v>   Туапсинский р-н   </c:v>
                </c:pt>
                <c:pt idx="6">
                  <c:v>   город Новороссийск   </c:v>
                </c:pt>
              </c:strCache>
            </c:strRef>
          </c:cat>
          <c:val>
            <c:numRef>
              <c:f>Лист1!$B$2:$B$8</c:f>
              <c:numCache>
                <c:formatCode>#,##0.0</c:formatCode>
                <c:ptCount val="7"/>
                <c:pt idx="0">
                  <c:v>103.3</c:v>
                </c:pt>
                <c:pt idx="1">
                  <c:v>104.7</c:v>
                </c:pt>
                <c:pt idx="2">
                  <c:v>105.4</c:v>
                </c:pt>
                <c:pt idx="3">
                  <c:v>109.4</c:v>
                </c:pt>
                <c:pt idx="4">
                  <c:v>115</c:v>
                </c:pt>
                <c:pt idx="5">
                  <c:v>122</c:v>
                </c:pt>
                <c:pt idx="6">
                  <c:v>125.7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CC49-4698-B620-449FE76EE1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109343872"/>
        <c:axId val="109345408"/>
      </c:barChart>
      <c:catAx>
        <c:axId val="1093438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blipFill>
            <a:blip xmlns:r="http://schemas.openxmlformats.org/officeDocument/2006/relationships" r:embed="rId1"/>
            <a:tile tx="0" ty="0" sx="100000" sy="100000" flip="none" algn="tl"/>
          </a:blipFill>
          <a:ln>
            <a:solidFill>
              <a:schemeClr val="accent1">
                <a:alpha val="59000"/>
              </a:schemeClr>
            </a:solidFill>
          </a:ln>
          <a:effectLst>
            <a:outerShdw sx="1000" sy="1000" algn="ctr" rotWithShape="0">
              <a:srgbClr val="000000"/>
            </a:outerShdw>
          </a:effectLst>
        </c:spPr>
        <c:txPr>
          <a:bodyPr rot="0"/>
          <a:lstStyle/>
          <a:p>
            <a:pPr>
              <a:defRPr b="1" i="0" baseline="0"/>
            </a:pPr>
            <a:endParaRPr lang="ru-RU"/>
          </a:p>
        </c:txPr>
        <c:crossAx val="109345408"/>
        <c:crossesAt val="0"/>
        <c:auto val="1"/>
        <c:lblAlgn val="ctr"/>
        <c:lblOffset val="100"/>
        <c:noMultiLvlLbl val="0"/>
      </c:catAx>
      <c:valAx>
        <c:axId val="109345408"/>
        <c:scaling>
          <c:orientation val="minMax"/>
        </c:scaling>
        <c:delete val="0"/>
        <c:axPos val="b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109343872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  <a:ln w="0"/>
  </c:spPr>
  <c:txPr>
    <a:bodyPr/>
    <a:lstStyle/>
    <a:p>
      <a:pPr>
        <a:defRPr sz="2400"/>
      </a:pPr>
      <a:endParaRPr lang="ru-RU"/>
    </a:p>
  </c:txPr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0"/>
      <c:rotY val="16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5513998250218719E-4"/>
          <c:y val="9.4487973553756599E-2"/>
          <c:w val="0.54003029308836392"/>
          <c:h val="0.667152253501910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metal">
              <a:bevelT/>
            </a:sp3d>
          </c:spPr>
          <c:explosion val="2"/>
          <c:dPt>
            <c:idx val="0"/>
            <c:bubble3D val="0"/>
            <c:spPr>
              <a:solidFill>
                <a:srgbClr val="99CCFF"/>
              </a:solidFill>
              <a:scene3d>
                <a:camera prst="orthographicFront"/>
                <a:lightRig rig="threePt" dir="t"/>
              </a:scene3d>
              <a:sp3d prstMaterial="metal"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BD5-4E35-A4C7-01CF32D2EE1E}"/>
              </c:ext>
            </c:extLst>
          </c:dPt>
          <c:dPt>
            <c:idx val="1"/>
            <c:bubble3D val="0"/>
            <c:spPr>
              <a:solidFill>
                <a:srgbClr val="FF9933"/>
              </a:solidFill>
              <a:scene3d>
                <a:camera prst="orthographicFront"/>
                <a:lightRig rig="threePt" dir="t"/>
              </a:scene3d>
              <a:sp3d prstMaterial="metal"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BD5-4E35-A4C7-01CF32D2EE1E}"/>
              </c:ext>
            </c:extLst>
          </c:dPt>
          <c:dPt>
            <c:idx val="2"/>
            <c:bubble3D val="0"/>
            <c:spPr>
              <a:solidFill>
                <a:srgbClr val="FF5050"/>
              </a:solidFill>
              <a:scene3d>
                <a:camera prst="orthographicFront"/>
                <a:lightRig rig="threePt" dir="t"/>
              </a:scene3d>
              <a:sp3d prstMaterial="metal"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BD5-4E35-A4C7-01CF32D2EE1E}"/>
              </c:ext>
            </c:extLst>
          </c:dPt>
          <c:dPt>
            <c:idx val="3"/>
            <c:bubble3D val="0"/>
            <c:spPr>
              <a:solidFill>
                <a:srgbClr val="99FFCC"/>
              </a:solidFill>
              <a:scene3d>
                <a:camera prst="orthographicFront"/>
                <a:lightRig rig="threePt" dir="t"/>
              </a:scene3d>
              <a:sp3d prstMaterial="metal"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BD5-4E35-A4C7-01CF32D2EE1E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 prstMaterial="metal"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BBD5-4E35-A4C7-01CF32D2EE1E}"/>
              </c:ext>
            </c:extLst>
          </c:dPt>
          <c:dPt>
            <c:idx val="5"/>
            <c:bubble3D val="0"/>
            <c:spPr>
              <a:solidFill>
                <a:srgbClr val="C6528C"/>
              </a:solidFill>
              <a:scene3d>
                <a:camera prst="orthographicFront"/>
                <a:lightRig rig="threePt" dir="t"/>
              </a:scene3d>
              <a:sp3d prstMaterial="metal"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BBD5-4E35-A4C7-01CF32D2EE1E}"/>
              </c:ext>
            </c:extLst>
          </c:dPt>
          <c:dPt>
            <c:idx val="6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scene3d>
                <a:camera prst="orthographicFront"/>
                <a:lightRig rig="threePt" dir="t"/>
              </a:scene3d>
              <a:sp3d prstMaterial="metal"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BBD5-4E35-A4C7-01CF32D2EE1E}"/>
              </c:ext>
            </c:extLst>
          </c:dPt>
          <c:dLbls>
            <c:dLbl>
              <c:idx val="0"/>
              <c:layout>
                <c:manualLayout>
                  <c:x val="3.792104111986002E-2"/>
                  <c:y val="-0.162052348155812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BD5-4E35-A4C7-01CF32D2EE1E}"/>
                </c:ext>
              </c:extLst>
            </c:dLbl>
            <c:dLbl>
              <c:idx val="1"/>
              <c:layout>
                <c:manualLayout>
                  <c:x val="4.3055555555555555E-2"/>
                  <c:y val="-8.32716282745133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BD5-4E35-A4C7-01CF32D2EE1E}"/>
                </c:ext>
              </c:extLst>
            </c:dLbl>
            <c:dLbl>
              <c:idx val="2"/>
              <c:layout>
                <c:manualLayout>
                  <c:x val="5.705599300087489E-2"/>
                  <c:y val="6.25271810191922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BBD5-4E35-A4C7-01CF32D2EE1E}"/>
                </c:ext>
              </c:extLst>
            </c:dLbl>
            <c:dLbl>
              <c:idx val="3"/>
              <c:layout>
                <c:manualLayout>
                  <c:x val="-4.7742125984251968E-2"/>
                  <c:y val="8.59856441581771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BBD5-4E35-A4C7-01CF32D2EE1E}"/>
                </c:ext>
              </c:extLst>
            </c:dLbl>
            <c:dLbl>
              <c:idx val="5"/>
              <c:layout>
                <c:manualLayout>
                  <c:x val="-6.5501093613298339E-2"/>
                  <c:y val="1.4141236128797525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BBD5-4E35-A4C7-01CF32D2EE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Лист1!$A$3:$A$10</c:f>
              <c:strCache>
                <c:ptCount val="8"/>
                <c:pt idx="0">
                  <c:v>Транспорт  15 %</c:v>
                </c:pt>
                <c:pt idx="1">
                  <c:v>Операции с недвижимым имуществом  12  %</c:v>
                </c:pt>
                <c:pt idx="2">
                  <c:v>Торговля, общественное питание 11 %</c:v>
                </c:pt>
                <c:pt idx="3">
                  <c:v>Промышленность 11 %</c:v>
                </c:pt>
                <c:pt idx="4">
                  <c:v>Строительство 8 %</c:v>
                </c:pt>
                <c:pt idx="5">
                  <c:v>Образование 7 %</c:v>
                </c:pt>
                <c:pt idx="6">
                  <c:v>Санаторно-курортная сфера 7 %</c:v>
                </c:pt>
                <c:pt idx="7">
                  <c:v>Социальная сфера 6 %</c:v>
                </c:pt>
              </c:strCache>
            </c:strRef>
          </c:cat>
          <c:val>
            <c:numRef>
              <c:f>Лист1!$B$3:$B$10</c:f>
              <c:numCache>
                <c:formatCode>0</c:formatCode>
                <c:ptCount val="8"/>
                <c:pt idx="0" formatCode="General">
                  <c:v>326</c:v>
                </c:pt>
                <c:pt idx="1">
                  <c:v>253</c:v>
                </c:pt>
                <c:pt idx="2" formatCode="General">
                  <c:v>243</c:v>
                </c:pt>
                <c:pt idx="3" formatCode="General">
                  <c:v>240</c:v>
                </c:pt>
                <c:pt idx="4" formatCode="General">
                  <c:v>170</c:v>
                </c:pt>
                <c:pt idx="5" formatCode="General">
                  <c:v>148</c:v>
                </c:pt>
                <c:pt idx="6" formatCode="General">
                  <c:v>138</c:v>
                </c:pt>
                <c:pt idx="7" formatCode="General">
                  <c:v>126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BBD5-4E35-A4C7-01CF32D2EE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2000" b="1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000" b="1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800" b="1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2000" b="1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2000" b="1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2000" b="1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2000" b="1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7"/>
        <c:txPr>
          <a:bodyPr/>
          <a:lstStyle/>
          <a:p>
            <a:pPr>
              <a:defRPr sz="2000" b="1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3960334645669294"/>
          <c:y val="3.2948369565217392E-2"/>
          <c:w val="0.46039665354330711"/>
          <c:h val="0.96705163043478259"/>
        </c:manualLayout>
      </c:layout>
      <c:overlay val="0"/>
      <c:txPr>
        <a:bodyPr/>
        <a:lstStyle/>
        <a:p>
          <a:pPr>
            <a:defRPr sz="2000" b="1">
              <a:solidFill>
                <a:schemeClr val="bg1"/>
              </a:solidFill>
              <a:latin typeface="Palatino Linotype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blipFill dpi="0" rotWithShape="1">
      <a:blip xmlns:r="http://schemas.openxmlformats.org/officeDocument/2006/relationships" r:embed="rId1">
        <a:alphaModFix amt="43000"/>
      </a:blip>
      <a:srcRect/>
      <a:stretch>
        <a:fillRect/>
      </a:stretch>
    </a:blipFill>
  </c:spPr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e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0.01176</cdr:x>
      <cdr:y>0.8497</cdr:y>
    </cdr:from>
    <cdr:to>
      <cdr:x>0.98824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07504" y="5544616"/>
          <a:ext cx="8928927" cy="98072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noFill/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400" b="1" dirty="0" smtClean="0">
              <a:solidFill>
                <a:srgbClr val="000099"/>
              </a:solidFill>
            </a:rPr>
            <a:t>Факт 4 млрд 662,4 млн рублей, в т.ч. </a:t>
          </a:r>
          <a:r>
            <a:rPr lang="ru-RU" sz="2400" b="1" dirty="0">
              <a:solidFill>
                <a:srgbClr val="000099"/>
              </a:solidFill>
            </a:rPr>
            <a:t>с</a:t>
          </a:r>
          <a:r>
            <a:rPr lang="ru-RU" sz="2400" b="1" dirty="0" smtClean="0">
              <a:solidFill>
                <a:srgbClr val="000099"/>
              </a:solidFill>
            </a:rPr>
            <a:t>редства бюджета Краснодарского края – 2 млрд 546 млн рублей или 54,6 %</a:t>
          </a:r>
          <a:endParaRPr lang="ru-RU" sz="2400" b="1" dirty="0">
            <a:solidFill>
              <a:srgbClr val="000099"/>
            </a:solidFill>
          </a:endParaRPr>
        </a:p>
      </cdr:txBody>
    </cdr:sp>
  </cdr:relSizeAnchor>
  <cdr:relSizeAnchor xmlns:cdr="http://schemas.openxmlformats.org/drawingml/2006/chartDrawing">
    <cdr:from>
      <cdr:x>0.90087</cdr:x>
      <cdr:y>0.05041</cdr:y>
    </cdr:from>
    <cdr:to>
      <cdr:x>0.97962</cdr:x>
      <cdr:y>0.12603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8237532" y="288032"/>
          <a:ext cx="720080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0.20773</cdr:x>
      <cdr:y>0.1876</cdr:y>
    </cdr:from>
    <cdr:to>
      <cdr:x>0.35021</cdr:x>
      <cdr:y>0.25114</cdr:y>
    </cdr:to>
    <cdr:cxnSp macro="">
      <cdr:nvCxnSpPr>
        <cdr:cNvPr id="6" name="Прямая со стрелкой 5"/>
        <cdr:cNvCxnSpPr/>
      </cdr:nvCxnSpPr>
      <cdr:spPr>
        <a:xfrm xmlns:a="http://schemas.openxmlformats.org/drawingml/2006/main">
          <a:off x="1899441" y="1224136"/>
          <a:ext cx="1302879" cy="414639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bg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0.23208</cdr:x>
      <cdr:y>0.60693</cdr:y>
    </cdr:from>
    <cdr:to>
      <cdr:x>0.3101</cdr:x>
      <cdr:y>0.64578</cdr:y>
    </cdr:to>
    <cdr:cxnSp macro="">
      <cdr:nvCxnSpPr>
        <cdr:cNvPr id="8" name="Прямая со стрелкой 7"/>
        <cdr:cNvCxnSpPr/>
      </cdr:nvCxnSpPr>
      <cdr:spPr>
        <a:xfrm xmlns:a="http://schemas.openxmlformats.org/drawingml/2006/main" flipV="1">
          <a:off x="2122165" y="3960440"/>
          <a:ext cx="713380" cy="253502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bg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0.68883</cdr:x>
      <cdr:y>0.50227</cdr:y>
    </cdr:from>
    <cdr:to>
      <cdr:x>0.83845</cdr:x>
      <cdr:y>0.6099</cdr:y>
    </cdr:to>
    <cdr:cxnSp macro="">
      <cdr:nvCxnSpPr>
        <cdr:cNvPr id="10" name="Прямая со стрелкой 9"/>
        <cdr:cNvCxnSpPr/>
      </cdr:nvCxnSpPr>
      <cdr:spPr>
        <a:xfrm xmlns:a="http://schemas.openxmlformats.org/drawingml/2006/main" flipH="1" flipV="1">
          <a:off x="6298629" y="3024336"/>
          <a:ext cx="1368152" cy="648072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bg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0.68883</cdr:x>
      <cdr:y>0.44141</cdr:y>
    </cdr:from>
    <cdr:to>
      <cdr:x>0.78259</cdr:x>
      <cdr:y>0.44248</cdr:y>
    </cdr:to>
    <cdr:cxnSp macro="">
      <cdr:nvCxnSpPr>
        <cdr:cNvPr id="13" name="Прямая со стрелкой 12"/>
        <cdr:cNvCxnSpPr/>
      </cdr:nvCxnSpPr>
      <cdr:spPr>
        <a:xfrm xmlns:a="http://schemas.openxmlformats.org/drawingml/2006/main" flipH="1">
          <a:off x="6298663" y="2880320"/>
          <a:ext cx="857362" cy="7014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bg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0.6652</cdr:x>
      <cdr:y>0.24277</cdr:y>
    </cdr:from>
    <cdr:to>
      <cdr:x>0.81409</cdr:x>
      <cdr:y>0.32289</cdr:y>
    </cdr:to>
    <cdr:cxnSp macro="">
      <cdr:nvCxnSpPr>
        <cdr:cNvPr id="15" name="Прямая со стрелкой 14"/>
        <cdr:cNvCxnSpPr/>
      </cdr:nvCxnSpPr>
      <cdr:spPr>
        <a:xfrm xmlns:a="http://schemas.openxmlformats.org/drawingml/2006/main" flipH="1">
          <a:off x="6082591" y="1584176"/>
          <a:ext cx="1361466" cy="522792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bg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0.58785</cdr:x>
      <cdr:y>0.04356</cdr:y>
    </cdr:from>
    <cdr:to>
      <cdr:x>0.78946</cdr:x>
      <cdr:y>0.11903</cdr:y>
    </cdr:to>
    <cdr:sp macro="" textlink="">
      <cdr:nvSpPr>
        <cdr:cNvPr id="2" name="TextBox 3"/>
        <cdr:cNvSpPr txBox="1"/>
      </cdr:nvSpPr>
      <cdr:spPr>
        <a:xfrm xmlns:a="http://schemas.openxmlformats.org/drawingml/2006/main">
          <a:off x="5364088" y="251281"/>
          <a:ext cx="1839666" cy="4353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chemeClr val="bg1"/>
              </a:solidFill>
              <a:latin typeface="Sylfaen" panose="010A0502050306030303" pitchFamily="18" charset="0"/>
            </a:rPr>
            <a:t> </a:t>
          </a:r>
          <a:endParaRPr lang="ru-RU" sz="2400" b="1" dirty="0">
            <a:solidFill>
              <a:schemeClr val="bg1"/>
            </a:solidFill>
            <a:effectLst/>
            <a:latin typeface="Sylfaen" panose="010A0502050306030303" pitchFamily="18" charset="0"/>
          </a:endParaRPr>
        </a:p>
      </cdr:txBody>
    </cdr:sp>
  </cdr:relSizeAnchor>
  <cdr:relSizeAnchor xmlns:cdr="http://schemas.openxmlformats.org/drawingml/2006/chartDrawing">
    <cdr:from>
      <cdr:x>0.58785</cdr:x>
      <cdr:y>0.04356</cdr:y>
    </cdr:from>
    <cdr:to>
      <cdr:x>0.78946</cdr:x>
      <cdr:y>0.11903</cdr:y>
    </cdr:to>
    <cdr:sp macro="" textlink="">
      <cdr:nvSpPr>
        <cdr:cNvPr id="18" name="TextBox 3"/>
        <cdr:cNvSpPr txBox="1"/>
      </cdr:nvSpPr>
      <cdr:spPr>
        <a:xfrm xmlns:a="http://schemas.openxmlformats.org/drawingml/2006/main">
          <a:off x="5364088" y="251281"/>
          <a:ext cx="1839666" cy="4353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2400" b="1" dirty="0">
            <a:solidFill>
              <a:schemeClr val="bg1"/>
            </a:solidFill>
            <a:effectLst/>
            <a:latin typeface="Sylfaen" panose="010A0502050306030303" pitchFamily="18" charset="0"/>
          </a:endParaRPr>
        </a:p>
      </cdr:txBody>
    </cdr:sp>
  </cdr:relSizeAnchor>
  <cdr:relSizeAnchor xmlns:cdr="http://schemas.openxmlformats.org/drawingml/2006/chartDrawing">
    <cdr:from>
      <cdr:x>0.6352</cdr:x>
      <cdr:y>0.19079</cdr:y>
    </cdr:from>
    <cdr:to>
      <cdr:x>0.86405</cdr:x>
      <cdr:y>0.24167</cdr:y>
    </cdr:to>
    <cdr:sp macro="" textlink="">
      <cdr:nvSpPr>
        <cdr:cNvPr id="19" name="TextBox 4"/>
        <cdr:cNvSpPr txBox="1"/>
      </cdr:nvSpPr>
      <cdr:spPr>
        <a:xfrm xmlns:a="http://schemas.openxmlformats.org/drawingml/2006/main">
          <a:off x="5796135" y="1080120"/>
          <a:ext cx="2088233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2800" b="1" dirty="0">
            <a:solidFill>
              <a:schemeClr val="tx1">
                <a:lumMod val="95000"/>
                <a:lumOff val="5000"/>
              </a:schemeClr>
            </a:solidFill>
            <a:latin typeface="Sylfaen" panose="010A0502050306030303" pitchFamily="18" charset="0"/>
          </a:endParaRPr>
        </a:p>
      </cdr:txBody>
    </cdr:sp>
  </cdr:relSizeAnchor>
  <cdr:relSizeAnchor xmlns:cdr="http://schemas.openxmlformats.org/drawingml/2006/chartDrawing">
    <cdr:from>
      <cdr:x>0.85616</cdr:x>
      <cdr:y>0.05088</cdr:y>
    </cdr:from>
    <cdr:to>
      <cdr:x>0.99276</cdr:x>
      <cdr:y>0.89026</cdr:y>
    </cdr:to>
    <cdr:grpSp>
      <cdr:nvGrpSpPr>
        <cdr:cNvPr id="27" name="Группа 26"/>
        <cdr:cNvGrpSpPr/>
      </cdr:nvGrpSpPr>
      <cdr:grpSpPr>
        <a:xfrm xmlns:a="http://schemas.openxmlformats.org/drawingml/2006/main">
          <a:off x="7741977" y="288044"/>
          <a:ext cx="1235230" cy="4751939"/>
          <a:chOff x="7524328" y="288032"/>
          <a:chExt cx="1519957" cy="4751925"/>
        </a:xfrm>
        <a:blipFill xmlns:a="http://schemas.openxmlformats.org/drawingml/2006/main">
          <a:blip xmlns:r="http://schemas.openxmlformats.org/officeDocument/2006/relationships" r:embed="rId1"/>
          <a:tile tx="0" ty="0" sx="100000" sy="100000" flip="none" algn="tl"/>
        </a:blipFill>
      </cdr:grpSpPr>
      <cdr:sp macro="" textlink="">
        <cdr:nvSpPr>
          <cdr:cNvPr id="4" name="TextBox 3"/>
          <cdr:cNvSpPr txBox="1"/>
        </cdr:nvSpPr>
        <cdr:spPr>
          <a:xfrm xmlns:a="http://schemas.openxmlformats.org/drawingml/2006/main">
            <a:off x="7524328" y="288032"/>
            <a:ext cx="1512198" cy="427254"/>
          </a:xfrm>
          <a:prstGeom xmlns:a="http://schemas.openxmlformats.org/drawingml/2006/main" prst="rect">
            <a:avLst/>
          </a:prstGeom>
          <a:grpFill xmlns:a="http://schemas.openxmlformats.org/drawingml/2006/main"/>
        </cdr:spPr>
        <cdr:txBody>
          <a:bodyPr xmlns:a="http://schemas.openxmlformats.org/drawingml/2006/main" vertOverflow="clip" wrap="square" rtlCol="0"/>
          <a:lstStyle xmlns:a="http://schemas.openxmlformats.org/drawingml/2006/main"/>
          <a:p xmlns:a="http://schemas.openxmlformats.org/drawingml/2006/main">
            <a:pPr algn="ctr"/>
            <a:r>
              <a:rPr lang="ru-RU" sz="2000" b="1" dirty="0" smtClean="0">
                <a:solidFill>
                  <a:schemeClr val="tx1"/>
                </a:solidFill>
                <a:latin typeface="Sylfaen" panose="010A0502050306030303" pitchFamily="18" charset="0"/>
              </a:rPr>
              <a:t>1 место</a:t>
            </a:r>
          </a:p>
          <a:p xmlns:a="http://schemas.openxmlformats.org/drawingml/2006/main">
            <a:pPr algn="ctr"/>
            <a:r>
              <a:rPr lang="ru-RU" sz="2000" b="1" dirty="0" smtClean="0">
                <a:solidFill>
                  <a:schemeClr val="tx1"/>
                </a:solidFill>
                <a:effectLst/>
                <a:latin typeface="Sylfaen" panose="010A0502050306030303" pitchFamily="18" charset="0"/>
              </a:rPr>
              <a:t> </a:t>
            </a:r>
            <a:endParaRPr lang="ru-RU" sz="2000" b="1" dirty="0">
              <a:solidFill>
                <a:schemeClr val="tx1"/>
              </a:solidFill>
              <a:effectLst/>
              <a:latin typeface="Sylfaen" panose="010A0502050306030303" pitchFamily="18" charset="0"/>
            </a:endParaRPr>
          </a:p>
        </cdr:txBody>
      </cdr:sp>
      <cdr:sp macro="" textlink="">
        <cdr:nvSpPr>
          <cdr:cNvPr id="6" name="TextBox 5"/>
          <cdr:cNvSpPr txBox="1"/>
        </cdr:nvSpPr>
        <cdr:spPr>
          <a:xfrm xmlns:a="http://schemas.openxmlformats.org/drawingml/2006/main">
            <a:off x="7524329" y="1656184"/>
            <a:ext cx="1492773" cy="367585"/>
          </a:xfrm>
          <a:prstGeom xmlns:a="http://schemas.openxmlformats.org/drawingml/2006/main" prst="rect">
            <a:avLst/>
          </a:prstGeom>
          <a:grpFill xmlns:a="http://schemas.openxmlformats.org/drawingml/2006/main"/>
        </cdr:spPr>
        <cdr:txBody>
          <a:bodyPr xmlns:a="http://schemas.openxmlformats.org/drawingml/2006/main" vertOverflow="clip" wrap="square" rtlCol="0"/>
          <a:lstStyle xmlns:a="http://schemas.openxmlformats.org/drawingml/2006/main"/>
          <a:p xmlns:a="http://schemas.openxmlformats.org/drawingml/2006/main">
            <a:pPr algn="ctr"/>
            <a:r>
              <a:rPr lang="ru-RU" sz="2000" b="1" dirty="0" smtClean="0">
                <a:solidFill>
                  <a:schemeClr val="tx1"/>
                </a:solidFill>
                <a:latin typeface="Sylfaen" panose="010A0502050306030303" pitchFamily="18" charset="0"/>
              </a:rPr>
              <a:t>3 место</a:t>
            </a:r>
            <a:endParaRPr lang="ru-RU" sz="2000" b="1" dirty="0">
              <a:solidFill>
                <a:schemeClr val="tx1"/>
              </a:solidFill>
              <a:latin typeface="Sylfaen" panose="010A0502050306030303" pitchFamily="18" charset="0"/>
            </a:endParaRPr>
          </a:p>
        </cdr:txBody>
      </cdr:sp>
      <cdr:sp macro="" textlink="">
        <cdr:nvSpPr>
          <cdr:cNvPr id="3" name="TextBox 4"/>
          <cdr:cNvSpPr txBox="1"/>
        </cdr:nvSpPr>
        <cdr:spPr>
          <a:xfrm xmlns:a="http://schemas.openxmlformats.org/drawingml/2006/main">
            <a:off x="7524328" y="936104"/>
            <a:ext cx="1519957" cy="414857"/>
          </a:xfrm>
          <a:prstGeom xmlns:a="http://schemas.openxmlformats.org/drawingml/2006/main" prst="rect">
            <a:avLst/>
          </a:prstGeom>
          <a:grpFill xmlns:a="http://schemas.openxmlformats.org/drawingml/2006/main"/>
        </cdr:spPr>
        <cdr:txBody>
          <a:bodyPr xmlns:a="http://schemas.openxmlformats.org/drawingml/2006/main" vertOverflow="clip" wrap="none" rtlCol="0"/>
          <a:lstStyle xmlns:a="http://schemas.openxmlformats.org/drawingml/2006/main"/>
          <a:p xmlns:a="http://schemas.openxmlformats.org/drawingml/2006/main">
            <a:pPr algn="ctr"/>
            <a:r>
              <a:rPr lang="ru-RU" sz="2000" b="1" dirty="0">
                <a:solidFill>
                  <a:schemeClr val="tx1"/>
                </a:solidFill>
                <a:latin typeface="Sylfaen" panose="010A0502050306030303" pitchFamily="18" charset="0"/>
              </a:rPr>
              <a:t>2</a:t>
            </a:r>
            <a:r>
              <a:rPr lang="ru-RU" sz="2000" b="1" dirty="0" smtClean="0">
                <a:solidFill>
                  <a:schemeClr val="tx1"/>
                </a:solidFill>
                <a:latin typeface="Sylfaen" panose="010A0502050306030303" pitchFamily="18" charset="0"/>
              </a:rPr>
              <a:t> место </a:t>
            </a:r>
            <a:endParaRPr lang="ru-RU" sz="2000" b="1" dirty="0">
              <a:solidFill>
                <a:schemeClr val="tx1"/>
              </a:solidFill>
              <a:latin typeface="Sylfaen" panose="010A0502050306030303" pitchFamily="18" charset="0"/>
            </a:endParaRPr>
          </a:p>
        </cdr:txBody>
      </cdr:sp>
      <cdr:sp macro="" textlink="">
        <cdr:nvSpPr>
          <cdr:cNvPr id="21" name="TextBox 6"/>
          <cdr:cNvSpPr txBox="1"/>
        </cdr:nvSpPr>
        <cdr:spPr>
          <a:xfrm xmlns:a="http://schemas.openxmlformats.org/drawingml/2006/main">
            <a:off x="7524328" y="2448272"/>
            <a:ext cx="1492772" cy="441125"/>
          </a:xfrm>
          <a:prstGeom xmlns:a="http://schemas.openxmlformats.org/drawingml/2006/main" prst="rect">
            <a:avLst/>
          </a:prstGeom>
          <a:grpFill xmlns:a="http://schemas.openxmlformats.org/drawingml/2006/main"/>
        </cdr:spPr>
        <cdr:txBody>
          <a:bodyPr xmlns:a="http://schemas.openxmlformats.org/drawingml/2006/main" vertOverflow="clip" wrap="square" rtlCol="0"/>
          <a:lstStyle xmlns:a="http://schemas.openxmlformats.org/drawingml/2006/main"/>
          <a:p xmlns:a="http://schemas.openxmlformats.org/drawingml/2006/main">
            <a:pPr algn="ctr"/>
            <a:r>
              <a:rPr lang="ru-RU" sz="2000" b="1" dirty="0">
                <a:solidFill>
                  <a:schemeClr val="tx1"/>
                </a:solidFill>
                <a:latin typeface="Sylfaen" panose="010A0502050306030303" pitchFamily="18" charset="0"/>
              </a:rPr>
              <a:t>4</a:t>
            </a:r>
            <a:r>
              <a:rPr lang="ru-RU" sz="2000" b="1" dirty="0" smtClean="0">
                <a:solidFill>
                  <a:schemeClr val="tx1"/>
                </a:solidFill>
                <a:latin typeface="Sylfaen" panose="010A0502050306030303" pitchFamily="18" charset="0"/>
              </a:rPr>
              <a:t> место</a:t>
            </a:r>
            <a:endParaRPr lang="ru-RU" sz="2000" b="1" dirty="0">
              <a:solidFill>
                <a:schemeClr val="tx1"/>
              </a:solidFill>
              <a:latin typeface="Sylfaen" panose="010A0502050306030303" pitchFamily="18" charset="0"/>
            </a:endParaRPr>
          </a:p>
        </cdr:txBody>
      </cdr:sp>
      <cdr:sp macro="" textlink="">
        <cdr:nvSpPr>
          <cdr:cNvPr id="22" name="TextBox 7"/>
          <cdr:cNvSpPr txBox="1"/>
        </cdr:nvSpPr>
        <cdr:spPr>
          <a:xfrm xmlns:a="http://schemas.openxmlformats.org/drawingml/2006/main">
            <a:off x="7537174" y="3168352"/>
            <a:ext cx="1479927" cy="441124"/>
          </a:xfrm>
          <a:prstGeom xmlns:a="http://schemas.openxmlformats.org/drawingml/2006/main" prst="rect">
            <a:avLst/>
          </a:prstGeom>
          <a:grpFill xmlns:a="http://schemas.openxmlformats.org/drawingml/2006/main"/>
        </cdr:spPr>
        <cdr:txBody>
          <a:bodyPr xmlns:a="http://schemas.openxmlformats.org/drawingml/2006/main" vertOverflow="clip" wrap="square" rtlCol="0"/>
          <a:lstStyle xmlns:a="http://schemas.openxmlformats.org/drawingml/2006/main"/>
          <a:p xmlns:a="http://schemas.openxmlformats.org/drawingml/2006/main">
            <a:pPr algn="ctr"/>
            <a:r>
              <a:rPr lang="ru-RU" sz="2000" b="1" dirty="0" smtClean="0">
                <a:solidFill>
                  <a:schemeClr val="tx1"/>
                </a:solidFill>
                <a:latin typeface="Sylfaen" panose="010A0502050306030303" pitchFamily="18" charset="0"/>
              </a:rPr>
              <a:t>5 место</a:t>
            </a:r>
            <a:endParaRPr lang="ru-RU" sz="2000" b="1" dirty="0">
              <a:solidFill>
                <a:schemeClr val="tx1"/>
              </a:solidFill>
              <a:latin typeface="Sylfaen" panose="010A0502050306030303" pitchFamily="18" charset="0"/>
            </a:endParaRPr>
          </a:p>
        </cdr:txBody>
      </cdr:sp>
      <cdr:sp macro="" textlink="">
        <cdr:nvSpPr>
          <cdr:cNvPr id="23" name="TextBox 8"/>
          <cdr:cNvSpPr txBox="1"/>
        </cdr:nvSpPr>
        <cdr:spPr>
          <a:xfrm xmlns:a="http://schemas.openxmlformats.org/drawingml/2006/main">
            <a:off x="7524329" y="3888432"/>
            <a:ext cx="1492773" cy="424028"/>
          </a:xfrm>
          <a:prstGeom xmlns:a="http://schemas.openxmlformats.org/drawingml/2006/main" prst="rect">
            <a:avLst/>
          </a:prstGeom>
          <a:grpFill xmlns:a="http://schemas.openxmlformats.org/drawingml/2006/main"/>
        </cdr:spPr>
        <cdr:txBody>
          <a:bodyPr xmlns:a="http://schemas.openxmlformats.org/drawingml/2006/main" vertOverflow="clip" wrap="none" rtlCol="0"/>
          <a:lstStyle xmlns:a="http://schemas.openxmlformats.org/drawingml/2006/main"/>
          <a:p xmlns:a="http://schemas.openxmlformats.org/drawingml/2006/main">
            <a:pPr algn="ctr"/>
            <a:r>
              <a:rPr lang="ru-RU" sz="2000" b="1" dirty="0">
                <a:solidFill>
                  <a:schemeClr val="tx1"/>
                </a:solidFill>
                <a:latin typeface="Sylfaen" panose="010A0502050306030303" pitchFamily="18" charset="0"/>
              </a:rPr>
              <a:t>6</a:t>
            </a:r>
            <a:r>
              <a:rPr lang="ru-RU" sz="2000" b="1" dirty="0" smtClean="0">
                <a:solidFill>
                  <a:schemeClr val="tx1"/>
                </a:solidFill>
                <a:latin typeface="Sylfaen" panose="010A0502050306030303" pitchFamily="18" charset="0"/>
              </a:rPr>
              <a:t> место</a:t>
            </a:r>
            <a:endParaRPr lang="ru-RU" sz="2000" b="1" dirty="0">
              <a:solidFill>
                <a:schemeClr val="tx1"/>
              </a:solidFill>
              <a:latin typeface="Sylfaen" panose="010A0502050306030303" pitchFamily="18" charset="0"/>
            </a:endParaRPr>
          </a:p>
        </cdr:txBody>
      </cdr:sp>
      <cdr:sp macro="" textlink="">
        <cdr:nvSpPr>
          <cdr:cNvPr id="24" name="TextBox 9"/>
          <cdr:cNvSpPr txBox="1"/>
        </cdr:nvSpPr>
        <cdr:spPr>
          <a:xfrm xmlns:a="http://schemas.openxmlformats.org/drawingml/2006/main">
            <a:off x="7524329" y="4608512"/>
            <a:ext cx="1508005" cy="431444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99FF"/>
          </a:solidFill>
        </cdr:spPr>
        <cdr:txBody>
          <a:bodyPr xmlns:a="http://schemas.openxmlformats.org/drawingml/2006/main" vertOverflow="clip" wrap="none" rtlCol="0"/>
          <a:lstStyle xmlns:a="http://schemas.openxmlformats.org/drawingml/2006/main"/>
          <a:p xmlns:a="http://schemas.openxmlformats.org/drawingml/2006/main">
            <a:pPr algn="ctr"/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Sylfaen" panose="010A0502050306030303" pitchFamily="18" charset="0"/>
              </a:rPr>
              <a:t>7 место</a:t>
            </a:r>
            <a:endParaRPr lang="ru-RU" sz="2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Sylfaen" panose="010A0502050306030303" pitchFamily="18" charset="0"/>
            </a:endParaRPr>
          </a:p>
        </cdr:txBody>
      </cdr:sp>
    </cdr:grp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0.36556</cdr:x>
      <cdr:y>0.11307</cdr:y>
    </cdr:from>
    <cdr:to>
      <cdr:x>0.50062</cdr:x>
      <cdr:y>0.17499</cdr:y>
    </cdr:to>
    <cdr:cxnSp macro="">
      <cdr:nvCxnSpPr>
        <cdr:cNvPr id="7" name="Прямая со стрелкой 6"/>
        <cdr:cNvCxnSpPr/>
      </cdr:nvCxnSpPr>
      <cdr:spPr>
        <a:xfrm xmlns:a="http://schemas.openxmlformats.org/drawingml/2006/main" flipV="1">
          <a:off x="3319244" y="657468"/>
          <a:ext cx="1226343" cy="360039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chemeClr val="bg1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0.3557</cdr:x>
      <cdr:y>0.05436</cdr:y>
    </cdr:from>
    <cdr:to>
      <cdr:x>0.51319</cdr:x>
      <cdr:y>0.15228</cdr:y>
    </cdr:to>
    <cdr:sp macro="" textlink="">
      <cdr:nvSpPr>
        <cdr:cNvPr id="10" name="TextBox 9"/>
        <cdr:cNvSpPr txBox="1"/>
      </cdr:nvSpPr>
      <cdr:spPr>
        <a:xfrm xmlns:a="http://schemas.openxmlformats.org/drawingml/2006/main" rot="20356012">
          <a:off x="3229706" y="316088"/>
          <a:ext cx="1429991" cy="5693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121,4 %</a:t>
          </a:r>
          <a:endParaRPr lang="ru-RU" sz="2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0.30313</cdr:x>
      <cdr:y>0.26044</cdr:y>
    </cdr:from>
    <cdr:to>
      <cdr:x>0.40313</cdr:x>
      <cdr:y>0.41284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771800" y="156263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0.40134</cdr:x>
      <cdr:y>0.13661</cdr:y>
    </cdr:from>
    <cdr:to>
      <cdr:x>0.53284</cdr:x>
      <cdr:y>0.21437</cdr:y>
    </cdr:to>
    <cdr:sp macro="" textlink="">
      <cdr:nvSpPr>
        <cdr:cNvPr id="5" name="TextBox 4"/>
        <cdr:cNvSpPr txBox="1"/>
      </cdr:nvSpPr>
      <cdr:spPr>
        <a:xfrm xmlns:a="http://schemas.openxmlformats.org/drawingml/2006/main" rot="20765345">
          <a:off x="3644117" y="794365"/>
          <a:ext cx="1194004" cy="4521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+372</a:t>
          </a:r>
          <a:endParaRPr lang="ru-RU" sz="2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0.15875</cdr:x>
      <cdr:y>0.014</cdr:y>
    </cdr:from>
    <cdr:to>
      <cdr:x>0.52355</cdr:x>
      <cdr:y>0.15022</cdr:y>
    </cdr:to>
    <cdr:cxnSp macro="">
      <cdr:nvCxnSpPr>
        <cdr:cNvPr id="15" name="Прямая со стрелкой 14"/>
        <cdr:cNvCxnSpPr/>
      </cdr:nvCxnSpPr>
      <cdr:spPr>
        <a:xfrm xmlns:a="http://schemas.openxmlformats.org/drawingml/2006/main" flipV="1">
          <a:off x="1441390" y="81404"/>
          <a:ext cx="3312368" cy="792088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chemeClr val="accent6">
              <a:lumMod val="20000"/>
              <a:lumOff val="80000"/>
            </a:schemeClr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0.20454</cdr:x>
      <cdr:y>0.02644</cdr:y>
    </cdr:from>
    <cdr:to>
      <cdr:x>0.36204</cdr:x>
      <cdr:y>0.13417</cdr:y>
    </cdr:to>
    <cdr:sp macro="" textlink="">
      <cdr:nvSpPr>
        <cdr:cNvPr id="20" name="TextBox 1"/>
        <cdr:cNvSpPr txBox="1"/>
      </cdr:nvSpPr>
      <cdr:spPr>
        <a:xfrm xmlns:a="http://schemas.openxmlformats.org/drawingml/2006/main" rot="21057287">
          <a:off x="1857185" y="153716"/>
          <a:ext cx="1430082" cy="6264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400" b="1" dirty="0" smtClean="0">
              <a:solidFill>
                <a:schemeClr val="accent6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117,7 %</a:t>
          </a:r>
          <a:endParaRPr lang="ru-RU" sz="2400" b="1" dirty="0">
            <a:solidFill>
              <a:schemeClr val="accent6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0.20996</cdr:x>
      <cdr:y>0.11568</cdr:y>
    </cdr:from>
    <cdr:to>
      <cdr:x>0.34794</cdr:x>
      <cdr:y>0.20243</cdr:y>
    </cdr:to>
    <cdr:sp macro="" textlink="">
      <cdr:nvSpPr>
        <cdr:cNvPr id="9" name="TextBox 1"/>
        <cdr:cNvSpPr txBox="1"/>
      </cdr:nvSpPr>
      <cdr:spPr>
        <a:xfrm xmlns:a="http://schemas.openxmlformats.org/drawingml/2006/main" rot="20663838">
          <a:off x="1906371" y="672644"/>
          <a:ext cx="1252842" cy="5044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  </a:t>
          </a:r>
          <a:r>
            <a:rPr lang="ru-RU" sz="2400" b="1" dirty="0" smtClean="0">
              <a:solidFill>
                <a:schemeClr val="accent6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+317</a:t>
          </a:r>
          <a:endParaRPr lang="ru-RU" sz="2400" b="1" dirty="0">
            <a:solidFill>
              <a:schemeClr val="accent6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0.58785</cdr:x>
      <cdr:y>0.04356</cdr:y>
    </cdr:from>
    <cdr:to>
      <cdr:x>0.78946</cdr:x>
      <cdr:y>0.11903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364088" y="251281"/>
          <a:ext cx="1839666" cy="4353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chemeClr val="bg1"/>
              </a:solidFill>
              <a:latin typeface="Sylfaen" panose="010A0502050306030303" pitchFamily="18" charset="0"/>
            </a:rPr>
            <a:t>8 </a:t>
          </a:r>
          <a:r>
            <a:rPr lang="ru-RU" sz="2400" b="1" dirty="0" smtClean="0">
              <a:solidFill>
                <a:schemeClr val="bg1"/>
              </a:solidFill>
              <a:effectLst/>
              <a:latin typeface="Sylfaen" panose="010A0502050306030303" pitchFamily="18" charset="0"/>
            </a:rPr>
            <a:t>место </a:t>
          </a:r>
          <a:endParaRPr lang="ru-RU" sz="2400" b="1" dirty="0">
            <a:solidFill>
              <a:schemeClr val="bg1"/>
            </a:solidFill>
            <a:effectLst/>
            <a:latin typeface="Sylfaen" panose="010A0502050306030303" pitchFamily="18" charset="0"/>
          </a:endParaRPr>
        </a:p>
      </cdr:txBody>
    </cdr:sp>
  </cdr:relSizeAnchor>
  <cdr:relSizeAnchor xmlns:cdr="http://schemas.openxmlformats.org/drawingml/2006/chartDrawing">
    <cdr:from>
      <cdr:x>0.57207</cdr:x>
      <cdr:y>0.16535</cdr:y>
    </cdr:from>
    <cdr:to>
      <cdr:x>0.72286</cdr:x>
      <cdr:y>0.23863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220072" y="936104"/>
          <a:ext cx="1375940" cy="4148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800" b="1" dirty="0" smtClean="0">
              <a:solidFill>
                <a:schemeClr val="tx1">
                  <a:lumMod val="95000"/>
                  <a:lumOff val="5000"/>
                </a:schemeClr>
              </a:solidFill>
              <a:latin typeface="Sylfaen" panose="010A0502050306030303" pitchFamily="18" charset="0"/>
            </a:rPr>
            <a:t>11 место </a:t>
          </a:r>
          <a:endParaRPr lang="ru-RU" sz="2800" b="1" dirty="0">
            <a:solidFill>
              <a:schemeClr val="tx1">
                <a:lumMod val="95000"/>
                <a:lumOff val="5000"/>
              </a:schemeClr>
            </a:solidFill>
            <a:latin typeface="Sylfaen" panose="010A0502050306030303" pitchFamily="18" charset="0"/>
          </a:endParaRPr>
        </a:p>
      </cdr:txBody>
    </cdr:sp>
  </cdr:relSizeAnchor>
  <cdr:relSizeAnchor xmlns:cdr="http://schemas.openxmlformats.org/drawingml/2006/chartDrawing">
    <cdr:from>
      <cdr:x>0.55629</cdr:x>
      <cdr:y>0.29255</cdr:y>
    </cdr:from>
    <cdr:to>
      <cdr:x>0.72564</cdr:x>
      <cdr:y>0.35748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5076056" y="1656184"/>
          <a:ext cx="1545297" cy="3675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chemeClr val="bg1"/>
              </a:solidFill>
              <a:latin typeface="Sylfaen" panose="010A0502050306030303" pitchFamily="18" charset="0"/>
            </a:rPr>
            <a:t>16</a:t>
          </a:r>
          <a:r>
            <a:rPr lang="ru-RU" sz="2400" b="1" dirty="0" smtClean="0">
              <a:solidFill>
                <a:schemeClr val="tx1"/>
              </a:solidFill>
              <a:latin typeface="Sylfaen" panose="010A0502050306030303" pitchFamily="18" charset="0"/>
            </a:rPr>
            <a:t> </a:t>
          </a:r>
          <a:r>
            <a:rPr lang="ru-RU" sz="2400" b="1" dirty="0" smtClean="0">
              <a:solidFill>
                <a:schemeClr val="bg1"/>
              </a:solidFill>
              <a:latin typeface="Sylfaen" panose="010A0502050306030303" pitchFamily="18" charset="0"/>
            </a:rPr>
            <a:t>место</a:t>
          </a:r>
          <a:endParaRPr lang="ru-RU" sz="2400" b="1" dirty="0">
            <a:solidFill>
              <a:schemeClr val="bg1"/>
            </a:solidFill>
            <a:latin typeface="Sylfaen" panose="010A0502050306030303" pitchFamily="18" charset="0"/>
          </a:endParaRPr>
        </a:p>
      </cdr:txBody>
    </cdr:sp>
  </cdr:relSizeAnchor>
  <cdr:relSizeAnchor xmlns:cdr="http://schemas.openxmlformats.org/drawingml/2006/chartDrawing">
    <cdr:from>
      <cdr:x>0.55629</cdr:x>
      <cdr:y>0.43246</cdr:y>
    </cdr:from>
    <cdr:to>
      <cdr:x>0.72564</cdr:x>
      <cdr:y>0.51038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5076056" y="2448272"/>
          <a:ext cx="1545298" cy="4411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chemeClr val="bg1"/>
              </a:solidFill>
              <a:latin typeface="Sylfaen" panose="010A0502050306030303" pitchFamily="18" charset="0"/>
            </a:rPr>
            <a:t>20 место</a:t>
          </a:r>
          <a:endParaRPr lang="ru-RU" sz="2400" b="1" dirty="0">
            <a:solidFill>
              <a:schemeClr val="bg1"/>
            </a:solidFill>
            <a:latin typeface="Sylfaen" panose="010A0502050306030303" pitchFamily="18" charset="0"/>
          </a:endParaRPr>
        </a:p>
      </cdr:txBody>
    </cdr:sp>
  </cdr:relSizeAnchor>
  <cdr:relSizeAnchor xmlns:cdr="http://schemas.openxmlformats.org/drawingml/2006/chartDrawing">
    <cdr:from>
      <cdr:x>0.5484</cdr:x>
      <cdr:y>0.55966</cdr:y>
    </cdr:from>
    <cdr:to>
      <cdr:x>0.72201</cdr:x>
      <cdr:y>0.63758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5004048" y="3168352"/>
          <a:ext cx="1584170" cy="4411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chemeClr val="bg1"/>
              </a:solidFill>
              <a:latin typeface="Sylfaen" panose="010A0502050306030303" pitchFamily="18" charset="0"/>
            </a:rPr>
            <a:t>25 место</a:t>
          </a:r>
          <a:endParaRPr lang="ru-RU" sz="2400" b="1" dirty="0">
            <a:solidFill>
              <a:schemeClr val="bg1"/>
            </a:solidFill>
            <a:latin typeface="Sylfaen" panose="010A0502050306030303" pitchFamily="18" charset="0"/>
          </a:endParaRPr>
        </a:p>
      </cdr:txBody>
    </cdr:sp>
  </cdr:relSizeAnchor>
  <cdr:relSizeAnchor xmlns:cdr="http://schemas.openxmlformats.org/drawingml/2006/chartDrawing">
    <cdr:from>
      <cdr:x>0.5405</cdr:x>
      <cdr:y>0.68685</cdr:y>
    </cdr:from>
    <cdr:to>
      <cdr:x>0.70179</cdr:x>
      <cdr:y>0.76175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4932040" y="3888432"/>
          <a:ext cx="1471751" cy="4240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chemeClr val="bg1"/>
              </a:solidFill>
              <a:latin typeface="Sylfaen" panose="010A0502050306030303" pitchFamily="18" charset="0"/>
            </a:rPr>
            <a:t>29 место</a:t>
          </a:r>
          <a:endParaRPr lang="ru-RU" sz="2400" b="1" dirty="0">
            <a:solidFill>
              <a:schemeClr val="bg1"/>
            </a:solidFill>
            <a:latin typeface="Sylfaen" panose="010A0502050306030303" pitchFamily="18" charset="0"/>
          </a:endParaRPr>
        </a:p>
      </cdr:txBody>
    </cdr:sp>
  </cdr:relSizeAnchor>
  <cdr:relSizeAnchor xmlns:cdr="http://schemas.openxmlformats.org/drawingml/2006/chartDrawing">
    <cdr:from>
      <cdr:x>0.5405</cdr:x>
      <cdr:y>0.81405</cdr:y>
    </cdr:from>
    <cdr:to>
      <cdr:x>0.69834</cdr:x>
      <cdr:y>0.89026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4932040" y="4608512"/>
          <a:ext cx="1440180" cy="4314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chemeClr val="bg1"/>
              </a:solidFill>
              <a:latin typeface="Sylfaen" panose="010A0502050306030303" pitchFamily="18" charset="0"/>
            </a:rPr>
            <a:t>34 место </a:t>
          </a:r>
          <a:endParaRPr lang="ru-RU" sz="2400" b="1" dirty="0">
            <a:solidFill>
              <a:schemeClr val="bg1"/>
            </a:solidFill>
            <a:latin typeface="Sylfaen" panose="010A0502050306030303" pitchFamily="18" charset="0"/>
          </a:endParaRPr>
        </a:p>
      </cdr:txBody>
    </cdr:sp>
  </cdr:relSizeAnchor>
  <cdr:relSizeAnchor xmlns:cdr="http://schemas.openxmlformats.org/drawingml/2006/chartDrawing">
    <cdr:from>
      <cdr:x>0</cdr:x>
      <cdr:y>0.90308</cdr:y>
    </cdr:from>
    <cdr:to>
      <cdr:x>0.51465</cdr:x>
      <cdr:y>0.98463</cdr:y>
    </cdr:to>
    <cdr:sp macro="" textlink="">
      <cdr:nvSpPr>
        <cdr:cNvPr id="11" name="TextBox 2"/>
        <cdr:cNvSpPr txBox="1"/>
      </cdr:nvSpPr>
      <cdr:spPr>
        <a:xfrm xmlns:a="http://schemas.openxmlformats.org/drawingml/2006/main">
          <a:off x="0" y="5112568"/>
          <a:ext cx="4696124" cy="46166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noFill/>
        </a:ln>
        <a:effectLst xmlns:a="http://schemas.openxmlformats.org/drawingml/2006/main">
          <a:outerShdw blurRad="190500" dist="228600" dir="2700000" algn="ctr">
            <a:srgbClr val="000000">
              <a:alpha val="30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glow" dir="t">
            <a:rot lat="0" lon="0" rev="4800000"/>
          </a:lightRig>
        </a:scene3d>
        <a:sp3d xmlns:a="http://schemas.openxmlformats.org/drawingml/2006/main" prstMaterial="matte">
          <a:bevelT w="127000" h="63500"/>
        </a:sp3d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000" b="1" kern="0" dirty="0">
              <a:solidFill>
                <a:schemeClr val="tx1"/>
              </a:solidFill>
              <a:latin typeface="Palatino Linotype" pitchFamily="18" charset="0"/>
              <a:cs typeface="Times New Roman" pitchFamily="18" charset="0"/>
            </a:rPr>
            <a:t>среднекраевой показатель </a:t>
          </a:r>
          <a:r>
            <a:rPr lang="ru-RU" sz="2400" b="1" kern="0" dirty="0" smtClean="0">
              <a:solidFill>
                <a:schemeClr val="tx1"/>
              </a:solidFill>
              <a:latin typeface="Palatino Linotype" pitchFamily="18" charset="0"/>
              <a:cs typeface="Times New Roman" pitchFamily="18" charset="0"/>
            </a:rPr>
            <a:t>111,3 % </a:t>
          </a:r>
          <a:endParaRPr lang="ru-RU" sz="1600" dirty="0">
            <a:solidFill>
              <a:schemeClr val="tx1"/>
            </a:solidFill>
            <a:latin typeface="Palatino Linotype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0.58785</cdr:x>
      <cdr:y>0.04356</cdr:y>
    </cdr:from>
    <cdr:to>
      <cdr:x>0.78946</cdr:x>
      <cdr:y>0.11903</cdr:y>
    </cdr:to>
    <cdr:sp macro="" textlink="">
      <cdr:nvSpPr>
        <cdr:cNvPr id="2" name="TextBox 3"/>
        <cdr:cNvSpPr txBox="1"/>
      </cdr:nvSpPr>
      <cdr:spPr>
        <a:xfrm xmlns:a="http://schemas.openxmlformats.org/drawingml/2006/main">
          <a:off x="5364088" y="251281"/>
          <a:ext cx="1839666" cy="4353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chemeClr val="bg1"/>
              </a:solidFill>
              <a:latin typeface="Sylfaen" panose="010A0502050306030303" pitchFamily="18" charset="0"/>
            </a:rPr>
            <a:t>8 </a:t>
          </a:r>
          <a:r>
            <a:rPr lang="ru-RU" sz="2400" b="1" dirty="0" smtClean="0">
              <a:solidFill>
                <a:schemeClr val="bg1"/>
              </a:solidFill>
              <a:effectLst/>
              <a:latin typeface="Sylfaen" panose="010A0502050306030303" pitchFamily="18" charset="0"/>
            </a:rPr>
            <a:t>место </a:t>
          </a:r>
          <a:endParaRPr lang="ru-RU" sz="2400" b="1" dirty="0">
            <a:solidFill>
              <a:schemeClr val="bg1"/>
            </a:solidFill>
            <a:effectLst/>
            <a:latin typeface="Sylfaen" panose="010A0502050306030303" pitchFamily="18" charset="0"/>
          </a:endParaRPr>
        </a:p>
      </cdr:txBody>
    </cdr:sp>
  </cdr:relSizeAnchor>
  <cdr:relSizeAnchor xmlns:cdr="http://schemas.openxmlformats.org/drawingml/2006/chartDrawing">
    <cdr:from>
      <cdr:x>0.57207</cdr:x>
      <cdr:y>0.16535</cdr:y>
    </cdr:from>
    <cdr:to>
      <cdr:x>0.72286</cdr:x>
      <cdr:y>0.23863</cdr:y>
    </cdr:to>
    <cdr:sp macro="" textlink="">
      <cdr:nvSpPr>
        <cdr:cNvPr id="3" name="TextBox 4"/>
        <cdr:cNvSpPr txBox="1"/>
      </cdr:nvSpPr>
      <cdr:spPr>
        <a:xfrm xmlns:a="http://schemas.openxmlformats.org/drawingml/2006/main">
          <a:off x="5220072" y="936104"/>
          <a:ext cx="1375940" cy="4148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800" b="1" dirty="0" smtClean="0">
              <a:solidFill>
                <a:schemeClr val="tx1">
                  <a:lumMod val="95000"/>
                  <a:lumOff val="5000"/>
                </a:schemeClr>
              </a:solidFill>
              <a:latin typeface="Sylfaen" panose="010A0502050306030303" pitchFamily="18" charset="0"/>
            </a:rPr>
            <a:t>11 место </a:t>
          </a:r>
          <a:endParaRPr lang="ru-RU" sz="2800" b="1" dirty="0">
            <a:solidFill>
              <a:schemeClr val="tx1">
                <a:lumMod val="95000"/>
                <a:lumOff val="5000"/>
              </a:schemeClr>
            </a:solidFill>
            <a:latin typeface="Sylfaen" panose="010A0502050306030303" pitchFamily="18" charset="0"/>
          </a:endParaRPr>
        </a:p>
      </cdr:txBody>
    </cdr:sp>
  </cdr:relSizeAnchor>
  <cdr:relSizeAnchor xmlns:cdr="http://schemas.openxmlformats.org/drawingml/2006/chartDrawing">
    <cdr:from>
      <cdr:x>0.55629</cdr:x>
      <cdr:y>0.29255</cdr:y>
    </cdr:from>
    <cdr:to>
      <cdr:x>0.72564</cdr:x>
      <cdr:y>0.35748</cdr:y>
    </cdr:to>
    <cdr:sp macro="" textlink="">
      <cdr:nvSpPr>
        <cdr:cNvPr id="12" name="TextBox 5"/>
        <cdr:cNvSpPr txBox="1"/>
      </cdr:nvSpPr>
      <cdr:spPr>
        <a:xfrm xmlns:a="http://schemas.openxmlformats.org/drawingml/2006/main">
          <a:off x="5076056" y="1656184"/>
          <a:ext cx="1545297" cy="3675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chemeClr val="bg1"/>
              </a:solidFill>
              <a:latin typeface="Sylfaen" panose="010A0502050306030303" pitchFamily="18" charset="0"/>
            </a:rPr>
            <a:t>16</a:t>
          </a:r>
          <a:r>
            <a:rPr lang="ru-RU" sz="2400" b="1" dirty="0" smtClean="0">
              <a:solidFill>
                <a:schemeClr val="tx1"/>
              </a:solidFill>
              <a:latin typeface="Sylfaen" panose="010A0502050306030303" pitchFamily="18" charset="0"/>
            </a:rPr>
            <a:t> </a:t>
          </a:r>
          <a:r>
            <a:rPr lang="ru-RU" sz="2400" b="1" dirty="0" smtClean="0">
              <a:solidFill>
                <a:schemeClr val="bg1"/>
              </a:solidFill>
              <a:latin typeface="Sylfaen" panose="010A0502050306030303" pitchFamily="18" charset="0"/>
            </a:rPr>
            <a:t>место</a:t>
          </a:r>
          <a:endParaRPr lang="ru-RU" sz="2400" b="1" dirty="0">
            <a:solidFill>
              <a:schemeClr val="bg1"/>
            </a:solidFill>
            <a:latin typeface="Sylfaen" panose="010A0502050306030303" pitchFamily="18" charset="0"/>
          </a:endParaRPr>
        </a:p>
      </cdr:txBody>
    </cdr:sp>
  </cdr:relSizeAnchor>
  <cdr:relSizeAnchor xmlns:cdr="http://schemas.openxmlformats.org/drawingml/2006/chartDrawing">
    <cdr:from>
      <cdr:x>0.55629</cdr:x>
      <cdr:y>0.43246</cdr:y>
    </cdr:from>
    <cdr:to>
      <cdr:x>0.72564</cdr:x>
      <cdr:y>0.51038</cdr:y>
    </cdr:to>
    <cdr:sp macro="" textlink="">
      <cdr:nvSpPr>
        <cdr:cNvPr id="13" name="TextBox 6"/>
        <cdr:cNvSpPr txBox="1"/>
      </cdr:nvSpPr>
      <cdr:spPr>
        <a:xfrm xmlns:a="http://schemas.openxmlformats.org/drawingml/2006/main">
          <a:off x="5076056" y="2448272"/>
          <a:ext cx="1545298" cy="4411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chemeClr val="bg1"/>
              </a:solidFill>
              <a:latin typeface="Sylfaen" panose="010A0502050306030303" pitchFamily="18" charset="0"/>
            </a:rPr>
            <a:t>20 место</a:t>
          </a:r>
          <a:endParaRPr lang="ru-RU" sz="2400" b="1" dirty="0">
            <a:solidFill>
              <a:schemeClr val="bg1"/>
            </a:solidFill>
            <a:latin typeface="Sylfaen" panose="010A0502050306030303" pitchFamily="18" charset="0"/>
          </a:endParaRPr>
        </a:p>
      </cdr:txBody>
    </cdr:sp>
  </cdr:relSizeAnchor>
  <cdr:relSizeAnchor xmlns:cdr="http://schemas.openxmlformats.org/drawingml/2006/chartDrawing">
    <cdr:from>
      <cdr:x>0.5484</cdr:x>
      <cdr:y>0.55966</cdr:y>
    </cdr:from>
    <cdr:to>
      <cdr:x>0.72201</cdr:x>
      <cdr:y>0.63758</cdr:y>
    </cdr:to>
    <cdr:sp macro="" textlink="">
      <cdr:nvSpPr>
        <cdr:cNvPr id="14" name="TextBox 7"/>
        <cdr:cNvSpPr txBox="1"/>
      </cdr:nvSpPr>
      <cdr:spPr>
        <a:xfrm xmlns:a="http://schemas.openxmlformats.org/drawingml/2006/main">
          <a:off x="5004048" y="3168352"/>
          <a:ext cx="1584170" cy="4411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chemeClr val="bg1"/>
              </a:solidFill>
              <a:latin typeface="Sylfaen" panose="010A0502050306030303" pitchFamily="18" charset="0"/>
            </a:rPr>
            <a:t>25 место</a:t>
          </a:r>
          <a:endParaRPr lang="ru-RU" sz="2400" b="1" dirty="0">
            <a:solidFill>
              <a:schemeClr val="bg1"/>
            </a:solidFill>
            <a:latin typeface="Sylfaen" panose="010A0502050306030303" pitchFamily="18" charset="0"/>
          </a:endParaRPr>
        </a:p>
      </cdr:txBody>
    </cdr:sp>
  </cdr:relSizeAnchor>
  <cdr:relSizeAnchor xmlns:cdr="http://schemas.openxmlformats.org/drawingml/2006/chartDrawing">
    <cdr:from>
      <cdr:x>0.5405</cdr:x>
      <cdr:y>0.68685</cdr:y>
    </cdr:from>
    <cdr:to>
      <cdr:x>0.70179</cdr:x>
      <cdr:y>0.76175</cdr:y>
    </cdr:to>
    <cdr:sp macro="" textlink="">
      <cdr:nvSpPr>
        <cdr:cNvPr id="15" name="TextBox 8"/>
        <cdr:cNvSpPr txBox="1"/>
      </cdr:nvSpPr>
      <cdr:spPr>
        <a:xfrm xmlns:a="http://schemas.openxmlformats.org/drawingml/2006/main">
          <a:off x="4932040" y="3888432"/>
          <a:ext cx="1471751" cy="4240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chemeClr val="bg1"/>
              </a:solidFill>
              <a:latin typeface="Sylfaen" panose="010A0502050306030303" pitchFamily="18" charset="0"/>
            </a:rPr>
            <a:t>29 место</a:t>
          </a:r>
          <a:endParaRPr lang="ru-RU" sz="2400" b="1" dirty="0">
            <a:solidFill>
              <a:schemeClr val="bg1"/>
            </a:solidFill>
            <a:latin typeface="Sylfaen" panose="010A0502050306030303" pitchFamily="18" charset="0"/>
          </a:endParaRPr>
        </a:p>
      </cdr:txBody>
    </cdr:sp>
  </cdr:relSizeAnchor>
  <cdr:relSizeAnchor xmlns:cdr="http://schemas.openxmlformats.org/drawingml/2006/chartDrawing">
    <cdr:from>
      <cdr:x>0.5405</cdr:x>
      <cdr:y>0.81405</cdr:y>
    </cdr:from>
    <cdr:to>
      <cdr:x>0.69834</cdr:x>
      <cdr:y>0.89026</cdr:y>
    </cdr:to>
    <cdr:sp macro="" textlink="">
      <cdr:nvSpPr>
        <cdr:cNvPr id="16" name="TextBox 9"/>
        <cdr:cNvSpPr txBox="1"/>
      </cdr:nvSpPr>
      <cdr:spPr>
        <a:xfrm xmlns:a="http://schemas.openxmlformats.org/drawingml/2006/main">
          <a:off x="4932040" y="4608512"/>
          <a:ext cx="1440180" cy="4314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chemeClr val="bg1"/>
              </a:solidFill>
              <a:latin typeface="Sylfaen" panose="010A0502050306030303" pitchFamily="18" charset="0"/>
            </a:rPr>
            <a:t>34 место </a:t>
          </a:r>
          <a:endParaRPr lang="ru-RU" sz="2400" b="1" dirty="0">
            <a:solidFill>
              <a:schemeClr val="bg1"/>
            </a:solidFill>
            <a:latin typeface="Sylfaen" panose="010A0502050306030303" pitchFamily="18" charset="0"/>
          </a:endParaRPr>
        </a:p>
      </cdr:txBody>
    </cdr:sp>
  </cdr:relSizeAnchor>
  <cdr:relSizeAnchor xmlns:cdr="http://schemas.openxmlformats.org/drawingml/2006/chartDrawing">
    <cdr:from>
      <cdr:x>0</cdr:x>
      <cdr:y>0.90308</cdr:y>
    </cdr:from>
    <cdr:to>
      <cdr:x>0.51465</cdr:x>
      <cdr:y>0.98463</cdr:y>
    </cdr:to>
    <cdr:sp macro="" textlink="">
      <cdr:nvSpPr>
        <cdr:cNvPr id="17" name="TextBox 2"/>
        <cdr:cNvSpPr txBox="1"/>
      </cdr:nvSpPr>
      <cdr:spPr>
        <a:xfrm xmlns:a="http://schemas.openxmlformats.org/drawingml/2006/main">
          <a:off x="0" y="5112568"/>
          <a:ext cx="4696124" cy="46166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noFill/>
        </a:ln>
        <a:effectLst xmlns:a="http://schemas.openxmlformats.org/drawingml/2006/main">
          <a:outerShdw blurRad="190500" dist="228600" dir="2700000" algn="ctr">
            <a:srgbClr val="000000">
              <a:alpha val="30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glow" dir="t">
            <a:rot lat="0" lon="0" rev="4800000"/>
          </a:lightRig>
        </a:scene3d>
        <a:sp3d xmlns:a="http://schemas.openxmlformats.org/drawingml/2006/main" prstMaterial="matte">
          <a:bevelT w="127000" h="63500"/>
        </a:sp3d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000" b="1" kern="0" dirty="0">
              <a:solidFill>
                <a:schemeClr val="tx1"/>
              </a:solidFill>
              <a:latin typeface="Palatino Linotype" pitchFamily="18" charset="0"/>
              <a:cs typeface="Times New Roman" pitchFamily="18" charset="0"/>
            </a:rPr>
            <a:t>среднекраевой показатель </a:t>
          </a:r>
          <a:r>
            <a:rPr lang="ru-RU" sz="2400" b="1" kern="0" dirty="0" smtClean="0">
              <a:solidFill>
                <a:schemeClr val="tx1"/>
              </a:solidFill>
              <a:latin typeface="Palatino Linotype" pitchFamily="18" charset="0"/>
              <a:cs typeface="Times New Roman" pitchFamily="18" charset="0"/>
            </a:rPr>
            <a:t>111,3 % </a:t>
          </a:r>
          <a:endParaRPr lang="ru-RU" sz="1600" dirty="0">
            <a:solidFill>
              <a:schemeClr val="tx1"/>
            </a:solidFill>
            <a:latin typeface="Palatino Linotype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0.58785</cdr:x>
      <cdr:y>0.04356</cdr:y>
    </cdr:from>
    <cdr:to>
      <cdr:x>0.78946</cdr:x>
      <cdr:y>0.11903</cdr:y>
    </cdr:to>
    <cdr:sp macro="" textlink="">
      <cdr:nvSpPr>
        <cdr:cNvPr id="18" name="TextBox 3"/>
        <cdr:cNvSpPr txBox="1"/>
      </cdr:nvSpPr>
      <cdr:spPr>
        <a:xfrm xmlns:a="http://schemas.openxmlformats.org/drawingml/2006/main">
          <a:off x="5364088" y="251281"/>
          <a:ext cx="1839666" cy="4353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chemeClr val="bg1"/>
              </a:solidFill>
              <a:latin typeface="Sylfaen" panose="010A0502050306030303" pitchFamily="18" charset="0"/>
            </a:rPr>
            <a:t>8 </a:t>
          </a:r>
          <a:r>
            <a:rPr lang="ru-RU" sz="2400" b="1" dirty="0" smtClean="0">
              <a:solidFill>
                <a:schemeClr val="bg1"/>
              </a:solidFill>
              <a:effectLst/>
              <a:latin typeface="Sylfaen" panose="010A0502050306030303" pitchFamily="18" charset="0"/>
            </a:rPr>
            <a:t>место </a:t>
          </a:r>
          <a:endParaRPr lang="ru-RU" sz="2400" b="1" dirty="0">
            <a:solidFill>
              <a:schemeClr val="bg1"/>
            </a:solidFill>
            <a:effectLst/>
            <a:latin typeface="Sylfaen" panose="010A0502050306030303" pitchFamily="18" charset="0"/>
          </a:endParaRPr>
        </a:p>
      </cdr:txBody>
    </cdr:sp>
  </cdr:relSizeAnchor>
  <cdr:relSizeAnchor xmlns:cdr="http://schemas.openxmlformats.org/drawingml/2006/chartDrawing">
    <cdr:from>
      <cdr:x>0.57207</cdr:x>
      <cdr:y>0.16535</cdr:y>
    </cdr:from>
    <cdr:to>
      <cdr:x>0.72286</cdr:x>
      <cdr:y>0.23863</cdr:y>
    </cdr:to>
    <cdr:sp macro="" textlink="">
      <cdr:nvSpPr>
        <cdr:cNvPr id="19" name="TextBox 4"/>
        <cdr:cNvSpPr txBox="1"/>
      </cdr:nvSpPr>
      <cdr:spPr>
        <a:xfrm xmlns:a="http://schemas.openxmlformats.org/drawingml/2006/main">
          <a:off x="5220072" y="936104"/>
          <a:ext cx="1375940" cy="4148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800" b="1" dirty="0" smtClean="0">
              <a:solidFill>
                <a:schemeClr val="tx1">
                  <a:lumMod val="95000"/>
                  <a:lumOff val="5000"/>
                </a:schemeClr>
              </a:solidFill>
              <a:latin typeface="Sylfaen" panose="010A0502050306030303" pitchFamily="18" charset="0"/>
            </a:rPr>
            <a:t>11 место </a:t>
          </a:r>
          <a:endParaRPr lang="ru-RU" sz="2800" b="1" dirty="0">
            <a:solidFill>
              <a:schemeClr val="tx1">
                <a:lumMod val="95000"/>
                <a:lumOff val="5000"/>
              </a:schemeClr>
            </a:solidFill>
            <a:latin typeface="Sylfaen" panose="010A0502050306030303" pitchFamily="18" charset="0"/>
          </a:endParaRPr>
        </a:p>
      </cdr:txBody>
    </cdr:sp>
  </cdr:relSizeAnchor>
  <cdr:relSizeAnchor xmlns:cdr="http://schemas.openxmlformats.org/drawingml/2006/chartDrawing">
    <cdr:from>
      <cdr:x>0.55629</cdr:x>
      <cdr:y>0.29255</cdr:y>
    </cdr:from>
    <cdr:to>
      <cdr:x>0.72564</cdr:x>
      <cdr:y>0.35748</cdr:y>
    </cdr:to>
    <cdr:sp macro="" textlink="">
      <cdr:nvSpPr>
        <cdr:cNvPr id="20" name="TextBox 5"/>
        <cdr:cNvSpPr txBox="1"/>
      </cdr:nvSpPr>
      <cdr:spPr>
        <a:xfrm xmlns:a="http://schemas.openxmlformats.org/drawingml/2006/main">
          <a:off x="5076056" y="1656184"/>
          <a:ext cx="1545297" cy="3675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chemeClr val="bg1"/>
              </a:solidFill>
              <a:latin typeface="Sylfaen" panose="010A0502050306030303" pitchFamily="18" charset="0"/>
            </a:rPr>
            <a:t>16</a:t>
          </a:r>
          <a:r>
            <a:rPr lang="ru-RU" sz="2400" b="1" dirty="0" smtClean="0">
              <a:solidFill>
                <a:schemeClr val="tx1"/>
              </a:solidFill>
              <a:latin typeface="Sylfaen" panose="010A0502050306030303" pitchFamily="18" charset="0"/>
            </a:rPr>
            <a:t> </a:t>
          </a:r>
          <a:r>
            <a:rPr lang="ru-RU" sz="2400" b="1" dirty="0" smtClean="0">
              <a:solidFill>
                <a:schemeClr val="bg1"/>
              </a:solidFill>
              <a:latin typeface="Sylfaen" panose="010A0502050306030303" pitchFamily="18" charset="0"/>
            </a:rPr>
            <a:t>место</a:t>
          </a:r>
          <a:endParaRPr lang="ru-RU" sz="2400" b="1" dirty="0">
            <a:solidFill>
              <a:schemeClr val="bg1"/>
            </a:solidFill>
            <a:latin typeface="Sylfaen" panose="010A0502050306030303" pitchFamily="18" charset="0"/>
          </a:endParaRPr>
        </a:p>
      </cdr:txBody>
    </cdr:sp>
  </cdr:relSizeAnchor>
  <cdr:relSizeAnchor xmlns:cdr="http://schemas.openxmlformats.org/drawingml/2006/chartDrawing">
    <cdr:from>
      <cdr:x>0.55629</cdr:x>
      <cdr:y>0.43246</cdr:y>
    </cdr:from>
    <cdr:to>
      <cdr:x>0.72564</cdr:x>
      <cdr:y>0.51038</cdr:y>
    </cdr:to>
    <cdr:sp macro="" textlink="">
      <cdr:nvSpPr>
        <cdr:cNvPr id="21" name="TextBox 6"/>
        <cdr:cNvSpPr txBox="1"/>
      </cdr:nvSpPr>
      <cdr:spPr>
        <a:xfrm xmlns:a="http://schemas.openxmlformats.org/drawingml/2006/main">
          <a:off x="5076056" y="2448272"/>
          <a:ext cx="1545298" cy="4411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chemeClr val="bg1"/>
              </a:solidFill>
              <a:latin typeface="Sylfaen" panose="010A0502050306030303" pitchFamily="18" charset="0"/>
            </a:rPr>
            <a:t>20 место</a:t>
          </a:r>
          <a:endParaRPr lang="ru-RU" sz="2400" b="1" dirty="0">
            <a:solidFill>
              <a:schemeClr val="bg1"/>
            </a:solidFill>
            <a:latin typeface="Sylfaen" panose="010A0502050306030303" pitchFamily="18" charset="0"/>
          </a:endParaRPr>
        </a:p>
      </cdr:txBody>
    </cdr:sp>
  </cdr:relSizeAnchor>
  <cdr:relSizeAnchor xmlns:cdr="http://schemas.openxmlformats.org/drawingml/2006/chartDrawing">
    <cdr:from>
      <cdr:x>0.5484</cdr:x>
      <cdr:y>0.55966</cdr:y>
    </cdr:from>
    <cdr:to>
      <cdr:x>0.72201</cdr:x>
      <cdr:y>0.63758</cdr:y>
    </cdr:to>
    <cdr:sp macro="" textlink="">
      <cdr:nvSpPr>
        <cdr:cNvPr id="22" name="TextBox 7"/>
        <cdr:cNvSpPr txBox="1"/>
      </cdr:nvSpPr>
      <cdr:spPr>
        <a:xfrm xmlns:a="http://schemas.openxmlformats.org/drawingml/2006/main">
          <a:off x="5004048" y="3168352"/>
          <a:ext cx="1584170" cy="4411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chemeClr val="bg1"/>
              </a:solidFill>
              <a:latin typeface="Sylfaen" panose="010A0502050306030303" pitchFamily="18" charset="0"/>
            </a:rPr>
            <a:t>25 место</a:t>
          </a:r>
          <a:endParaRPr lang="ru-RU" sz="2400" b="1" dirty="0">
            <a:solidFill>
              <a:schemeClr val="bg1"/>
            </a:solidFill>
            <a:latin typeface="Sylfaen" panose="010A0502050306030303" pitchFamily="18" charset="0"/>
          </a:endParaRPr>
        </a:p>
      </cdr:txBody>
    </cdr:sp>
  </cdr:relSizeAnchor>
  <cdr:relSizeAnchor xmlns:cdr="http://schemas.openxmlformats.org/drawingml/2006/chartDrawing">
    <cdr:from>
      <cdr:x>0.5405</cdr:x>
      <cdr:y>0.68685</cdr:y>
    </cdr:from>
    <cdr:to>
      <cdr:x>0.70179</cdr:x>
      <cdr:y>0.76175</cdr:y>
    </cdr:to>
    <cdr:sp macro="" textlink="">
      <cdr:nvSpPr>
        <cdr:cNvPr id="23" name="TextBox 8"/>
        <cdr:cNvSpPr txBox="1"/>
      </cdr:nvSpPr>
      <cdr:spPr>
        <a:xfrm xmlns:a="http://schemas.openxmlformats.org/drawingml/2006/main">
          <a:off x="4932040" y="3888432"/>
          <a:ext cx="1471751" cy="4240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chemeClr val="bg1"/>
              </a:solidFill>
              <a:latin typeface="Sylfaen" panose="010A0502050306030303" pitchFamily="18" charset="0"/>
            </a:rPr>
            <a:t>29 место</a:t>
          </a:r>
          <a:endParaRPr lang="ru-RU" sz="2400" b="1" dirty="0">
            <a:solidFill>
              <a:schemeClr val="bg1"/>
            </a:solidFill>
            <a:latin typeface="Sylfaen" panose="010A0502050306030303" pitchFamily="18" charset="0"/>
          </a:endParaRPr>
        </a:p>
      </cdr:txBody>
    </cdr:sp>
  </cdr:relSizeAnchor>
  <cdr:relSizeAnchor xmlns:cdr="http://schemas.openxmlformats.org/drawingml/2006/chartDrawing">
    <cdr:from>
      <cdr:x>0.5405</cdr:x>
      <cdr:y>0.81405</cdr:y>
    </cdr:from>
    <cdr:to>
      <cdr:x>0.69834</cdr:x>
      <cdr:y>0.89026</cdr:y>
    </cdr:to>
    <cdr:sp macro="" textlink="">
      <cdr:nvSpPr>
        <cdr:cNvPr id="24" name="TextBox 9"/>
        <cdr:cNvSpPr txBox="1"/>
      </cdr:nvSpPr>
      <cdr:spPr>
        <a:xfrm xmlns:a="http://schemas.openxmlformats.org/drawingml/2006/main">
          <a:off x="4932040" y="4608512"/>
          <a:ext cx="1440180" cy="4314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chemeClr val="bg1"/>
              </a:solidFill>
              <a:latin typeface="Sylfaen" panose="010A0502050306030303" pitchFamily="18" charset="0"/>
            </a:rPr>
            <a:t>34 место </a:t>
          </a:r>
          <a:endParaRPr lang="ru-RU" sz="2400" b="1" dirty="0">
            <a:solidFill>
              <a:schemeClr val="bg1"/>
            </a:solidFill>
            <a:latin typeface="Sylfaen" panose="010A0502050306030303" pitchFamily="18" charset="0"/>
          </a:endParaRPr>
        </a:p>
      </cdr:txBody>
    </cdr:sp>
  </cdr:relSizeAnchor>
  <cdr:relSizeAnchor xmlns:cdr="http://schemas.openxmlformats.org/drawingml/2006/chartDrawing">
    <cdr:from>
      <cdr:x>0.00083</cdr:x>
      <cdr:y>0.91845</cdr:y>
    </cdr:from>
    <cdr:to>
      <cdr:x>0.51548</cdr:x>
      <cdr:y>1</cdr:y>
    </cdr:to>
    <cdr:sp macro="" textlink="">
      <cdr:nvSpPr>
        <cdr:cNvPr id="25" name="TextBox 2"/>
        <cdr:cNvSpPr txBox="1"/>
      </cdr:nvSpPr>
      <cdr:spPr>
        <a:xfrm xmlns:a="http://schemas.openxmlformats.org/drawingml/2006/main">
          <a:off x="7612" y="5199573"/>
          <a:ext cx="4696117" cy="46167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noFill/>
        </a:ln>
        <a:effectLst xmlns:a="http://schemas.openxmlformats.org/drawingml/2006/main">
          <a:outerShdw blurRad="190500" dist="228600" dir="2700000" algn="ctr">
            <a:srgbClr val="000000">
              <a:alpha val="30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glow" dir="t">
            <a:rot lat="0" lon="0" rev="4800000"/>
          </a:lightRig>
        </a:scene3d>
        <a:sp3d xmlns:a="http://schemas.openxmlformats.org/drawingml/2006/main" prstMaterial="matte">
          <a:bevelT w="127000" h="63500"/>
        </a:sp3d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000" b="1" kern="0" dirty="0">
              <a:solidFill>
                <a:schemeClr val="tx1"/>
              </a:solidFill>
              <a:latin typeface="Palatino Linotype" pitchFamily="18" charset="0"/>
              <a:cs typeface="Times New Roman" pitchFamily="18" charset="0"/>
            </a:rPr>
            <a:t>среднекраевой показатель </a:t>
          </a:r>
          <a:r>
            <a:rPr lang="ru-RU" sz="2400" b="1" kern="0" dirty="0" smtClean="0">
              <a:solidFill>
                <a:schemeClr val="tx1"/>
              </a:solidFill>
              <a:latin typeface="Palatino Linotype" pitchFamily="18" charset="0"/>
              <a:cs typeface="Times New Roman" pitchFamily="18" charset="0"/>
            </a:rPr>
            <a:t>111,3 % </a:t>
          </a:r>
          <a:endParaRPr lang="ru-RU" sz="1600" dirty="0">
            <a:solidFill>
              <a:schemeClr val="tx1"/>
            </a:solidFill>
            <a:latin typeface="Palatino Linotype" pitchFamily="18" charset="0"/>
            <a:cs typeface="Times New Roman" pitchFamily="18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0.0238</cdr:x>
      <cdr:y>0.81306</cdr:y>
    </cdr:from>
    <cdr:to>
      <cdr:x>0.50993</cdr:x>
      <cdr:y>0.99215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5009" y="4576656"/>
          <a:ext cx="4392454" cy="100808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3">
            <a:lumMod val="40000"/>
            <a:lumOff val="60000"/>
          </a:schemeClr>
        </a:solidFill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400" b="1" dirty="0" smtClean="0">
              <a:solidFill>
                <a:schemeClr val="tx1"/>
              </a:solidFill>
              <a:latin typeface="Palatino Linotype" pitchFamily="18" charset="0"/>
              <a:cs typeface="Times New Roman" pitchFamily="18" charset="0"/>
            </a:rPr>
            <a:t>Факт  2024 года – </a:t>
          </a:r>
        </a:p>
        <a:p xmlns:a="http://schemas.openxmlformats.org/drawingml/2006/main">
          <a:pPr algn="ctr"/>
          <a:r>
            <a:rPr lang="ru-RU" sz="2400" b="1" u="sng" dirty="0">
              <a:solidFill>
                <a:schemeClr val="tx1"/>
              </a:solidFill>
              <a:latin typeface="Palatino Linotype" pitchFamily="18" charset="0"/>
              <a:cs typeface="Times New Roman" pitchFamily="18" charset="0"/>
            </a:rPr>
            <a:t>2</a:t>
          </a:r>
          <a:r>
            <a:rPr lang="ru-RU" sz="2400" b="1" u="sng" dirty="0" smtClean="0">
              <a:solidFill>
                <a:schemeClr val="tx1"/>
              </a:solidFill>
              <a:latin typeface="Palatino Linotype" pitchFamily="18" charset="0"/>
              <a:cs typeface="Times New Roman" pitchFamily="18" charset="0"/>
            </a:rPr>
            <a:t> млрд  107  млн рублей</a:t>
          </a:r>
          <a:r>
            <a:rPr lang="ru-RU" sz="2400" b="1" u="sng" dirty="0" smtClean="0">
              <a:solidFill>
                <a:schemeClr val="tx1"/>
              </a:solidFill>
              <a:latin typeface="Palatino Linotype" pitchFamily="18" charset="0"/>
            </a:rPr>
            <a:t> </a:t>
          </a:r>
          <a:endParaRPr lang="ru-RU" sz="2400" b="1" u="sng" dirty="0">
            <a:solidFill>
              <a:schemeClr val="tx1"/>
            </a:solidFill>
            <a:latin typeface="Palatino Linotype" pitchFamily="18" charset="0"/>
          </a:endParaRPr>
        </a:p>
      </cdr:txBody>
    </cdr:sp>
  </cdr:relSizeAnchor>
  <cdr:relSizeAnchor xmlns:cdr="http://schemas.openxmlformats.org/drawingml/2006/chartDrawing">
    <cdr:from>
      <cdr:x>0.0119</cdr:x>
      <cdr:y>0.01322</cdr:y>
    </cdr:from>
    <cdr:to>
      <cdr:x>0.185</cdr:x>
      <cdr:y>0.0711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08814" y="74414"/>
          <a:ext cx="1582866" cy="3258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solidFill>
                <a:schemeClr val="bg1"/>
              </a:solidFill>
              <a:latin typeface="Sylfaen" panose="010A0502050306030303" pitchFamily="18" charset="0"/>
            </a:rPr>
            <a:t>млн</a:t>
          </a:r>
          <a:r>
            <a:rPr lang="ru-RU" sz="2000" dirty="0" smtClean="0">
              <a:solidFill>
                <a:schemeClr val="bg1"/>
              </a:solidFill>
              <a:latin typeface="Sylfaen" panose="010A0502050306030303" pitchFamily="18" charset="0"/>
            </a:rPr>
            <a:t> </a:t>
          </a:r>
          <a:r>
            <a:rPr lang="ru-RU" sz="2000" b="1" dirty="0" smtClean="0">
              <a:solidFill>
                <a:schemeClr val="bg1"/>
              </a:solidFill>
              <a:latin typeface="Sylfaen" panose="010A0502050306030303" pitchFamily="18" charset="0"/>
            </a:rPr>
            <a:t>рублей</a:t>
          </a:r>
          <a:r>
            <a:rPr lang="ru-RU" sz="2000" dirty="0" smtClean="0">
              <a:solidFill>
                <a:schemeClr val="bg1"/>
              </a:solidFill>
              <a:latin typeface="Sylfaen" panose="010A0502050306030303" pitchFamily="18" charset="0"/>
            </a:rPr>
            <a:t> </a:t>
          </a:r>
          <a:endParaRPr lang="ru-RU" sz="2000" dirty="0">
            <a:solidFill>
              <a:schemeClr val="bg1"/>
            </a:solidFill>
            <a:latin typeface="Sylfaen" panose="010A0502050306030303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491"/>
          </a:xfrm>
          <a:prstGeom prst="rect">
            <a:avLst/>
          </a:prstGeom>
        </p:spPr>
        <p:txBody>
          <a:bodyPr vert="horz" lIns="92099" tIns="46050" rIns="92099" bIns="4605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6491"/>
          </a:xfrm>
          <a:prstGeom prst="rect">
            <a:avLst/>
          </a:prstGeom>
        </p:spPr>
        <p:txBody>
          <a:bodyPr vert="horz" lIns="92099" tIns="46050" rIns="92099" bIns="46050" rtlCol="0"/>
          <a:lstStyle>
            <a:lvl1pPr algn="r">
              <a:defRPr sz="1200"/>
            </a:lvl1pPr>
          </a:lstStyle>
          <a:p>
            <a:fld id="{A3653400-D54E-4D4C-947F-32A95B38F108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99" tIns="46050" rIns="92099" bIns="4605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6667"/>
            <a:ext cx="5438140" cy="4468416"/>
          </a:xfrm>
          <a:prstGeom prst="rect">
            <a:avLst/>
          </a:prstGeom>
        </p:spPr>
        <p:txBody>
          <a:bodyPr vert="horz" lIns="92099" tIns="46050" rIns="92099" bIns="4605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1601"/>
            <a:ext cx="2945660" cy="496491"/>
          </a:xfrm>
          <a:prstGeom prst="rect">
            <a:avLst/>
          </a:prstGeom>
        </p:spPr>
        <p:txBody>
          <a:bodyPr vert="horz" lIns="92099" tIns="46050" rIns="92099" bIns="4605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2" y="9431601"/>
            <a:ext cx="2945660" cy="496491"/>
          </a:xfrm>
          <a:prstGeom prst="rect">
            <a:avLst/>
          </a:prstGeom>
        </p:spPr>
        <p:txBody>
          <a:bodyPr vert="horz" lIns="92099" tIns="46050" rIns="92099" bIns="46050" rtlCol="0" anchor="b"/>
          <a:lstStyle>
            <a:lvl1pPr algn="r">
              <a:defRPr sz="1200"/>
            </a:lvl1pPr>
          </a:lstStyle>
          <a:p>
            <a:fld id="{3A2A8FD6-A51C-4539-9477-50890BDC8E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608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BAA3C-4F29-49CA-8B28-25690F890E72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96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BAA3C-4F29-49CA-8B28-25690F890E72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96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1146A-A10B-41A8-986D-859828415644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565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Факт по соцсфере-2 449 936,3 разделы 07,08,09,10,11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A8FD6-A51C-4539-9477-50890BDC8E57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338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6DCDE-B633-40E9-9E05-D7C6EE7310FF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6DCDE-B633-40E9-9E05-D7C6EE7310FF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266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107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641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3853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5818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1345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244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2581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1532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4941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607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1951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6911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663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9544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7319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2533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382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5152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2319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0870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784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1260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7099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9046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8945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0769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4431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0744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9110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851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2858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783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6203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9384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5243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0528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6453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3218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8570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7379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6424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718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884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0093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7247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2052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6805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0857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6825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1209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4738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8476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3927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939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7434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6491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9965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7051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0964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0131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1392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603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304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048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387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572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9" r:id="rId1"/>
    <p:sldLayoutId id="2147484310" r:id="rId2"/>
    <p:sldLayoutId id="2147484311" r:id="rId3"/>
    <p:sldLayoutId id="2147484312" r:id="rId4"/>
    <p:sldLayoutId id="2147484313" r:id="rId5"/>
    <p:sldLayoutId id="2147484314" r:id="rId6"/>
    <p:sldLayoutId id="2147484315" r:id="rId7"/>
    <p:sldLayoutId id="2147484316" r:id="rId8"/>
    <p:sldLayoutId id="2147484317" r:id="rId9"/>
    <p:sldLayoutId id="2147484318" r:id="rId10"/>
    <p:sldLayoutId id="21474843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1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45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1" r:id="rId1"/>
    <p:sldLayoutId id="2147484322" r:id="rId2"/>
    <p:sldLayoutId id="2147484323" r:id="rId3"/>
    <p:sldLayoutId id="2147484324" r:id="rId4"/>
    <p:sldLayoutId id="2147484325" r:id="rId5"/>
    <p:sldLayoutId id="2147484326" r:id="rId6"/>
    <p:sldLayoutId id="2147484327" r:id="rId7"/>
    <p:sldLayoutId id="2147484328" r:id="rId8"/>
    <p:sldLayoutId id="2147484329" r:id="rId9"/>
    <p:sldLayoutId id="2147484330" r:id="rId10"/>
    <p:sldLayoutId id="21474843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1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00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3" r:id="rId1"/>
    <p:sldLayoutId id="2147484334" r:id="rId2"/>
    <p:sldLayoutId id="2147484335" r:id="rId3"/>
    <p:sldLayoutId id="2147484336" r:id="rId4"/>
    <p:sldLayoutId id="2147484337" r:id="rId5"/>
    <p:sldLayoutId id="2147484338" r:id="rId6"/>
    <p:sldLayoutId id="2147484339" r:id="rId7"/>
    <p:sldLayoutId id="2147484340" r:id="rId8"/>
    <p:sldLayoutId id="2147484341" r:id="rId9"/>
    <p:sldLayoutId id="2147484342" r:id="rId10"/>
    <p:sldLayoutId id="21474843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1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984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5" r:id="rId1"/>
    <p:sldLayoutId id="2147484346" r:id="rId2"/>
    <p:sldLayoutId id="2147484347" r:id="rId3"/>
    <p:sldLayoutId id="2147484348" r:id="rId4"/>
    <p:sldLayoutId id="2147484349" r:id="rId5"/>
    <p:sldLayoutId id="2147484350" r:id="rId6"/>
    <p:sldLayoutId id="2147484351" r:id="rId7"/>
    <p:sldLayoutId id="2147484352" r:id="rId8"/>
    <p:sldLayoutId id="2147484353" r:id="rId9"/>
    <p:sldLayoutId id="2147484354" r:id="rId10"/>
    <p:sldLayoutId id="21474843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1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31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7" r:id="rId1"/>
    <p:sldLayoutId id="2147484358" r:id="rId2"/>
    <p:sldLayoutId id="2147484359" r:id="rId3"/>
    <p:sldLayoutId id="2147484360" r:id="rId4"/>
    <p:sldLayoutId id="2147484361" r:id="rId5"/>
    <p:sldLayoutId id="2147484362" r:id="rId6"/>
    <p:sldLayoutId id="2147484363" r:id="rId7"/>
    <p:sldLayoutId id="2147484364" r:id="rId8"/>
    <p:sldLayoutId id="2147484365" r:id="rId9"/>
    <p:sldLayoutId id="2147484366" r:id="rId10"/>
    <p:sldLayoutId id="21474843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1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927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9" r:id="rId1"/>
    <p:sldLayoutId id="2147484370" r:id="rId2"/>
    <p:sldLayoutId id="2147484371" r:id="rId3"/>
    <p:sldLayoutId id="2147484372" r:id="rId4"/>
    <p:sldLayoutId id="2147484373" r:id="rId5"/>
    <p:sldLayoutId id="2147484374" r:id="rId6"/>
    <p:sldLayoutId id="2147484375" r:id="rId7"/>
    <p:sldLayoutId id="2147484376" r:id="rId8"/>
    <p:sldLayoutId id="2147484377" r:id="rId9"/>
    <p:sldLayoutId id="2147484378" r:id="rId10"/>
    <p:sldLayoutId id="21474843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8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7.wdp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microsoft.com/office/2007/relationships/hdphoto" Target="../media/hdphoto10.wdp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microsoft.com/office/2007/relationships/hdphoto" Target="../media/hdphoto16.wdp"/><Relationship Id="rId5" Type="http://schemas.microsoft.com/office/2007/relationships/hdphoto" Target="../media/hdphoto13.wdp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microsoft.com/office/2007/relationships/hdphoto" Target="../media/hdphoto15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7.wdp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-13262"/>
            <a:ext cx="3033722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endParaRPr lang="ru-RU" sz="2000" b="1" cap="none" dirty="0" smtClean="0">
              <a:ln w="12700">
                <a:noFill/>
                <a:prstDash val="solid"/>
              </a:ln>
              <a:solidFill>
                <a:srgbClr val="002060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endParaRPr lang="ru-RU" sz="2000" b="1" cap="none" dirty="0" smtClean="0">
              <a:ln w="12700">
                <a:noFill/>
                <a:prstDash val="solid"/>
              </a:ln>
              <a:solidFill>
                <a:srgbClr val="002060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503" y="179763"/>
            <a:ext cx="1870994" cy="2369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💕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telegram.org/ad717e05-07ef-4992-ac3b-ead487e3529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C:\Users\GuziyNN\Downloads\photo_5269412358495793202_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0"/>
            <a:ext cx="3024336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:\Users\GuziyNN\Downloads\photo_5260231247425301157_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-1340"/>
            <a:ext cx="3059832" cy="350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blob:https://web.telegram.org/9479b14b-bf80-49a8-8eee-476acfbe65b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C:\Users\GuziyNN\Downloads\photo_5280957913487239051_y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-1340"/>
            <a:ext cx="6084168" cy="685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vl\Desktop\image00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78" y="211796"/>
            <a:ext cx="1417467" cy="187775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3501" y="2416820"/>
            <a:ext cx="29702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endParaRPr lang="ru-RU" sz="2000" b="1" dirty="0" smtClean="0">
              <a:ln w="12700">
                <a:noFill/>
                <a:prstDash val="solid"/>
              </a:ln>
              <a:solidFill>
                <a:srgbClr val="002060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sz="2000" b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ОТЧЕТ</a:t>
            </a:r>
            <a:endParaRPr lang="ru-RU" sz="2000" b="1" dirty="0">
              <a:ln w="12700">
                <a:noFill/>
                <a:prstDash val="solid"/>
              </a:ln>
              <a:solidFill>
                <a:srgbClr val="002060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sz="20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ОБ ИСПОЛНЕНИИ БЮДЖЕТА МУНИЦИПАЛЬНОГО ОБРАЗОВАНИЯ ТУАПСИНСКИЙ </a:t>
            </a:r>
          </a:p>
          <a:p>
            <a:pPr algn="ctr">
              <a:spcBef>
                <a:spcPts val="0"/>
              </a:spcBef>
            </a:pPr>
            <a:r>
              <a:rPr lang="ru-RU" sz="20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РАЙОН</a:t>
            </a:r>
          </a:p>
          <a:p>
            <a:pPr algn="ctr">
              <a:spcBef>
                <a:spcPts val="0"/>
              </a:spcBef>
            </a:pPr>
            <a:r>
              <a:rPr lang="ru-RU" sz="20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</a:t>
            </a:r>
            <a:r>
              <a:rPr lang="ru-RU" sz="2000" b="1" u="sng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ЗА 2024 ГОД</a:t>
            </a:r>
          </a:p>
        </p:txBody>
      </p:sp>
    </p:spTree>
    <p:extLst>
      <p:ext uri="{BB962C8B-B14F-4D97-AF65-F5344CB8AC3E}">
        <p14:creationId xmlns:p14="http://schemas.microsoft.com/office/powerpoint/2010/main" val="83009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3671931"/>
              </p:ext>
            </p:extLst>
          </p:nvPr>
        </p:nvGraphicFramePr>
        <p:xfrm>
          <a:off x="107504" y="1196752"/>
          <a:ext cx="9042676" cy="5661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7294"/>
            <a:ext cx="9144000" cy="129763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200" b="1" dirty="0" smtClean="0">
                <a:ln w="50800"/>
                <a:latin typeface="Times New Roman" pitchFamily="18" charset="0"/>
                <a:cs typeface="Times New Roman" pitchFamily="18" charset="0"/>
              </a:rPr>
              <a:t>МО Туапсинский район в рейтинге среди муниципальных образований Краснодарского края, объем доходов консолидированного бюджета которых составляет более</a:t>
            </a:r>
            <a:br>
              <a:rPr lang="ru-RU" sz="2200" b="1" dirty="0" smtClean="0">
                <a:ln w="50800"/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n w="50800"/>
                <a:latin typeface="Times New Roman" pitchFamily="18" charset="0"/>
                <a:cs typeface="Times New Roman" pitchFamily="18" charset="0"/>
              </a:rPr>
              <a:t> 10 млрд рублей 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20987" y="1084094"/>
            <a:ext cx="2195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ln w="50800"/>
                <a:latin typeface="Times New Roman" pitchFamily="18" charset="0"/>
                <a:cs typeface="Times New Roman" pitchFamily="18" charset="0"/>
              </a:rPr>
              <a:t>(млн рублей)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98243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775"/>
            <a:ext cx="9036496" cy="972953"/>
          </a:xfrm>
        </p:spPr>
        <p:txBody>
          <a:bodyPr>
            <a:noAutofit/>
          </a:bodyPr>
          <a:lstStyle/>
          <a:p>
            <a:pPr algn="ctr"/>
            <a:r>
              <a:rPr lang="ru-RU" sz="2200" b="1" spc="150" dirty="0" smtClean="0">
                <a:ln w="11430"/>
                <a:solidFill>
                  <a:srgbClr val="002060"/>
                </a:solidFill>
                <a:latin typeface="Palatino Linotype" pitchFamily="18" charset="0"/>
                <a:cs typeface="Times New Roman" pitchFamily="18" charset="0"/>
              </a:rPr>
              <a:t>Исполнение бюджета Туапсинского района</a:t>
            </a:r>
            <a:br>
              <a:rPr lang="ru-RU" sz="2200" b="1" spc="150" dirty="0" smtClean="0">
                <a:ln w="11430"/>
                <a:solidFill>
                  <a:srgbClr val="002060"/>
                </a:solidFill>
                <a:latin typeface="Palatino Linotype" pitchFamily="18" charset="0"/>
                <a:cs typeface="Times New Roman" pitchFamily="18" charset="0"/>
              </a:rPr>
            </a:br>
            <a:r>
              <a:rPr lang="ru-RU" sz="2200" b="1" spc="150" dirty="0" smtClean="0">
                <a:ln w="11430"/>
                <a:solidFill>
                  <a:srgbClr val="002060"/>
                </a:solidFill>
                <a:latin typeface="Palatino Linotype" pitchFamily="18" charset="0"/>
                <a:cs typeface="Times New Roman" pitchFamily="18" charset="0"/>
              </a:rPr>
              <a:t>по налоговым и неналоговым доходам, прочим безвозмездным поступлениям за 2024 год</a:t>
            </a:r>
            <a:endParaRPr lang="ru-RU" sz="2200" b="1" dirty="0">
              <a:solidFill>
                <a:srgbClr val="002060"/>
              </a:solidFill>
              <a:latin typeface="Palatino Linotype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729614878"/>
              </p:ext>
            </p:extLst>
          </p:nvPr>
        </p:nvGraphicFramePr>
        <p:xfrm>
          <a:off x="46086" y="1043340"/>
          <a:ext cx="9079884" cy="5814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1"/>
          <p:cNvSpPr txBox="1"/>
          <p:nvPr/>
        </p:nvSpPr>
        <p:spPr>
          <a:xfrm>
            <a:off x="-36512" y="1196752"/>
            <a:ext cx="1050515" cy="30183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  <a:r>
              <a:rPr lang="ru-RU" sz="1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339752" y="6093296"/>
            <a:ext cx="1728192" cy="6802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План 2024  </a:t>
            </a:r>
          </a:p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1 735</a:t>
            </a:r>
            <a:endParaRPr lang="ru-RU" sz="1900" b="1" dirty="0">
              <a:solidFill>
                <a:srgbClr val="000066"/>
              </a:solidFill>
              <a:latin typeface="Palatino Linotype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211960" y="6101444"/>
            <a:ext cx="1751523" cy="66403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Факт 2024 </a:t>
            </a:r>
          </a:p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 2 107</a:t>
            </a:r>
            <a:endParaRPr lang="ru-RU" sz="1900" b="1" dirty="0">
              <a:solidFill>
                <a:srgbClr val="000066"/>
              </a:solidFill>
              <a:latin typeface="Palatino Linotype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7694" y="6085248"/>
            <a:ext cx="1562638" cy="6802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Факт 2023  </a:t>
            </a:r>
          </a:p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1 790</a:t>
            </a:r>
            <a:endParaRPr lang="ru-RU" sz="1900" b="1" dirty="0">
              <a:solidFill>
                <a:srgbClr val="000066"/>
              </a:solidFill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47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2379"/>
              </p:ext>
            </p:extLst>
          </p:nvPr>
        </p:nvGraphicFramePr>
        <p:xfrm>
          <a:off x="35496" y="1196752"/>
          <a:ext cx="9089379" cy="5661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5083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300" b="1" dirty="0" smtClean="0">
                <a:ln w="50800"/>
                <a:latin typeface="Palatino Linotype" pitchFamily="18" charset="0"/>
              </a:rPr>
              <a:t>МО Туапсинский район  в рейтинге среди ГО И МР </a:t>
            </a:r>
            <a:br>
              <a:rPr lang="ru-RU" sz="2300" b="1" dirty="0" smtClean="0">
                <a:ln w="50800"/>
                <a:latin typeface="Palatino Linotype" pitchFamily="18" charset="0"/>
              </a:rPr>
            </a:br>
            <a:r>
              <a:rPr lang="ru-RU" sz="2300" b="1" dirty="0" smtClean="0">
                <a:ln w="50800"/>
                <a:latin typeface="Palatino Linotype" pitchFamily="18" charset="0"/>
              </a:rPr>
              <a:t>Краснодарского </a:t>
            </a:r>
            <a:r>
              <a:rPr lang="ru-RU" sz="2300" b="1" dirty="0">
                <a:ln w="50800"/>
                <a:latin typeface="Palatino Linotype" pitchFamily="18" charset="0"/>
              </a:rPr>
              <a:t>края по исполнению бюджета </a:t>
            </a:r>
            <a:r>
              <a:rPr lang="ru-RU" sz="2300" b="1" dirty="0" smtClean="0">
                <a:ln w="50800"/>
                <a:latin typeface="Palatino Linotype" pitchFamily="18" charset="0"/>
              </a:rPr>
              <a:t/>
            </a:r>
            <a:br>
              <a:rPr lang="ru-RU" sz="2300" b="1" dirty="0" smtClean="0">
                <a:ln w="50800"/>
                <a:latin typeface="Palatino Linotype" pitchFamily="18" charset="0"/>
              </a:rPr>
            </a:br>
            <a:r>
              <a:rPr lang="ru-RU" sz="2300" b="1" dirty="0" smtClean="0">
                <a:ln w="50800"/>
                <a:latin typeface="Palatino Linotype" pitchFamily="18" charset="0"/>
              </a:rPr>
              <a:t>по доходам за 2024 год</a:t>
            </a:r>
            <a:endParaRPr lang="ru-RU" sz="2300" dirty="0"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27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836712"/>
          </a:xfrm>
        </p:spPr>
        <p:txBody>
          <a:bodyPr>
            <a:noAutofit/>
          </a:bodyPr>
          <a:lstStyle/>
          <a:p>
            <a:pPr algn="ctr"/>
            <a:r>
              <a:rPr lang="ru-RU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Структура собственных доходов бюджета района                          в разрезе главных администраторов доходов</a:t>
            </a:r>
            <a:endParaRPr lang="ru-RU" sz="27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9612" y="911503"/>
            <a:ext cx="6984776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19 главных администраторов – 2 107 млн рублей   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42223" y="1629138"/>
            <a:ext cx="2738867" cy="4982327"/>
            <a:chOff x="107504" y="1629138"/>
            <a:chExt cx="2566088" cy="4982327"/>
          </a:xfrm>
        </p:grpSpPr>
        <p:sp>
          <p:nvSpPr>
            <p:cNvPr id="12" name="Стрелка вниз 11"/>
            <p:cNvSpPr/>
            <p:nvPr/>
          </p:nvSpPr>
          <p:spPr>
            <a:xfrm>
              <a:off x="1115616" y="3921239"/>
              <a:ext cx="432048" cy="563849"/>
            </a:xfrm>
            <a:prstGeom prst="downArrow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Скругленный прямоугольник 7"/>
            <p:cNvSpPr/>
            <p:nvPr/>
          </p:nvSpPr>
          <p:spPr>
            <a:xfrm>
              <a:off x="107504" y="1629138"/>
              <a:ext cx="2566088" cy="229210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182-</a:t>
              </a:r>
              <a:r>
                <a:rPr lang="ru-RU" sz="1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Федеральная </a:t>
              </a:r>
              <a:r>
                <a:rPr lang="ru-RU" sz="1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налоговая служба РФ (МИФНС России </a:t>
              </a:r>
              <a:endPara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ru-RU" sz="1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№ 6 </a:t>
              </a:r>
              <a:r>
                <a:rPr lang="ru-RU" sz="1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по КК) </a:t>
              </a:r>
              <a:r>
                <a:rPr lang="ru-RU" sz="1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1 772 млн рублей </a:t>
              </a:r>
            </a:p>
            <a:p>
              <a:pPr algn="ctr"/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(84 %)</a:t>
              </a:r>
              <a:endPara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Скругленный прямоугольник 18"/>
            <p:cNvSpPr/>
            <p:nvPr/>
          </p:nvSpPr>
          <p:spPr>
            <a:xfrm>
              <a:off x="107504" y="4485088"/>
              <a:ext cx="2566088" cy="212637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Налог на прибыль организаций, НДФЛ, налог на имущество организаций,</a:t>
              </a:r>
            </a:p>
            <a:p>
              <a:pPr algn="ctr"/>
              <a:r>
                <a:rPr lang="ru-RU" sz="1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УСН, ЕНВД, </a:t>
              </a:r>
            </a:p>
            <a:p>
              <a:pPr algn="ctr"/>
              <a:r>
                <a:rPr lang="ru-RU" sz="1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патентная система налогообложения </a:t>
              </a:r>
            </a:p>
            <a:p>
              <a:pPr algn="ctr"/>
              <a:r>
                <a:rPr lang="ru-RU" sz="1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и часть госпошлины</a:t>
              </a: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2953100" y="1655093"/>
            <a:ext cx="2987052" cy="4956372"/>
            <a:chOff x="2953100" y="1655093"/>
            <a:chExt cx="2987052" cy="4956372"/>
          </a:xfrm>
        </p:grpSpPr>
        <p:sp>
          <p:nvSpPr>
            <p:cNvPr id="22" name="Стрелка вниз 21"/>
            <p:cNvSpPr/>
            <p:nvPr/>
          </p:nvSpPr>
          <p:spPr>
            <a:xfrm>
              <a:off x="4272397" y="3935014"/>
              <a:ext cx="432048" cy="527242"/>
            </a:xfrm>
            <a:prstGeom prst="downArrow">
              <a:avLst/>
            </a:prstGeom>
            <a:solidFill>
              <a:schemeClr val="accent6">
                <a:lumMod val="40000"/>
                <a:lumOff val="6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2953100" y="1655093"/>
              <a:ext cx="2987052" cy="227992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921, 902, 992  </a:t>
              </a:r>
              <a:r>
                <a:rPr lang="ru-RU" sz="1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- Управление  имущественных отношений, Администрация района  и городские </a:t>
              </a:r>
              <a:r>
                <a:rPr lang="ru-RU" sz="1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поселения МО Туапсинский </a:t>
              </a:r>
              <a:r>
                <a:rPr lang="ru-RU" sz="1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район</a:t>
              </a:r>
            </a:p>
            <a:p>
              <a:pPr algn="ctr"/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307 млн рублей  </a:t>
              </a:r>
            </a:p>
            <a:p>
              <a:pPr algn="ctr"/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(15 %)</a:t>
              </a:r>
              <a:endPara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Скругленный прямоугольник 19"/>
            <p:cNvSpPr/>
            <p:nvPr/>
          </p:nvSpPr>
          <p:spPr>
            <a:xfrm>
              <a:off x="2953100" y="4485088"/>
              <a:ext cx="2987052" cy="212637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Доходы от арендной платы за землю, доходы от продажи земельных участков,  доходы от уплаты части прибыли  МУП, доходы от сдачи в аренду имущества, доходы от продажи имущества, прочие безвозмездные поступления</a:t>
              </a:r>
              <a:endPara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6012160" y="1655432"/>
            <a:ext cx="2905597" cy="4956033"/>
            <a:chOff x="6061567" y="1655432"/>
            <a:chExt cx="2905597" cy="4956033"/>
          </a:xfrm>
        </p:grpSpPr>
        <p:sp>
          <p:nvSpPr>
            <p:cNvPr id="23" name="Стрелка вниз 22"/>
            <p:cNvSpPr/>
            <p:nvPr/>
          </p:nvSpPr>
          <p:spPr>
            <a:xfrm>
              <a:off x="7344308" y="3921240"/>
              <a:ext cx="432048" cy="574755"/>
            </a:xfrm>
            <a:prstGeom prst="downArrow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6061567" y="1655432"/>
              <a:ext cx="2902921" cy="2265808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Прочие администраторы (Федеральные агентства РФ, </a:t>
              </a:r>
              <a:r>
                <a:rPr lang="ru-RU" sz="1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отраслевые </a:t>
              </a:r>
              <a:r>
                <a:rPr lang="ru-RU" sz="1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Министерства,  Департаменты </a:t>
              </a:r>
              <a:endPara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ru-RU" sz="1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Краснодарского края)</a:t>
              </a:r>
            </a:p>
            <a:p>
              <a:pPr algn="ctr"/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28 млн рублей </a:t>
              </a:r>
            </a:p>
            <a:p>
              <a:pPr algn="ctr"/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(1 %)</a:t>
              </a:r>
              <a:endPara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6061568" y="4485089"/>
              <a:ext cx="2905596" cy="212637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Плата за НВОС,</a:t>
              </a:r>
            </a:p>
            <a:p>
              <a:pPr algn="ctr"/>
              <a:r>
                <a:rPr lang="ru-RU" sz="2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доходы от оказания платных услуг, штрафы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742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  <a:blipFill dpi="0" rotWithShape="1">
            <a:blip r:embed="rId2">
              <a:alphaModFix amt="37000"/>
            </a:blip>
            <a:srcRect/>
            <a:stretch>
              <a:fillRect/>
            </a:stretch>
          </a:blipFill>
        </p:spPr>
        <p:txBody>
          <a:bodyPr>
            <a:noAutofit/>
          </a:bodyPr>
          <a:lstStyle/>
          <a:p>
            <a:pPr algn="ctr"/>
            <a:r>
              <a:rPr lang="ru-RU" sz="2400" b="1" spc="150" dirty="0" smtClean="0">
                <a:ln w="11430"/>
                <a:latin typeface="Palatino Linotype" pitchFamily="18" charset="0"/>
                <a:cs typeface="Times New Roman" pitchFamily="18" charset="0"/>
              </a:rPr>
              <a:t>Исполнение собственных доходов  бюджета МО Туапсинский </a:t>
            </a:r>
            <a:r>
              <a:rPr lang="ru-RU" sz="2400" b="1" spc="150" dirty="0">
                <a:ln w="11430"/>
                <a:latin typeface="Palatino Linotype" pitchFamily="18" charset="0"/>
                <a:cs typeface="Times New Roman" pitchFamily="18" charset="0"/>
              </a:rPr>
              <a:t>район в разрезе основных отраслей экономики </a:t>
            </a:r>
            <a:r>
              <a:rPr lang="ru-RU" sz="2400" b="1" spc="150" dirty="0" smtClean="0">
                <a:ln w="11430"/>
                <a:latin typeface="Palatino Linotype" pitchFamily="18" charset="0"/>
                <a:cs typeface="Times New Roman" pitchFamily="18" charset="0"/>
              </a:rPr>
              <a:t>за 2024 год (уд</a:t>
            </a:r>
            <a:r>
              <a:rPr lang="ru-RU" sz="2400" b="1" spc="150" dirty="0">
                <a:ln w="11430"/>
                <a:latin typeface="Palatino Linotype" pitchFamily="18" charset="0"/>
                <a:cs typeface="Times New Roman" pitchFamily="18" charset="0"/>
              </a:rPr>
              <a:t>. </a:t>
            </a:r>
            <a:r>
              <a:rPr lang="ru-RU" sz="2400" b="1" spc="150" dirty="0" smtClean="0">
                <a:ln w="11430"/>
                <a:latin typeface="Palatino Linotype" pitchFamily="18" charset="0"/>
                <a:cs typeface="Times New Roman" pitchFamily="18" charset="0"/>
              </a:rPr>
              <a:t>вес в нормативе)  </a:t>
            </a:r>
            <a:r>
              <a:rPr lang="ru-RU" sz="2400" b="1" spc="150" dirty="0" smtClean="0">
                <a:ln w="11430"/>
                <a:latin typeface="Times New Roman" pitchFamily="18" charset="0"/>
                <a:cs typeface="Times New Roman" pitchFamily="18" charset="0"/>
              </a:rPr>
              <a:t>                 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4261280702"/>
              </p:ext>
            </p:extLst>
          </p:nvPr>
        </p:nvGraphicFramePr>
        <p:xfrm>
          <a:off x="251520" y="1228596"/>
          <a:ext cx="8640960" cy="5628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5952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22385"/>
            <a:ext cx="8784976" cy="100811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 w="11430"/>
              </a:rPr>
              <a:t>РАСХОДЫ БЮДЖЕТА </a:t>
            </a:r>
            <a:r>
              <a:rPr lang="ru-RU" sz="2800" b="1" dirty="0" smtClean="0">
                <a:ln w="11430"/>
              </a:rPr>
              <a:t/>
            </a:r>
            <a:br>
              <a:rPr lang="ru-RU" sz="2800" b="1" dirty="0" smtClean="0">
                <a:ln w="11430"/>
              </a:rPr>
            </a:br>
            <a:r>
              <a:rPr lang="ru-RU" sz="2800" b="1" dirty="0" smtClean="0">
                <a:ln w="11430"/>
              </a:rPr>
              <a:t>муниципального </a:t>
            </a:r>
            <a:r>
              <a:rPr lang="ru-RU" sz="2800" b="1" dirty="0">
                <a:ln w="11430"/>
              </a:rPr>
              <a:t>образования Туапсинский </a:t>
            </a:r>
            <a:r>
              <a:rPr lang="ru-RU" sz="2800" b="1" dirty="0" smtClean="0">
                <a:ln w="11430"/>
              </a:rPr>
              <a:t>район</a:t>
            </a:r>
            <a:endParaRPr lang="ru-RU" sz="2800" b="1" dirty="0">
              <a:ln w="1143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7708896"/>
              </p:ext>
            </p:extLst>
          </p:nvPr>
        </p:nvGraphicFramePr>
        <p:xfrm>
          <a:off x="107504" y="980729"/>
          <a:ext cx="8928992" cy="57606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242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710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5488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7064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3778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План</a:t>
                      </a:r>
                    </a:p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(тыс. рублей)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Исполнено</a:t>
                      </a:r>
                    </a:p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(тыс. рублей)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</a:t>
                      </a:r>
                      <a:r>
                        <a:rPr lang="ru-RU" sz="20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исполнения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1935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ВСЕГО</a:t>
                      </a: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4 815 385,1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4 707 752,5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97,8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24" marR="7324" marT="7324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8933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Общегосударственные вопросы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kern="1200" dirty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506 381,2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kern="1200" dirty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488 333,4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kern="120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96,4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8933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Национальная оборона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kern="120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310,0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kern="1200" dirty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250,1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kern="1200" dirty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80,7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37784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Национальная безопасность и правоохранительная деятельность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kern="120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98 955,1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kern="1200" dirty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95 155,3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kern="120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96,2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48933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Национальная экономика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kern="120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97 915,0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kern="1200" dirty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85 667,2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kern="120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87,5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48933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Жилищно-коммунальное хозяйство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kern="120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153 563,4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kern="1200" dirty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152 508,0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kern="1200" dirty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99,3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48933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Образование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kern="120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3 060 466,8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kern="120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3 034 477,4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kern="1200" dirty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99,2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31944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Культура, </a:t>
                      </a:r>
                      <a:r>
                        <a:rPr lang="ru-RU" sz="20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кинематография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kern="1200" dirty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38 466,5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kern="120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34 939,8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kern="1200" dirty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90,8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31944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Здравоохранение</a:t>
                      </a:r>
                      <a:endParaRPr lang="ru-RU" sz="2000" u="none" strike="noStrik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kern="120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1 322,3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kern="120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1 322,3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kern="120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48933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Социальная политика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kern="120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239 377,3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kern="120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232 676,4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kern="1200" dirty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97,2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48933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Физическая </a:t>
                      </a:r>
                      <a:r>
                        <a:rPr lang="ru-RU" sz="20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культура и спорт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kern="120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442 346,1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kern="120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406 141,7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kern="1200" dirty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91,8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637784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Обслуживание государственного и муниципального долга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kern="120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71,5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kern="120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71,0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kern="1200" dirty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99,3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48933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Межбюджетные </a:t>
                      </a:r>
                      <a:r>
                        <a:rPr lang="ru-RU" sz="20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трансферты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kern="120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176 209,9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kern="120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176 209,9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kern="1200" dirty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422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https://leader-id.storage.yandexcloud.net/upload/3379068/df2d0132-c43b-43c6-bc9b-2a1e6679f4a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85" y="5229200"/>
            <a:ext cx="4243871" cy="165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avatars.mds.yandex.net/i?id=13fe6657bb699c72b25768c9afc2e00d7a43f304-12422016-images-thumbs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8575"/>
            <a:ext cx="4782555" cy="124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Горизонтальный свиток 1"/>
          <p:cNvSpPr/>
          <p:nvPr/>
        </p:nvSpPr>
        <p:spPr>
          <a:xfrm>
            <a:off x="-1" y="711825"/>
            <a:ext cx="4922805" cy="531362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СПОЛНЕНИЕ БЮДЖЕТА МУНИЦИПАЛЬНОГО ОБРАЗОВАНИЯ ТУАПСИНСКИЙ РАЙОН В РАМКАХ МУНИЦИПАЛЬНЫХ ПРОГРАММ                                                  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</a:t>
            </a:r>
            <a:r>
              <a:rPr lang="ru-RU" sz="2400" b="1" dirty="0" smtClean="0">
                <a:solidFill>
                  <a:srgbClr val="FFFF00"/>
                </a:solidFill>
              </a:rPr>
              <a:t>н 4 млрд 325,3 млн руб., Факт 4 млрд 235,0 млн руб.   (97,9%)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3" name="Овальная выноска 2"/>
          <p:cNvSpPr/>
          <p:nvPr/>
        </p:nvSpPr>
        <p:spPr>
          <a:xfrm>
            <a:off x="4355976" y="28575"/>
            <a:ext cx="4660418" cy="3240360"/>
          </a:xfrm>
          <a:prstGeom prst="wedgeEllipse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33CC"/>
                </a:solidFill>
              </a:rPr>
              <a:t>Расходная часть бюджета </a:t>
            </a:r>
            <a:r>
              <a:rPr lang="ru-RU" sz="2000" b="1" dirty="0" smtClean="0">
                <a:solidFill>
                  <a:srgbClr val="0033CC"/>
                </a:solidFill>
              </a:rPr>
              <a:t>была сформирована </a:t>
            </a:r>
            <a:r>
              <a:rPr lang="ru-RU" sz="2000" b="1" dirty="0">
                <a:solidFill>
                  <a:srgbClr val="0033CC"/>
                </a:solidFill>
              </a:rPr>
              <a:t>и представлена в программном формате </a:t>
            </a:r>
            <a:endParaRPr lang="ru-RU" sz="2000" b="1" dirty="0" smtClean="0">
              <a:solidFill>
                <a:srgbClr val="0033CC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на</a:t>
            </a:r>
            <a:r>
              <a:rPr lang="ru-RU" sz="2400" b="1" dirty="0" smtClean="0">
                <a:solidFill>
                  <a:srgbClr val="0033CC"/>
                </a:solidFill>
              </a:rPr>
              <a:t> </a:t>
            </a:r>
            <a:r>
              <a:rPr lang="ru-RU" sz="2400" b="1" dirty="0">
                <a:solidFill>
                  <a:srgbClr val="FF0000"/>
                </a:solidFill>
              </a:rPr>
              <a:t>основе </a:t>
            </a:r>
            <a:r>
              <a:rPr lang="ru-RU" sz="2400" b="1" u="sng" dirty="0" smtClean="0">
                <a:solidFill>
                  <a:srgbClr val="FF0000"/>
                </a:solidFill>
              </a:rPr>
              <a:t>18</a:t>
            </a:r>
            <a:r>
              <a:rPr lang="ru-RU" sz="2400" b="1" dirty="0" smtClean="0">
                <a:solidFill>
                  <a:srgbClr val="FF0000"/>
                </a:solidFill>
              </a:rPr>
              <a:t> муниципальных </a:t>
            </a:r>
            <a:r>
              <a:rPr lang="ru-RU" sz="2400" b="1" dirty="0">
                <a:solidFill>
                  <a:srgbClr val="FF0000"/>
                </a:solidFill>
              </a:rPr>
              <a:t>программ  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Туапсинского </a:t>
            </a:r>
            <a:r>
              <a:rPr lang="ru-RU" sz="2000" b="1" dirty="0">
                <a:solidFill>
                  <a:srgbClr val="0033CC"/>
                </a:solidFill>
              </a:rPr>
              <a:t>района</a:t>
            </a:r>
          </a:p>
        </p:txBody>
      </p:sp>
      <p:sp>
        <p:nvSpPr>
          <p:cNvPr id="4" name="Овальная выноска 3"/>
          <p:cNvSpPr/>
          <p:nvPr/>
        </p:nvSpPr>
        <p:spPr>
          <a:xfrm>
            <a:off x="4529552" y="3578136"/>
            <a:ext cx="4541971" cy="2952328"/>
          </a:xfrm>
          <a:prstGeom prst="wedgeEllipse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89,8 %</a:t>
            </a:r>
            <a:r>
              <a:rPr lang="ru-RU" sz="2400" b="1" dirty="0" smtClean="0"/>
              <a:t> </a:t>
            </a:r>
            <a:r>
              <a:rPr lang="ru-RU" sz="2000" b="1" dirty="0" smtClean="0">
                <a:solidFill>
                  <a:srgbClr val="0033CC"/>
                </a:solidFill>
              </a:rPr>
              <a:t>расходов распределены </a:t>
            </a:r>
            <a:r>
              <a:rPr lang="ru-RU" sz="2000" b="1" dirty="0">
                <a:solidFill>
                  <a:srgbClr val="0033CC"/>
                </a:solidFill>
              </a:rPr>
              <a:t>в рамках муниципальных программ, </a:t>
            </a:r>
          </a:p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и имеют </a:t>
            </a:r>
            <a:r>
              <a:rPr lang="ru-RU" sz="2000" b="1" dirty="0">
                <a:solidFill>
                  <a:srgbClr val="0033CC"/>
                </a:solidFill>
              </a:rPr>
              <a:t>социальную </a:t>
            </a:r>
            <a:r>
              <a:rPr lang="ru-RU" sz="2000" b="1" dirty="0" smtClean="0">
                <a:solidFill>
                  <a:srgbClr val="0033CC"/>
                </a:solidFill>
              </a:rPr>
              <a:t>направленность </a:t>
            </a:r>
            <a:r>
              <a:rPr lang="ru-RU" sz="2400" b="1" dirty="0" smtClean="0">
                <a:solidFill>
                  <a:srgbClr val="0033CC"/>
                </a:solidFill>
              </a:rPr>
              <a:t>свыше </a:t>
            </a:r>
            <a:r>
              <a:rPr lang="ru-RU" sz="2400" b="1" u="sng" dirty="0" smtClean="0">
                <a:solidFill>
                  <a:srgbClr val="0000CC"/>
                </a:solidFill>
              </a:rPr>
              <a:t>78 %</a:t>
            </a:r>
            <a:r>
              <a:rPr lang="ru-RU" sz="2400" b="1" dirty="0" smtClean="0">
                <a:solidFill>
                  <a:srgbClr val="0033CC"/>
                </a:solidFill>
              </a:rPr>
              <a:t> от общих расходов                                                    </a:t>
            </a:r>
            <a:endParaRPr lang="ru-RU" sz="24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47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  <a:extLst/>
        </p:spPr>
      </p:pic>
      <p:sp>
        <p:nvSpPr>
          <p:cNvPr id="3" name="Скругленный прямоугольник 2"/>
          <p:cNvSpPr/>
          <p:nvPr/>
        </p:nvSpPr>
        <p:spPr>
          <a:xfrm>
            <a:off x="271530" y="116632"/>
            <a:ext cx="8745151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в рамках муниципальных программ </a:t>
            </a:r>
          </a:p>
          <a:p>
            <a:pPr algn="ctr"/>
            <a:r>
              <a:rPr lang="ru-RU" sz="2400" dirty="0" smtClean="0"/>
              <a:t>                                                                                                   (млн рублей)</a:t>
            </a:r>
            <a:endParaRPr lang="ru-RU" sz="24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0592" y="1539044"/>
            <a:ext cx="4681449" cy="3600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Всего: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117971" y="1549363"/>
            <a:ext cx="1176614" cy="3600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4 325,3</a:t>
            </a:r>
            <a:endParaRPr lang="ru-RU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480515" y="1549363"/>
            <a:ext cx="1103873" cy="3600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4 235,0</a:t>
            </a:r>
            <a:endParaRPr lang="ru-RU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793346" y="1549363"/>
            <a:ext cx="1159673" cy="3600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9</a:t>
            </a: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7</a:t>
            </a: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,</a:t>
            </a:r>
            <a:r>
              <a:rPr lang="ru-RU" sz="2000" b="1" dirty="0">
                <a:solidFill>
                  <a:schemeClr val="accent4">
                    <a:lumMod val="75000"/>
                  </a:schemeClr>
                </a:solidFill>
              </a:rPr>
              <a:t>9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250593" y="1916832"/>
            <a:ext cx="8699444" cy="675530"/>
            <a:chOff x="250593" y="1988839"/>
            <a:chExt cx="8699444" cy="675530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250593" y="1988839"/>
              <a:ext cx="4671160" cy="67513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000" b="1" dirty="0" smtClean="0">
                  <a:solidFill>
                    <a:srgbClr val="0033CC"/>
                  </a:solidFill>
                </a:rPr>
                <a:t>На социальную сферу </a:t>
              </a:r>
              <a:r>
                <a:rPr lang="ru-RU" sz="2000" b="1" dirty="0" smtClean="0">
                  <a:solidFill>
                    <a:srgbClr val="BE125C"/>
                  </a:solidFill>
                </a:rPr>
                <a:t>(78,8 %), </a:t>
              </a:r>
            </a:p>
            <a:p>
              <a:r>
                <a:rPr lang="ru-RU" sz="2000" b="1" dirty="0" smtClean="0">
                  <a:solidFill>
                    <a:srgbClr val="0033CC"/>
                  </a:solidFill>
                </a:rPr>
                <a:t>в том числе:</a:t>
              </a:r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5117971" y="1998364"/>
              <a:ext cx="1172419" cy="666005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>
                  <a:solidFill>
                    <a:srgbClr val="0033CC"/>
                  </a:solidFill>
                </a:rPr>
                <a:t>3 782,0</a:t>
              </a:r>
              <a:endParaRPr lang="ru-RU" sz="2000" b="1" dirty="0">
                <a:solidFill>
                  <a:srgbClr val="0033CC"/>
                </a:solidFill>
              </a:endParaRPr>
            </a:p>
          </p:txBody>
        </p:sp>
        <p:sp>
          <p:nvSpPr>
            <p:cNvPr id="23" name="Скругленный прямоугольник 22"/>
            <p:cNvSpPr/>
            <p:nvPr/>
          </p:nvSpPr>
          <p:spPr>
            <a:xfrm>
              <a:off x="6487534" y="1988841"/>
              <a:ext cx="1104069" cy="67513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>
                  <a:solidFill>
                    <a:srgbClr val="0033CC"/>
                  </a:solidFill>
                </a:rPr>
                <a:t>3 709,6</a:t>
              </a:r>
              <a:endParaRPr lang="ru-RU" sz="2000" b="1" dirty="0">
                <a:solidFill>
                  <a:srgbClr val="0033CC"/>
                </a:solidFill>
              </a:endParaRPr>
            </a:p>
          </p:txBody>
        </p:sp>
        <p:sp>
          <p:nvSpPr>
            <p:cNvPr id="25" name="Скругленный прямоугольник 24"/>
            <p:cNvSpPr/>
            <p:nvPr/>
          </p:nvSpPr>
          <p:spPr>
            <a:xfrm>
              <a:off x="7803875" y="1998365"/>
              <a:ext cx="1146162" cy="661136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>
                  <a:solidFill>
                    <a:srgbClr val="0033CC"/>
                  </a:solidFill>
                </a:rPr>
                <a:t>98,1</a:t>
              </a:r>
              <a:endParaRPr lang="ru-RU" sz="2000" b="1" dirty="0">
                <a:solidFill>
                  <a:srgbClr val="0033CC"/>
                </a:solidFill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267855" y="2636912"/>
            <a:ext cx="8666549" cy="370259"/>
            <a:chOff x="267855" y="2798973"/>
            <a:chExt cx="8666549" cy="370259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267855" y="2809192"/>
              <a:ext cx="4664185" cy="36004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>
                  <a:solidFill>
                    <a:srgbClr val="002060"/>
                  </a:solidFill>
                </a:rPr>
                <a:t>Образование</a:t>
              </a:r>
              <a:endParaRPr lang="ru-RU" sz="2400" b="1" dirty="0">
                <a:solidFill>
                  <a:srgbClr val="002060"/>
                </a:solidFill>
              </a:endParaRPr>
            </a:p>
          </p:txBody>
        </p:sp>
        <p:sp>
          <p:nvSpPr>
            <p:cNvPr id="20" name="Скругленный прямоугольник 19"/>
            <p:cNvSpPr/>
            <p:nvPr/>
          </p:nvSpPr>
          <p:spPr>
            <a:xfrm>
              <a:off x="5148376" y="2798973"/>
              <a:ext cx="1160059" cy="36004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>
                  <a:solidFill>
                    <a:srgbClr val="0033CC"/>
                  </a:solidFill>
                </a:rPr>
                <a:t>2 964,2</a:t>
              </a:r>
              <a:endParaRPr lang="ru-RU" sz="2000" b="1" dirty="0">
                <a:solidFill>
                  <a:srgbClr val="0033CC"/>
                </a:solidFill>
              </a:endParaRPr>
            </a:p>
          </p:txBody>
        </p:sp>
        <p:sp>
          <p:nvSpPr>
            <p:cNvPr id="26" name="Скругленный прямоугольник 25"/>
            <p:cNvSpPr/>
            <p:nvPr/>
          </p:nvSpPr>
          <p:spPr>
            <a:xfrm>
              <a:off x="6487536" y="2798973"/>
              <a:ext cx="1091991" cy="348966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>
                  <a:solidFill>
                    <a:srgbClr val="0033CC"/>
                  </a:solidFill>
                </a:rPr>
                <a:t>2 936,3</a:t>
              </a:r>
              <a:endParaRPr lang="ru-RU" sz="2000" b="1" dirty="0">
                <a:solidFill>
                  <a:srgbClr val="0033CC"/>
                </a:solidFill>
              </a:endParaRPr>
            </a:p>
          </p:txBody>
        </p:sp>
        <p:sp>
          <p:nvSpPr>
            <p:cNvPr id="27" name="Скругленный прямоугольник 26"/>
            <p:cNvSpPr/>
            <p:nvPr/>
          </p:nvSpPr>
          <p:spPr>
            <a:xfrm>
              <a:off x="7790382" y="2809192"/>
              <a:ext cx="1144022" cy="32918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>
                  <a:solidFill>
                    <a:srgbClr val="0033CC"/>
                  </a:solidFill>
                </a:rPr>
                <a:t>99,1</a:t>
              </a:r>
              <a:endParaRPr lang="ru-RU" sz="2000" b="1" dirty="0">
                <a:solidFill>
                  <a:srgbClr val="0033CC"/>
                </a:solidFill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267856" y="3490378"/>
            <a:ext cx="8666548" cy="442678"/>
            <a:chOff x="267856" y="3700095"/>
            <a:chExt cx="8666548" cy="442678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267856" y="3700095"/>
              <a:ext cx="4679026" cy="4426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>
                  <a:solidFill>
                    <a:srgbClr val="002060"/>
                  </a:solidFill>
                </a:rPr>
                <a:t>Социальная политика</a:t>
              </a:r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5149748" y="3725737"/>
              <a:ext cx="1147983" cy="39139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>
                  <a:solidFill>
                    <a:srgbClr val="0033CC"/>
                  </a:solidFill>
                </a:rPr>
                <a:t>221,0</a:t>
              </a:r>
              <a:endParaRPr lang="ru-RU" sz="2000" b="1" dirty="0">
                <a:solidFill>
                  <a:srgbClr val="0033CC"/>
                </a:solidFill>
              </a:endParaRPr>
            </a:p>
          </p:txBody>
        </p:sp>
        <p:sp>
          <p:nvSpPr>
            <p:cNvPr id="29" name="Скругленный прямоугольник 28"/>
            <p:cNvSpPr/>
            <p:nvPr/>
          </p:nvSpPr>
          <p:spPr>
            <a:xfrm>
              <a:off x="7799334" y="3709641"/>
              <a:ext cx="1135070" cy="395714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>
                  <a:solidFill>
                    <a:srgbClr val="0033CC"/>
                  </a:solidFill>
                </a:rPr>
                <a:t>97,0</a:t>
              </a:r>
              <a:endParaRPr lang="ru-RU" sz="2000" b="1" dirty="0">
                <a:solidFill>
                  <a:srgbClr val="0033CC"/>
                </a:solidFill>
              </a:endParaRPr>
            </a:p>
          </p:txBody>
        </p:sp>
        <p:sp>
          <p:nvSpPr>
            <p:cNvPr id="30" name="Скругленный прямоугольник 29"/>
            <p:cNvSpPr/>
            <p:nvPr/>
          </p:nvSpPr>
          <p:spPr>
            <a:xfrm>
              <a:off x="6487535" y="3709083"/>
              <a:ext cx="1091992" cy="39627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>
                  <a:solidFill>
                    <a:srgbClr val="0033CC"/>
                  </a:solidFill>
                </a:rPr>
                <a:t>214,3</a:t>
              </a:r>
              <a:endParaRPr lang="ru-RU" b="1" dirty="0">
                <a:solidFill>
                  <a:srgbClr val="0033CC"/>
                </a:solidFill>
              </a:endParaRPr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250591" y="3967645"/>
            <a:ext cx="8683813" cy="469467"/>
            <a:chOff x="250591" y="4186823"/>
            <a:chExt cx="8683813" cy="469467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250591" y="4202903"/>
              <a:ext cx="4696291" cy="43490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>
                  <a:solidFill>
                    <a:srgbClr val="002060"/>
                  </a:solidFill>
                </a:rPr>
                <a:t>Культура</a:t>
              </a:r>
              <a:endParaRPr lang="ru-RU" sz="2400" b="1" dirty="0">
                <a:solidFill>
                  <a:srgbClr val="002060"/>
                </a:solidFill>
              </a:endParaRPr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>
              <a:off x="5153706" y="4188255"/>
              <a:ext cx="1136685" cy="44139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>
                  <a:solidFill>
                    <a:srgbClr val="0033CC"/>
                  </a:solidFill>
                </a:rPr>
                <a:t>168,5</a:t>
              </a:r>
              <a:endParaRPr lang="ru-RU" sz="2000" b="1" dirty="0">
                <a:solidFill>
                  <a:srgbClr val="0033CC"/>
                </a:solidFill>
              </a:endParaRPr>
            </a:p>
          </p:txBody>
        </p:sp>
        <p:sp>
          <p:nvSpPr>
            <p:cNvPr id="32" name="Скругленный прямоугольник 31"/>
            <p:cNvSpPr/>
            <p:nvPr/>
          </p:nvSpPr>
          <p:spPr>
            <a:xfrm>
              <a:off x="6487535" y="4195904"/>
              <a:ext cx="1091994" cy="43374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>
                  <a:solidFill>
                    <a:srgbClr val="0033CC"/>
                  </a:solidFill>
                </a:rPr>
                <a:t>167,0</a:t>
              </a:r>
              <a:endParaRPr lang="ru-RU" b="1" dirty="0">
                <a:solidFill>
                  <a:srgbClr val="0033CC"/>
                </a:solidFill>
              </a:endParaRPr>
            </a:p>
          </p:txBody>
        </p:sp>
        <p:sp>
          <p:nvSpPr>
            <p:cNvPr id="33" name="Скругленный прямоугольник 32"/>
            <p:cNvSpPr/>
            <p:nvPr/>
          </p:nvSpPr>
          <p:spPr>
            <a:xfrm>
              <a:off x="7799334" y="4186823"/>
              <a:ext cx="1135070" cy="46946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>
                  <a:solidFill>
                    <a:srgbClr val="0033CC"/>
                  </a:solidFill>
                </a:rPr>
                <a:t>99,1</a:t>
              </a:r>
              <a:endParaRPr lang="ru-RU" sz="2000" b="1" dirty="0">
                <a:solidFill>
                  <a:srgbClr val="0033CC"/>
                </a:solidFill>
              </a:endParaRP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250592" y="4471954"/>
            <a:ext cx="8683812" cy="397207"/>
            <a:chOff x="250592" y="4665688"/>
            <a:chExt cx="8683812" cy="397207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250592" y="4665688"/>
              <a:ext cx="4688964" cy="36004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>
                  <a:solidFill>
                    <a:srgbClr val="002060"/>
                  </a:solidFill>
                </a:rPr>
                <a:t>Молодежная политика</a:t>
              </a:r>
              <a:endParaRPr lang="ru-RU" sz="2400" b="1" dirty="0">
                <a:solidFill>
                  <a:srgbClr val="002060"/>
                </a:solidFill>
              </a:endParaRPr>
            </a:p>
          </p:txBody>
        </p:sp>
        <p:sp>
          <p:nvSpPr>
            <p:cNvPr id="17" name="Скругленный прямоугольник 16"/>
            <p:cNvSpPr/>
            <p:nvPr/>
          </p:nvSpPr>
          <p:spPr>
            <a:xfrm>
              <a:off x="5153706" y="4672696"/>
              <a:ext cx="1140879" cy="36004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>
                  <a:solidFill>
                    <a:srgbClr val="0033CC"/>
                  </a:solidFill>
                </a:rPr>
                <a:t>18,5</a:t>
              </a:r>
              <a:endParaRPr lang="ru-RU" sz="2000" b="1" dirty="0">
                <a:solidFill>
                  <a:srgbClr val="0033CC"/>
                </a:solidFill>
              </a:endParaRPr>
            </a:p>
          </p:txBody>
        </p:sp>
        <p:sp>
          <p:nvSpPr>
            <p:cNvPr id="34" name="Скругленный прямоугольник 33"/>
            <p:cNvSpPr/>
            <p:nvPr/>
          </p:nvSpPr>
          <p:spPr>
            <a:xfrm>
              <a:off x="6487535" y="4672696"/>
              <a:ext cx="1091994" cy="36004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>
                  <a:solidFill>
                    <a:srgbClr val="0033CC"/>
                  </a:solidFill>
                </a:rPr>
                <a:t>17,9</a:t>
              </a:r>
              <a:endParaRPr lang="ru-RU" b="1" dirty="0">
                <a:solidFill>
                  <a:srgbClr val="0033CC"/>
                </a:solidFill>
              </a:endParaRPr>
            </a:p>
          </p:txBody>
        </p:sp>
        <p:sp>
          <p:nvSpPr>
            <p:cNvPr id="35" name="Скругленный прямоугольник 34"/>
            <p:cNvSpPr/>
            <p:nvPr/>
          </p:nvSpPr>
          <p:spPr>
            <a:xfrm>
              <a:off x="7772479" y="4672697"/>
              <a:ext cx="1161925" cy="39019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>
                  <a:solidFill>
                    <a:srgbClr val="0033CC"/>
                  </a:solidFill>
                </a:rPr>
                <a:t>96,8</a:t>
              </a:r>
              <a:endParaRPr lang="ru-RU" sz="2000" b="1" dirty="0">
                <a:solidFill>
                  <a:srgbClr val="0033CC"/>
                </a:solidFill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267856" y="3068960"/>
            <a:ext cx="8666547" cy="360040"/>
            <a:chOff x="267856" y="3281990"/>
            <a:chExt cx="8666547" cy="360040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267856" y="3281990"/>
              <a:ext cx="4671700" cy="36004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>
                  <a:solidFill>
                    <a:srgbClr val="002060"/>
                  </a:solidFill>
                </a:rPr>
                <a:t>Физическая культура и спорт</a:t>
              </a:r>
            </a:p>
          </p:txBody>
        </p:sp>
        <p:sp>
          <p:nvSpPr>
            <p:cNvPr id="14" name="Скругленный прямоугольник 13"/>
            <p:cNvSpPr/>
            <p:nvPr/>
          </p:nvSpPr>
          <p:spPr>
            <a:xfrm>
              <a:off x="5148376" y="3281990"/>
              <a:ext cx="1160060" cy="36004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>
                  <a:solidFill>
                    <a:srgbClr val="0033CC"/>
                  </a:solidFill>
                </a:rPr>
                <a:t>408,5</a:t>
              </a:r>
              <a:endParaRPr lang="ru-RU" sz="2000" b="1" dirty="0">
                <a:solidFill>
                  <a:srgbClr val="0033CC"/>
                </a:solidFill>
              </a:endParaRPr>
            </a:p>
          </p:txBody>
        </p:sp>
        <p:sp>
          <p:nvSpPr>
            <p:cNvPr id="31" name="Скругленный прямоугольник 30"/>
            <p:cNvSpPr/>
            <p:nvPr/>
          </p:nvSpPr>
          <p:spPr>
            <a:xfrm>
              <a:off x="7790381" y="3281990"/>
              <a:ext cx="1144022" cy="34089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>
                  <a:solidFill>
                    <a:srgbClr val="0033CC"/>
                  </a:solidFill>
                </a:rPr>
                <a:t>91,3</a:t>
              </a:r>
              <a:endParaRPr lang="ru-RU" sz="2000" b="1" dirty="0">
                <a:solidFill>
                  <a:srgbClr val="0033CC"/>
                </a:solidFill>
              </a:endParaRPr>
            </a:p>
          </p:txBody>
        </p:sp>
        <p:sp>
          <p:nvSpPr>
            <p:cNvPr id="36" name="Скругленный прямоугольник 35"/>
            <p:cNvSpPr/>
            <p:nvPr/>
          </p:nvSpPr>
          <p:spPr>
            <a:xfrm>
              <a:off x="6487535" y="3281990"/>
              <a:ext cx="1104069" cy="36004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>
                  <a:solidFill>
                    <a:srgbClr val="0033CC"/>
                  </a:solidFill>
                </a:rPr>
                <a:t>372,8</a:t>
              </a:r>
              <a:endParaRPr lang="ru-RU" sz="2000" b="1" dirty="0">
                <a:solidFill>
                  <a:srgbClr val="0033CC"/>
                </a:solidFill>
              </a:endParaRPr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267856" y="5373216"/>
            <a:ext cx="8685163" cy="1435065"/>
            <a:chOff x="267856" y="5422935"/>
            <a:chExt cx="8685163" cy="1435065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267856" y="5422935"/>
              <a:ext cx="4664186" cy="143506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rgbClr val="000066"/>
                  </a:solidFill>
                </a:rPr>
                <a:t>Прочие (ЖКХ</a:t>
              </a:r>
              <a:r>
                <a:rPr lang="ru-RU" b="1" dirty="0">
                  <a:solidFill>
                    <a:srgbClr val="000066"/>
                  </a:solidFill>
                </a:rPr>
                <a:t>, </a:t>
              </a:r>
              <a:r>
                <a:rPr lang="ru-RU" b="1" dirty="0" smtClean="0">
                  <a:solidFill>
                    <a:srgbClr val="000066"/>
                  </a:solidFill>
                </a:rPr>
                <a:t>безопасность, гармонизация, функционирование ОМС, санаторно-курортный </a:t>
              </a:r>
              <a:r>
                <a:rPr lang="ru-RU" b="1" dirty="0">
                  <a:solidFill>
                    <a:srgbClr val="000066"/>
                  </a:solidFill>
                </a:rPr>
                <a:t>комплекс, экономическое развитие, поддержка некоммерческих организаций и </a:t>
              </a:r>
              <a:r>
                <a:rPr lang="ru-RU" b="1" dirty="0" smtClean="0">
                  <a:solidFill>
                    <a:srgbClr val="000066"/>
                  </a:solidFill>
                </a:rPr>
                <a:t>т.д.)</a:t>
              </a:r>
              <a:endParaRPr lang="ru-RU" b="1" dirty="0">
                <a:solidFill>
                  <a:srgbClr val="000066"/>
                </a:solidFill>
              </a:endParaRPr>
            </a:p>
          </p:txBody>
        </p:sp>
        <p:sp>
          <p:nvSpPr>
            <p:cNvPr id="15" name="Скругленный прямоугольник 14"/>
            <p:cNvSpPr/>
            <p:nvPr/>
          </p:nvSpPr>
          <p:spPr>
            <a:xfrm>
              <a:off x="5137394" y="5440992"/>
              <a:ext cx="1152998" cy="140708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>
                  <a:solidFill>
                    <a:srgbClr val="0000CC"/>
                  </a:solidFill>
                </a:rPr>
                <a:t>543,3</a:t>
              </a:r>
              <a:endParaRPr lang="ru-RU" sz="2000" b="1" dirty="0">
                <a:solidFill>
                  <a:srgbClr val="0000CC"/>
                </a:solidFill>
              </a:endParaRPr>
            </a:p>
          </p:txBody>
        </p:sp>
        <p:sp>
          <p:nvSpPr>
            <p:cNvPr id="38" name="Скругленный прямоугольник 37"/>
            <p:cNvSpPr/>
            <p:nvPr/>
          </p:nvSpPr>
          <p:spPr>
            <a:xfrm>
              <a:off x="6487535" y="5440992"/>
              <a:ext cx="1096854" cy="140708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>
                  <a:solidFill>
                    <a:srgbClr val="0033CC"/>
                  </a:solidFill>
                </a:rPr>
                <a:t>525,4</a:t>
              </a:r>
              <a:endParaRPr lang="ru-RU" sz="2000" b="1" dirty="0">
                <a:solidFill>
                  <a:srgbClr val="0033CC"/>
                </a:solidFill>
              </a:endParaRPr>
            </a:p>
          </p:txBody>
        </p:sp>
        <p:sp>
          <p:nvSpPr>
            <p:cNvPr id="39" name="Скругленный прямоугольник 38"/>
            <p:cNvSpPr/>
            <p:nvPr/>
          </p:nvSpPr>
          <p:spPr>
            <a:xfrm>
              <a:off x="7799334" y="5440992"/>
              <a:ext cx="1153685" cy="140708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>
                  <a:solidFill>
                    <a:srgbClr val="0033CC"/>
                  </a:solidFill>
                </a:rPr>
                <a:t>96,7</a:t>
              </a:r>
              <a:endParaRPr lang="ru-RU" sz="2000" b="1" dirty="0">
                <a:solidFill>
                  <a:srgbClr val="0033CC"/>
                </a:solidFill>
              </a:endParaRPr>
            </a:p>
          </p:txBody>
        </p:sp>
      </p:grpSp>
      <p:sp>
        <p:nvSpPr>
          <p:cNvPr id="2" name="Скругленный прямоугольник 1"/>
          <p:cNvSpPr/>
          <p:nvPr/>
        </p:nvSpPr>
        <p:spPr>
          <a:xfrm>
            <a:off x="5077077" y="992696"/>
            <a:ext cx="1217508" cy="4743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ПЛАН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6480515" y="992696"/>
            <a:ext cx="1111089" cy="4743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ФАКТ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7790381" y="1017240"/>
            <a:ext cx="1174107" cy="4499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%</a:t>
            </a:r>
            <a:endParaRPr lang="ru-RU" b="1" dirty="0">
              <a:solidFill>
                <a:schemeClr val="tx1"/>
              </a:solidFill>
            </a:endParaRPr>
          </a:p>
        </p:txBody>
      </p:sp>
      <p:grpSp>
        <p:nvGrpSpPr>
          <p:cNvPr id="48" name="Группа 47"/>
          <p:cNvGrpSpPr/>
          <p:nvPr/>
        </p:nvGrpSpPr>
        <p:grpSpPr>
          <a:xfrm>
            <a:off x="267856" y="4902784"/>
            <a:ext cx="8666549" cy="398424"/>
            <a:chOff x="267856" y="5032736"/>
            <a:chExt cx="8666549" cy="398424"/>
          </a:xfrm>
        </p:grpSpPr>
        <p:sp>
          <p:nvSpPr>
            <p:cNvPr id="42" name="Скругленный прямоугольник 41"/>
            <p:cNvSpPr/>
            <p:nvPr/>
          </p:nvSpPr>
          <p:spPr>
            <a:xfrm>
              <a:off x="267856" y="5032736"/>
              <a:ext cx="4671700" cy="36004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>
                  <a:solidFill>
                    <a:srgbClr val="002060"/>
                  </a:solidFill>
                </a:rPr>
                <a:t>Здравоохранение</a:t>
              </a:r>
              <a:endParaRPr lang="ru-RU" sz="2400" b="1" dirty="0">
                <a:solidFill>
                  <a:srgbClr val="002060"/>
                </a:solidFill>
              </a:endParaRPr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5136699" y="5065652"/>
              <a:ext cx="1153693" cy="36004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>
                  <a:solidFill>
                    <a:srgbClr val="0033CC"/>
                  </a:solidFill>
                </a:rPr>
                <a:t>1,3</a:t>
              </a:r>
              <a:endParaRPr lang="ru-RU" sz="2000" b="1" dirty="0">
                <a:solidFill>
                  <a:srgbClr val="0033CC"/>
                </a:solidFill>
              </a:endParaRPr>
            </a:p>
          </p:txBody>
        </p:sp>
        <p:sp>
          <p:nvSpPr>
            <p:cNvPr id="44" name="Скругленный прямоугольник 43"/>
            <p:cNvSpPr/>
            <p:nvPr/>
          </p:nvSpPr>
          <p:spPr>
            <a:xfrm>
              <a:off x="6487535" y="5071119"/>
              <a:ext cx="1096854" cy="36004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>
                  <a:solidFill>
                    <a:srgbClr val="0033CC"/>
                  </a:solidFill>
                </a:rPr>
                <a:t>1,3</a:t>
              </a:r>
              <a:endParaRPr lang="ru-RU" sz="2000" b="1" dirty="0">
                <a:solidFill>
                  <a:srgbClr val="0033CC"/>
                </a:solidFill>
              </a:endParaRPr>
            </a:p>
          </p:txBody>
        </p:sp>
        <p:sp>
          <p:nvSpPr>
            <p:cNvPr id="45" name="Скругленный прямоугольник 44"/>
            <p:cNvSpPr/>
            <p:nvPr/>
          </p:nvSpPr>
          <p:spPr>
            <a:xfrm>
              <a:off x="7799335" y="5071119"/>
              <a:ext cx="1135070" cy="35457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>
                  <a:solidFill>
                    <a:srgbClr val="0033CC"/>
                  </a:solidFill>
                </a:rPr>
                <a:t>100,0</a:t>
              </a:r>
              <a:endParaRPr lang="ru-RU" sz="2000" b="1" dirty="0">
                <a:solidFill>
                  <a:srgbClr val="0033C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822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6" y="-2903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3330" y="116632"/>
            <a:ext cx="7608812" cy="10081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РАСХОДЫ В </a:t>
            </a:r>
            <a:r>
              <a:rPr lang="ru-RU" sz="2400" b="1" dirty="0">
                <a:solidFill>
                  <a:schemeClr val="tx1"/>
                </a:solidFill>
              </a:rPr>
              <a:t>РАМКАХ </a:t>
            </a:r>
            <a:r>
              <a:rPr lang="ru-RU" sz="2400" b="1" dirty="0" smtClean="0">
                <a:solidFill>
                  <a:schemeClr val="tx1"/>
                </a:solidFill>
              </a:rPr>
              <a:t>МУНИЦИПАЛЬНЫХ ПРОГРАММ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 НА </a:t>
            </a:r>
            <a:r>
              <a:rPr lang="ru-RU" sz="2400" b="1" dirty="0">
                <a:solidFill>
                  <a:schemeClr val="tx1"/>
                </a:solidFill>
              </a:rPr>
              <a:t>СОЦИАЛЬНУЮ </a:t>
            </a:r>
            <a:r>
              <a:rPr lang="ru-RU" sz="2400" b="1" dirty="0" smtClean="0">
                <a:solidFill>
                  <a:schemeClr val="tx1"/>
                </a:solidFill>
              </a:rPr>
              <a:t>СФЕРУ   3 709,6 (млн рублей)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-24561" y="1255550"/>
            <a:ext cx="1763688" cy="117902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just" defTabSz="1081088"/>
            <a:r>
              <a:rPr lang="ru-RU" sz="1600" b="1" dirty="0" smtClean="0">
                <a:solidFill>
                  <a:schemeClr val="tx1"/>
                </a:solidFill>
              </a:rPr>
              <a:t>Образование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2 936,3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-1" y="2434573"/>
            <a:ext cx="1739127" cy="1259343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Спорт    </a:t>
            </a:r>
            <a:r>
              <a:rPr lang="ru-RU" sz="1600" b="1" dirty="0" smtClean="0">
                <a:solidFill>
                  <a:schemeClr val="tx1"/>
                </a:solidFill>
              </a:rPr>
              <a:t>                 </a:t>
            </a:r>
            <a:r>
              <a:rPr lang="ru-RU" sz="2400" b="1" dirty="0" smtClean="0">
                <a:solidFill>
                  <a:schemeClr val="tx1"/>
                </a:solidFill>
              </a:rPr>
              <a:t>372,8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" y="3693916"/>
            <a:ext cx="1565918" cy="96173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Соц. политика  </a:t>
            </a:r>
            <a:r>
              <a:rPr lang="ru-RU" b="1" dirty="0" smtClean="0">
                <a:solidFill>
                  <a:schemeClr val="tx1"/>
                </a:solidFill>
              </a:rPr>
              <a:t>214,3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" y="4668632"/>
            <a:ext cx="1565918" cy="99240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Культура </a:t>
            </a:r>
            <a:r>
              <a:rPr lang="ru-RU" sz="1600" b="1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167,0 </a:t>
            </a:r>
          </a:p>
        </p:txBody>
      </p:sp>
      <p:sp>
        <p:nvSpPr>
          <p:cNvPr id="8" name="Овал 7"/>
          <p:cNvSpPr/>
          <p:nvPr/>
        </p:nvSpPr>
        <p:spPr>
          <a:xfrm>
            <a:off x="0" y="5719205"/>
            <a:ext cx="1979711" cy="110250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00C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Молодежная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политика  </a:t>
            </a:r>
            <a:r>
              <a:rPr lang="ru-RU" sz="2000" b="1" dirty="0" smtClean="0">
                <a:solidFill>
                  <a:schemeClr val="tx1"/>
                </a:solidFill>
              </a:rPr>
              <a:t>17,9</a:t>
            </a: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1504590" y="1316543"/>
            <a:ext cx="1373898" cy="1179022"/>
          </a:xfrm>
          <a:prstGeom prst="flowChartProcess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cs typeface="Times New Roman" pitchFamily="18" charset="0"/>
              </a:rPr>
              <a:t>содержание  учреждений  (в т.ч.питание д/сады)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cs typeface="Times New Roman" pitchFamily="18" charset="0"/>
              </a:rPr>
              <a:t>2 241,3</a:t>
            </a:r>
            <a:endParaRPr lang="ru-RU" sz="20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2878488" y="1316543"/>
            <a:ext cx="1421306" cy="1179022"/>
          </a:xfrm>
          <a:prstGeom prst="flowChartProcess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строительство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 и капитальные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ремонты</a:t>
            </a:r>
            <a:endParaRPr lang="ru-RU" sz="1400" b="1" dirty="0">
              <a:solidFill>
                <a:schemeClr val="tx1"/>
              </a:solidFill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</a:rPr>
              <a:t>298,1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6465805" y="1306093"/>
            <a:ext cx="1440448" cy="1176770"/>
          </a:xfrm>
          <a:prstGeom prst="flowChartProcess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иные мероприятия в рамках ГП и МП </a:t>
            </a:r>
            <a:r>
              <a:rPr lang="ru-RU" sz="2000" b="1" dirty="0" smtClean="0">
                <a:solidFill>
                  <a:schemeClr val="tx1"/>
                </a:solidFill>
              </a:rPr>
              <a:t>94,5</a:t>
            </a:r>
          </a:p>
        </p:txBody>
      </p:sp>
      <p:sp>
        <p:nvSpPr>
          <p:cNvPr id="12" name="Блок-схема: процесс 11"/>
          <p:cNvSpPr/>
          <p:nvPr/>
        </p:nvSpPr>
        <p:spPr>
          <a:xfrm>
            <a:off x="4299794" y="1318795"/>
            <a:ext cx="979894" cy="1176770"/>
          </a:xfrm>
          <a:prstGeom prst="flowChartProcess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питания  школы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155,2</a:t>
            </a:r>
          </a:p>
        </p:txBody>
      </p:sp>
      <p:sp>
        <p:nvSpPr>
          <p:cNvPr id="13" name="Блок-схема: процесс 12"/>
          <p:cNvSpPr/>
          <p:nvPr/>
        </p:nvSpPr>
        <p:spPr>
          <a:xfrm>
            <a:off x="5279688" y="1306093"/>
            <a:ext cx="1186117" cy="1179020"/>
          </a:xfrm>
          <a:prstGeom prst="flowChartProcess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охрана учреждений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</a:rPr>
              <a:t>141,1</a:t>
            </a:r>
          </a:p>
        </p:txBody>
      </p:sp>
      <p:sp>
        <p:nvSpPr>
          <p:cNvPr id="14" name="Блок-схема: процесс 13"/>
          <p:cNvSpPr/>
          <p:nvPr/>
        </p:nvSpPr>
        <p:spPr>
          <a:xfrm>
            <a:off x="7812359" y="1318794"/>
            <a:ext cx="1381425" cy="1174519"/>
          </a:xfrm>
          <a:prstGeom prst="flowChartProcess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chemeClr val="tx1"/>
              </a:solidFill>
            </a:endParaRPr>
          </a:p>
          <a:p>
            <a:pPr algn="ctr"/>
            <a:endParaRPr lang="ru-RU" sz="14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найм жилья -</a:t>
            </a:r>
            <a:r>
              <a:rPr lang="ru-RU" sz="1600" b="1" dirty="0" smtClean="0">
                <a:solidFill>
                  <a:schemeClr val="tx1"/>
                </a:solidFill>
              </a:rPr>
              <a:t>4,2</a:t>
            </a:r>
            <a:r>
              <a:rPr lang="ru-RU" sz="1400" b="1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 компенсация ЖКУ-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1,9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 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Блок-схема: процесс 14"/>
          <p:cNvSpPr/>
          <p:nvPr/>
        </p:nvSpPr>
        <p:spPr>
          <a:xfrm>
            <a:off x="1504588" y="2497815"/>
            <a:ext cx="1859102" cy="1196101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с</a:t>
            </a:r>
            <a:r>
              <a:rPr lang="ru-RU" sz="1400" b="1" dirty="0" smtClean="0">
                <a:solidFill>
                  <a:schemeClr val="tx1"/>
                </a:solidFill>
              </a:rPr>
              <a:t>одержание 12 учреждений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182,8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6" name="Блок-схема: процесс 15"/>
          <p:cNvSpPr/>
          <p:nvPr/>
        </p:nvSpPr>
        <p:spPr>
          <a:xfrm>
            <a:off x="3363690" y="2493313"/>
            <a:ext cx="1872208" cy="1223165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иные мероприятия в рамках ГП и МП </a:t>
            </a:r>
            <a:r>
              <a:rPr lang="ru-RU" sz="2000" b="1" dirty="0" smtClean="0">
                <a:solidFill>
                  <a:schemeClr val="tx1"/>
                </a:solidFill>
              </a:rPr>
              <a:t>20,0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7" name="Блок-схема: процесс 16"/>
          <p:cNvSpPr/>
          <p:nvPr/>
        </p:nvSpPr>
        <p:spPr>
          <a:xfrm>
            <a:off x="7066852" y="2516168"/>
            <a:ext cx="2126933" cy="1168420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капитальные ремонты и строительство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153,9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20" name="Блок-схема: процесс 19"/>
          <p:cNvSpPr/>
          <p:nvPr/>
        </p:nvSpPr>
        <p:spPr>
          <a:xfrm>
            <a:off x="5235897" y="2497815"/>
            <a:ext cx="1846017" cy="1198351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охрана учреждений </a:t>
            </a:r>
            <a:r>
              <a:rPr lang="ru-RU" sz="2000" b="1" dirty="0" smtClean="0">
                <a:solidFill>
                  <a:schemeClr val="tx1"/>
                </a:solidFill>
              </a:rPr>
              <a:t>16,1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21" name="Блок-схема: процесс 20"/>
          <p:cNvSpPr/>
          <p:nvPr/>
        </p:nvSpPr>
        <p:spPr>
          <a:xfrm flipH="1">
            <a:off x="1525980" y="3684588"/>
            <a:ext cx="1373902" cy="1108483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приобретение жилых помещений детям-сиротам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103,6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22" name="Блок-схема: процесс 21"/>
          <p:cNvSpPr/>
          <p:nvPr/>
        </p:nvSpPr>
        <p:spPr>
          <a:xfrm>
            <a:off x="2825144" y="3676301"/>
            <a:ext cx="1527994" cy="1116770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с</a:t>
            </a:r>
            <a:r>
              <a:rPr lang="ru-RU" sz="1400" b="1" dirty="0" smtClean="0">
                <a:solidFill>
                  <a:schemeClr val="tx1"/>
                </a:solidFill>
              </a:rPr>
              <a:t>одержание опеки и попечительства, соц. выплаты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51,3</a:t>
            </a:r>
          </a:p>
          <a:p>
            <a:pPr algn="ctr"/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23" name="Блок-схема: процесс 22"/>
          <p:cNvSpPr/>
          <p:nvPr/>
        </p:nvSpPr>
        <p:spPr>
          <a:xfrm>
            <a:off x="4354054" y="3666235"/>
            <a:ext cx="925634" cy="1149969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а</a:t>
            </a:r>
            <a:r>
              <a:rPr lang="ru-RU" sz="1400" b="1" dirty="0" smtClean="0">
                <a:solidFill>
                  <a:schemeClr val="tx1"/>
                </a:solidFill>
              </a:rPr>
              <a:t>дресная помощь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10,6</a:t>
            </a:r>
          </a:p>
        </p:txBody>
      </p:sp>
      <p:sp>
        <p:nvSpPr>
          <p:cNvPr id="24" name="Блок-схема: процесс 23"/>
          <p:cNvSpPr/>
          <p:nvPr/>
        </p:nvSpPr>
        <p:spPr>
          <a:xfrm>
            <a:off x="6294711" y="3666236"/>
            <a:ext cx="899929" cy="1151885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о</a:t>
            </a:r>
            <a:r>
              <a:rPr lang="ru-RU" sz="1400" b="1" dirty="0" smtClean="0">
                <a:solidFill>
                  <a:schemeClr val="tx1"/>
                </a:solidFill>
              </a:rPr>
              <a:t>беспечение жильем мол. сем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27,4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25" name="Блок-схема: процесс 24"/>
          <p:cNvSpPr/>
          <p:nvPr/>
        </p:nvSpPr>
        <p:spPr>
          <a:xfrm>
            <a:off x="7194641" y="3663127"/>
            <a:ext cx="892138" cy="1143118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д</a:t>
            </a:r>
            <a:r>
              <a:rPr lang="ru-RU" sz="1400" b="1" dirty="0" smtClean="0">
                <a:solidFill>
                  <a:schemeClr val="tx1"/>
                </a:solidFill>
              </a:rPr>
              <a:t>оплаты к пенсии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6,1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26" name="Блок-схема: процесс 25"/>
          <p:cNvSpPr/>
          <p:nvPr/>
        </p:nvSpPr>
        <p:spPr>
          <a:xfrm>
            <a:off x="1478781" y="4797333"/>
            <a:ext cx="1470191" cy="945760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chemeClr val="tx1"/>
              </a:solidFill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содержание 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 6-ти учреждений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132,3</a:t>
            </a:r>
          </a:p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8" name="Блок-схема: процесс 27"/>
          <p:cNvSpPr/>
          <p:nvPr/>
        </p:nvSpPr>
        <p:spPr>
          <a:xfrm>
            <a:off x="2948972" y="4797331"/>
            <a:ext cx="1799752" cy="945760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иные мероприятия в рамках ГП и </a:t>
            </a:r>
            <a:r>
              <a:rPr lang="ru-RU" sz="1400" b="1" dirty="0" smtClean="0">
                <a:solidFill>
                  <a:schemeClr val="tx1"/>
                </a:solidFill>
              </a:rPr>
              <a:t>МП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9,3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29" name="Блок-схема: процесс 28"/>
          <p:cNvSpPr/>
          <p:nvPr/>
        </p:nvSpPr>
        <p:spPr>
          <a:xfrm>
            <a:off x="6294712" y="4790144"/>
            <a:ext cx="1437431" cy="960135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охрана учреждений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7,7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30" name="Блок-схема: процесс 29"/>
          <p:cNvSpPr/>
          <p:nvPr/>
        </p:nvSpPr>
        <p:spPr>
          <a:xfrm>
            <a:off x="2050396" y="5768977"/>
            <a:ext cx="1656184" cy="1059989"/>
          </a:xfrm>
          <a:prstGeom prst="flowChart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00C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содержание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2-х учреждений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13,8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31" name="Блок-схема: процесс 30"/>
          <p:cNvSpPr/>
          <p:nvPr/>
        </p:nvSpPr>
        <p:spPr>
          <a:xfrm flipH="1">
            <a:off x="3753493" y="5768977"/>
            <a:ext cx="1600003" cy="1052736"/>
          </a:xfrm>
          <a:prstGeom prst="flowChart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00C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проведение мероприятий  </a:t>
            </a:r>
            <a:r>
              <a:rPr lang="ru-RU" sz="2000" b="1" dirty="0" smtClean="0">
                <a:solidFill>
                  <a:schemeClr val="tx1"/>
                </a:solidFill>
              </a:rPr>
              <a:t>4,1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32" name="Шестиугольник 31"/>
          <p:cNvSpPr/>
          <p:nvPr/>
        </p:nvSpPr>
        <p:spPr>
          <a:xfrm>
            <a:off x="7380312" y="1"/>
            <a:ext cx="1763688" cy="1316542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  <a:scene3d>
            <a:camera prst="isometricOffAxis1Right">
              <a:rot lat="1080000" lon="21594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свыше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89,8 % </a:t>
            </a:r>
            <a:r>
              <a:rPr lang="ru-RU" sz="2000" b="1" dirty="0" smtClean="0">
                <a:solidFill>
                  <a:schemeClr val="tx1"/>
                </a:solidFill>
              </a:rPr>
              <a:t>расходов бюджета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34" name="Блок-схема: процесс 33"/>
          <p:cNvSpPr/>
          <p:nvPr/>
        </p:nvSpPr>
        <p:spPr>
          <a:xfrm>
            <a:off x="5279688" y="3666236"/>
            <a:ext cx="995967" cy="1134272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к</a:t>
            </a:r>
            <a:r>
              <a:rPr lang="ru-RU" sz="1400" b="1" dirty="0" smtClean="0">
                <a:solidFill>
                  <a:schemeClr val="tx1"/>
                </a:solidFill>
              </a:rPr>
              <a:t>омпенсация родит. платы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15,0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36" name="Блок-схема: процесс 35"/>
          <p:cNvSpPr/>
          <p:nvPr/>
        </p:nvSpPr>
        <p:spPr>
          <a:xfrm>
            <a:off x="4719941" y="4804521"/>
            <a:ext cx="1607512" cy="945758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кап. ремонт и укрепление МТБ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17,0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7" name="Блок-схема: процесс 36"/>
          <p:cNvSpPr/>
          <p:nvPr/>
        </p:nvSpPr>
        <p:spPr>
          <a:xfrm>
            <a:off x="7732142" y="4783005"/>
            <a:ext cx="1411857" cy="956870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н</a:t>
            </a:r>
            <a:r>
              <a:rPr lang="ru-RU" sz="1400" b="1" dirty="0" smtClean="0">
                <a:solidFill>
                  <a:schemeClr val="tx1"/>
                </a:solidFill>
              </a:rPr>
              <a:t>айм жилья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0,7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33" name="Блок-схема: процесс 32"/>
          <p:cNvSpPr/>
          <p:nvPr/>
        </p:nvSpPr>
        <p:spPr>
          <a:xfrm>
            <a:off x="8049847" y="3675003"/>
            <a:ext cx="1058657" cy="1106024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д</a:t>
            </a:r>
            <a:r>
              <a:rPr lang="ru-RU" sz="1400" b="1" dirty="0" smtClean="0">
                <a:solidFill>
                  <a:schemeClr val="tx1"/>
                </a:solidFill>
              </a:rPr>
              <a:t>оплаты приглаш. </a:t>
            </a:r>
            <a:r>
              <a:rPr lang="ru-RU" sz="1400" b="1" dirty="0">
                <a:solidFill>
                  <a:schemeClr val="tx1"/>
                </a:solidFill>
              </a:rPr>
              <a:t>с</a:t>
            </a:r>
            <a:r>
              <a:rPr lang="ru-RU" sz="1400" b="1" dirty="0" smtClean="0">
                <a:solidFill>
                  <a:schemeClr val="tx1"/>
                </a:solidFill>
              </a:rPr>
              <a:t>пец-там здрав-я </a:t>
            </a:r>
            <a:r>
              <a:rPr lang="ru-RU" b="1" dirty="0" smtClean="0">
                <a:solidFill>
                  <a:schemeClr val="tx1"/>
                </a:solidFill>
              </a:rPr>
              <a:t>0,3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5402548" y="5755465"/>
            <a:ext cx="2635897" cy="106215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00C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Здравоохранение  </a:t>
            </a:r>
            <a:r>
              <a:rPr lang="ru-RU" sz="2000" b="1" dirty="0" smtClean="0">
                <a:solidFill>
                  <a:schemeClr val="tx1"/>
                </a:solidFill>
              </a:rPr>
              <a:t>1,3</a:t>
            </a:r>
          </a:p>
        </p:txBody>
      </p:sp>
      <p:sp>
        <p:nvSpPr>
          <p:cNvPr id="38" name="Блок-схема: процесс 37"/>
          <p:cNvSpPr/>
          <p:nvPr/>
        </p:nvSpPr>
        <p:spPr>
          <a:xfrm flipH="1">
            <a:off x="8049847" y="5760640"/>
            <a:ext cx="1080056" cy="1052736"/>
          </a:xfrm>
          <a:prstGeom prst="flowChartProcess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00C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ФАПы 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1,3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37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8604448" y="188640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7937"/>
            <a:ext cx="9144000" cy="6096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3600" b="1" dirty="0" smtClean="0">
              <a:solidFill>
                <a:schemeClr val="bg1"/>
              </a:solidFill>
            </a:endParaRPr>
          </a:p>
          <a:p>
            <a:pPr lvl="0" algn="ctr"/>
            <a:endParaRPr lang="ru-RU" sz="3600" b="1" dirty="0" smtClean="0">
              <a:solidFill>
                <a:schemeClr val="bg1"/>
              </a:solidFill>
            </a:endParaRPr>
          </a:p>
          <a:p>
            <a:pPr lvl="0" algn="ctr"/>
            <a:r>
              <a:rPr lang="ru-RU" sz="3600" b="1" dirty="0" smtClean="0">
                <a:solidFill>
                  <a:schemeClr val="bg1"/>
                </a:solidFill>
              </a:rPr>
              <a:t>Объекты социальной сферы</a:t>
            </a:r>
            <a:endParaRPr lang="ru-RU" sz="3600" b="1" dirty="0">
              <a:solidFill>
                <a:schemeClr val="bg1"/>
              </a:solidFill>
            </a:endParaRPr>
          </a:p>
          <a:p>
            <a:pPr lvl="0" algn="ctr"/>
            <a:r>
              <a:rPr lang="ru-RU" sz="3600" b="1" dirty="0" smtClean="0">
                <a:solidFill>
                  <a:schemeClr val="bg1"/>
                </a:solidFill>
              </a:rPr>
              <a:t> </a:t>
            </a:r>
          </a:p>
          <a:p>
            <a:pPr lvl="0" algn="ctr"/>
            <a:r>
              <a:rPr lang="ru-RU" sz="3600" dirty="0" smtClean="0">
                <a:solidFill>
                  <a:schemeClr val="bg1"/>
                </a:solidFill>
              </a:rPr>
              <a:t> 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" y="612413"/>
            <a:ext cx="9143999" cy="13045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 algn="ctr"/>
            <a:endParaRPr lang="ru-RU" sz="2400" b="1" dirty="0" smtClean="0">
              <a:solidFill>
                <a:srgbClr val="000099"/>
              </a:solidFill>
            </a:endParaRPr>
          </a:p>
          <a:p>
            <a:pPr lvl="0" algn="ctr"/>
            <a:endParaRPr lang="ru-RU" sz="2400" b="1" dirty="0" smtClean="0">
              <a:solidFill>
                <a:srgbClr val="000099"/>
              </a:solidFill>
            </a:endParaRPr>
          </a:p>
          <a:p>
            <a:pPr lvl="0" algn="ctr"/>
            <a:endParaRPr lang="ru-RU" sz="2400" b="1" dirty="0" smtClean="0">
              <a:solidFill>
                <a:schemeClr val="tx1"/>
              </a:solidFill>
            </a:endParaRPr>
          </a:p>
          <a:p>
            <a:pPr lvl="0" algn="ctr"/>
            <a:r>
              <a:rPr lang="ru-RU" sz="2400" b="1" dirty="0" smtClean="0">
                <a:solidFill>
                  <a:schemeClr val="tx1"/>
                </a:solidFill>
              </a:rPr>
              <a:t>Строительство малобюджетного спортивного  комплекса                       пгт. Джубга – 58,4 млн рублей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</a:rPr>
              <a:t>(срок завершения работ – 2025 год)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</a:rPr>
              <a:t>краевой 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</a:rPr>
              <a:t>бюджет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– 54,8 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</a:rPr>
              <a:t>млн </a:t>
            </a: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</a:rPr>
              <a:t>рублей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</a:rPr>
              <a:t>местный 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</a:rPr>
              <a:t>бюджет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– 3,6 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</a:rPr>
              <a:t>млн </a:t>
            </a: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</a:rPr>
              <a:t>рублей</a:t>
            </a:r>
            <a:endParaRPr lang="ru-RU" sz="2200" b="1" dirty="0" smtClean="0">
              <a:solidFill>
                <a:srgbClr val="000099"/>
              </a:solidFill>
            </a:endParaRPr>
          </a:p>
          <a:p>
            <a:pPr lvl="0" algn="ctr"/>
            <a:r>
              <a:rPr lang="ru-RU" sz="2000" b="1" dirty="0" smtClean="0">
                <a:solidFill>
                  <a:srgbClr val="000099"/>
                </a:solidFill>
              </a:rPr>
              <a:t>  </a:t>
            </a:r>
          </a:p>
          <a:p>
            <a:pPr lvl="0" algn="ctr"/>
            <a:endParaRPr lang="ru-RU" sz="2000" b="1" dirty="0" smtClean="0">
              <a:solidFill>
                <a:srgbClr val="000099"/>
              </a:solidFill>
            </a:endParaRPr>
          </a:p>
          <a:p>
            <a:pPr lvl="0" algn="ctr"/>
            <a:r>
              <a:rPr lang="ru-RU" sz="2000" b="1" dirty="0" smtClean="0">
                <a:solidFill>
                  <a:srgbClr val="000099"/>
                </a:solidFill>
              </a:rPr>
              <a:t> </a:t>
            </a:r>
          </a:p>
        </p:txBody>
      </p:sp>
      <p:sp>
        <p:nvSpPr>
          <p:cNvPr id="4" name="AutoShape 2" descr="https://pro-dachnikov.com/uploads/posts/2021-09/1632624778_11-p-zabor-dlya-shkoli-foto-1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pro-dachnikov.com/uploads/posts/2021-09/1632624778_11-p-zabor-dlya-shkoli-foto-1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pro-dachnikov.com/uploads/posts/2021-09/1632624778_11-p-zabor-dlya-shkoli-foto-12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blob:https://web.whatsapp.com/9b9503fb-9a32-42fd-b797-08d072cdb497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blob:https://web.whatsapp.com/9b9503fb-9a32-42fd-b797-08d072cdb497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Picture 2" descr="C:\Users\GuziyNN\Downloads\WhatsApp Image 2025-06-05 at 11.18.2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916941"/>
            <a:ext cx="4788022" cy="245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GuziyNN\Downloads\WhatsApp Image 2025-06-05 at 11.18.21 (1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4384101"/>
            <a:ext cx="4571999" cy="247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5" descr="blob:https://web.whatsapp.com/7fa8ca80-3055-4abf-9779-7b26514571e9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C:\Users\GuziyNN\Downloads\WhatsApp Image 2025-06-05 at 13.16.20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16940"/>
            <a:ext cx="4572002" cy="494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7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640960" cy="1008112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муниципального образования </a:t>
            </a:r>
            <a:b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Туапсинский район 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251520" y="1556792"/>
            <a:ext cx="7992888" cy="41044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1F497D">
                  <a:lumMod val="50000"/>
                </a:srgb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204" y="1052736"/>
            <a:ext cx="866125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Настоящий информационный сборник «Бюджет для граждан» посвящен отчету об исполнении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бюджета  муниципального образования Туапсинский район</a:t>
            </a:r>
          </a:p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за 2024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год. </a:t>
            </a:r>
            <a:endParaRPr lang="ru-RU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Данный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отчет является основным документом, в котором содержатся сведения о том, какие доходы получил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 итогам года, на какие цели и в каком объеме были израсходованы бюджетные средства. </a:t>
            </a:r>
            <a:endParaRPr lang="ru-RU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этом сборнике мы хотим познакомить население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Туапсинского района не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только с цифрами, объемами доходов и расходов, но и пояснить, каким образом были получены соответствующие доходы и каких результатов удалось добиться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результате расходования бюджетных средств. 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Users\KarmryanAR\Downloads\28c4b17dae5c7e19953563e45a8fbbf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9056"/>
            <a:ext cx="9144000" cy="238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0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7784"/>
            <a:ext cx="9144000" cy="1990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46004" y="3670285"/>
            <a:ext cx="38379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4800214"/>
            <a:ext cx="81369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rgbClr val="FF0066"/>
              </a:solidFill>
            </a:endParaRPr>
          </a:p>
          <a:p>
            <a:pPr algn="ctr"/>
            <a:endParaRPr lang="ru-RU" sz="1400" b="1" dirty="0" smtClean="0">
              <a:solidFill>
                <a:srgbClr val="FF0066"/>
              </a:solidFill>
            </a:endParaRPr>
          </a:p>
          <a:p>
            <a:pPr algn="ctr"/>
            <a:endParaRPr lang="ru-RU" sz="1400" b="1" dirty="0">
              <a:solidFill>
                <a:srgbClr val="FF0066"/>
              </a:solidFill>
            </a:endParaRPr>
          </a:p>
          <a:p>
            <a:pPr algn="ctr"/>
            <a:endParaRPr lang="ru-RU" sz="1400" b="1" dirty="0" smtClean="0">
              <a:solidFill>
                <a:srgbClr val="FF0066"/>
              </a:solidFill>
            </a:endParaRPr>
          </a:p>
          <a:p>
            <a:pPr algn="ctr"/>
            <a:endParaRPr lang="ru-RU" sz="1400" b="1" dirty="0">
              <a:solidFill>
                <a:srgbClr val="FF0066"/>
              </a:solidFill>
            </a:endParaRPr>
          </a:p>
          <a:p>
            <a:pPr algn="ctr"/>
            <a:endParaRPr lang="ru-RU" sz="1400" dirty="0">
              <a:solidFill>
                <a:srgbClr val="FF0066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4529231"/>
            <a:ext cx="28438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ru-RU" sz="1600" dirty="0" smtClean="0">
                <a:solidFill>
                  <a:srgbClr val="002060"/>
                </a:solidFill>
              </a:rPr>
              <a:t>  </a:t>
            </a:r>
            <a:endParaRPr lang="ru-RU" sz="14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3501008"/>
            <a:ext cx="28083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/>
            <a:r>
              <a:rPr lang="ru-RU" sz="1600" dirty="0">
                <a:solidFill>
                  <a:srgbClr val="7030A0"/>
                </a:solidFill>
              </a:rPr>
              <a:t> </a:t>
            </a:r>
            <a:endParaRPr lang="ru-RU" b="1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-12269" y="769939"/>
            <a:ext cx="9145543" cy="16733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Детский сад </a:t>
            </a:r>
            <a:r>
              <a:rPr lang="ru-RU" sz="2400" b="1" dirty="0">
                <a:solidFill>
                  <a:schemeClr val="tx1"/>
                </a:solidFill>
              </a:rPr>
              <a:t>на 150  мест </a:t>
            </a:r>
            <a:r>
              <a:rPr lang="ru-RU" sz="2400" b="1" dirty="0" smtClean="0">
                <a:solidFill>
                  <a:schemeClr val="tx1"/>
                </a:solidFill>
              </a:rPr>
              <a:t>по </a:t>
            </a:r>
            <a:r>
              <a:rPr lang="ru-RU" sz="2400" b="1" dirty="0">
                <a:solidFill>
                  <a:schemeClr val="tx1"/>
                </a:solidFill>
              </a:rPr>
              <a:t>ул. Калараша </a:t>
            </a:r>
            <a:r>
              <a:rPr lang="ru-RU" sz="2400" b="1" dirty="0" smtClean="0">
                <a:solidFill>
                  <a:schemeClr val="tx1"/>
                </a:solidFill>
              </a:rPr>
              <a:t>г. Туапсе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111 млн 850,7 </a:t>
            </a:r>
            <a:r>
              <a:rPr lang="ru-RU" sz="2400" b="1" dirty="0">
                <a:solidFill>
                  <a:srgbClr val="FF0000"/>
                </a:solidFill>
              </a:rPr>
              <a:t>тыс. </a:t>
            </a:r>
            <a:r>
              <a:rPr lang="ru-RU" sz="2400" b="1" dirty="0" smtClean="0">
                <a:solidFill>
                  <a:srgbClr val="FF0000"/>
                </a:solidFill>
              </a:rPr>
              <a:t>рублей 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в том числе краевой </a:t>
            </a:r>
            <a:r>
              <a:rPr lang="ru-RU" sz="2400" b="1" dirty="0">
                <a:solidFill>
                  <a:schemeClr val="tx1"/>
                </a:solidFill>
              </a:rPr>
              <a:t>бюджет – </a:t>
            </a:r>
            <a:r>
              <a:rPr lang="ru-RU" sz="2400" b="1" dirty="0" smtClean="0">
                <a:solidFill>
                  <a:schemeClr val="tx1"/>
                </a:solidFill>
              </a:rPr>
              <a:t>98 </a:t>
            </a:r>
            <a:r>
              <a:rPr lang="ru-RU" sz="2400" b="1" dirty="0">
                <a:solidFill>
                  <a:schemeClr val="tx1"/>
                </a:solidFill>
              </a:rPr>
              <a:t>млн </a:t>
            </a:r>
            <a:r>
              <a:rPr lang="ru-RU" sz="2400" b="1" dirty="0" smtClean="0">
                <a:solidFill>
                  <a:schemeClr val="tx1"/>
                </a:solidFill>
              </a:rPr>
              <a:t>рублей 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местный </a:t>
            </a:r>
            <a:r>
              <a:rPr lang="ru-RU" sz="2400" b="1" dirty="0">
                <a:solidFill>
                  <a:schemeClr val="tx1"/>
                </a:solidFill>
              </a:rPr>
              <a:t>бюджет – </a:t>
            </a:r>
            <a:r>
              <a:rPr lang="ru-RU" sz="2400" b="1" dirty="0" smtClean="0">
                <a:solidFill>
                  <a:schemeClr val="tx1"/>
                </a:solidFill>
              </a:rPr>
              <a:t>13,8 </a:t>
            </a:r>
            <a:r>
              <a:rPr lang="ru-RU" sz="2400" b="1" dirty="0">
                <a:solidFill>
                  <a:schemeClr val="tx1"/>
                </a:solidFill>
              </a:rPr>
              <a:t>млн </a:t>
            </a:r>
            <a:r>
              <a:rPr lang="ru-RU" sz="2400" b="1" dirty="0" smtClean="0">
                <a:solidFill>
                  <a:schemeClr val="tx1"/>
                </a:solidFill>
              </a:rPr>
              <a:t>рублей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" name="AutoShape 2" descr="https://56stroyka.ru/wp-content/uploads/photo-gallery/4854634634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56stroyka.ru/wp-content/uploads/photo-gallery/48546346346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56stroyka.ru/wp-content/uploads/photo-gallery/48546346346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https://56stroyka.ru/wp-content/uploads/photo-gallery/48546346346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https://56stroyka.ru/wp-content/uploads/photo-gallery/48546346346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2" descr="https://56stroyka.ru/wp-content/uploads/photo-gallery/48546346346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4" descr="https://56stroyka.ru/wp-content/uploads/photo-gallery/48546346346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-11498" y="1"/>
            <a:ext cx="9144000" cy="76993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</a:rPr>
              <a:t>Строительство объектов социальной сферы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Users\GuziyNN\Downloads\WhatsApp Image 2025-06-05 at 12.08.59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1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46149"/>
            <a:ext cx="9121007" cy="242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04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46004" y="3670285"/>
            <a:ext cx="38379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4800214"/>
            <a:ext cx="81369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rgbClr val="FF0066"/>
              </a:solidFill>
            </a:endParaRPr>
          </a:p>
          <a:p>
            <a:pPr algn="ctr"/>
            <a:endParaRPr lang="ru-RU" sz="1400" b="1" dirty="0" smtClean="0">
              <a:solidFill>
                <a:srgbClr val="FF0066"/>
              </a:solidFill>
            </a:endParaRPr>
          </a:p>
          <a:p>
            <a:pPr algn="ctr"/>
            <a:endParaRPr lang="ru-RU" sz="1400" b="1" dirty="0">
              <a:solidFill>
                <a:srgbClr val="FF0066"/>
              </a:solidFill>
            </a:endParaRPr>
          </a:p>
          <a:p>
            <a:pPr algn="ctr"/>
            <a:endParaRPr lang="ru-RU" sz="1400" b="1" dirty="0" smtClean="0">
              <a:solidFill>
                <a:srgbClr val="FF0066"/>
              </a:solidFill>
            </a:endParaRPr>
          </a:p>
          <a:p>
            <a:pPr algn="ctr"/>
            <a:endParaRPr lang="ru-RU" sz="1400" b="1" dirty="0">
              <a:solidFill>
                <a:srgbClr val="FF0066"/>
              </a:solidFill>
            </a:endParaRPr>
          </a:p>
          <a:p>
            <a:pPr algn="ctr"/>
            <a:endParaRPr lang="ru-RU" sz="1400" dirty="0">
              <a:solidFill>
                <a:srgbClr val="FF0066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4529231"/>
            <a:ext cx="28438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ru-RU" sz="1600" dirty="0" smtClean="0">
                <a:solidFill>
                  <a:srgbClr val="002060"/>
                </a:solidFill>
              </a:rPr>
              <a:t>  </a:t>
            </a:r>
            <a:endParaRPr lang="ru-RU" sz="14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3501008"/>
            <a:ext cx="28083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/>
            <a:r>
              <a:rPr lang="ru-RU" sz="1600" dirty="0">
                <a:solidFill>
                  <a:srgbClr val="7030A0"/>
                </a:solidFill>
              </a:rPr>
              <a:t> </a:t>
            </a:r>
            <a:endParaRPr lang="ru-RU" b="1" dirty="0"/>
          </a:p>
        </p:txBody>
      </p:sp>
      <p:sp>
        <p:nvSpPr>
          <p:cNvPr id="4" name="AutoShape 2" descr="https://56stroyka.ru/wp-content/uploads/photo-gallery/4854634634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56stroyka.ru/wp-content/uploads/photo-gallery/48546346346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56stroyka.ru/wp-content/uploads/photo-gallery/48546346346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https://56stroyka.ru/wp-content/uploads/photo-gallery/48546346346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https://56stroyka.ru/wp-content/uploads/photo-gallery/48546346346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2" descr="https://56stroyka.ru/wp-content/uploads/photo-gallery/48546346346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4" descr="https://56stroyka.ru/wp-content/uploads/photo-gallery/48546346346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0" y="922338"/>
            <a:ext cx="9144000" cy="150026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solidFill>
                  <a:schemeClr val="tx1"/>
                </a:solidFill>
              </a:rPr>
              <a:t>«Центр единоборств в с</a:t>
            </a:r>
            <a:r>
              <a:rPr lang="ru-RU" sz="2400" b="1" dirty="0" smtClean="0">
                <a:solidFill>
                  <a:schemeClr val="tx1"/>
                </a:solidFill>
              </a:rPr>
              <a:t>. Агой </a:t>
            </a:r>
            <a:r>
              <a:rPr lang="ru-RU" sz="2400" b="1" dirty="0">
                <a:solidFill>
                  <a:schemeClr val="tx1"/>
                </a:solidFill>
              </a:rPr>
              <a:t>Туапсинского района» 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lvl="0" algn="ctr"/>
            <a:r>
              <a:rPr lang="ru-RU" sz="2400" b="1" dirty="0" smtClean="0">
                <a:solidFill>
                  <a:srgbClr val="FF0000"/>
                </a:solidFill>
              </a:rPr>
              <a:t>91 </a:t>
            </a:r>
            <a:r>
              <a:rPr lang="ru-RU" sz="2400" b="1" dirty="0">
                <a:solidFill>
                  <a:srgbClr val="FF0000"/>
                </a:solidFill>
              </a:rPr>
              <a:t>млн руб</a:t>
            </a:r>
            <a:r>
              <a:rPr lang="ru-RU" sz="2400" b="1" dirty="0" smtClean="0">
                <a:solidFill>
                  <a:srgbClr val="FF0000"/>
                </a:solidFill>
              </a:rPr>
              <a:t>. 194,7 тыс. рублей</a:t>
            </a:r>
          </a:p>
          <a:p>
            <a:pPr lvl="0" algn="ctr"/>
            <a:r>
              <a:rPr lang="ru-RU" sz="2400" b="1" dirty="0" smtClean="0">
                <a:solidFill>
                  <a:schemeClr val="tx1"/>
                </a:solidFill>
              </a:rPr>
              <a:t>в том числе краевой </a:t>
            </a:r>
            <a:r>
              <a:rPr lang="ru-RU" sz="2400" b="1" dirty="0">
                <a:solidFill>
                  <a:schemeClr val="tx1"/>
                </a:solidFill>
              </a:rPr>
              <a:t>бюджет – </a:t>
            </a:r>
            <a:r>
              <a:rPr lang="ru-RU" sz="2400" b="1" dirty="0" smtClean="0">
                <a:solidFill>
                  <a:schemeClr val="tx1"/>
                </a:solidFill>
              </a:rPr>
              <a:t>85,7 </a:t>
            </a:r>
            <a:r>
              <a:rPr lang="ru-RU" sz="2400" b="1" dirty="0">
                <a:solidFill>
                  <a:schemeClr val="tx1"/>
                </a:solidFill>
              </a:rPr>
              <a:t>млн </a:t>
            </a:r>
            <a:r>
              <a:rPr lang="ru-RU" sz="2400" b="1" dirty="0" smtClean="0">
                <a:solidFill>
                  <a:schemeClr val="tx1"/>
                </a:solidFill>
              </a:rPr>
              <a:t>рублей</a:t>
            </a:r>
          </a:p>
          <a:p>
            <a:pPr lvl="0" algn="ctr"/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>
                <a:solidFill>
                  <a:schemeClr val="tx1"/>
                </a:solidFill>
              </a:rPr>
              <a:t>местный бюджет – </a:t>
            </a:r>
            <a:r>
              <a:rPr lang="ru-RU" sz="2400" b="1" dirty="0" smtClean="0">
                <a:solidFill>
                  <a:schemeClr val="tx1"/>
                </a:solidFill>
              </a:rPr>
              <a:t>5,5 </a:t>
            </a:r>
            <a:r>
              <a:rPr lang="ru-RU" sz="2400" b="1" dirty="0">
                <a:solidFill>
                  <a:schemeClr val="tx1"/>
                </a:solidFill>
              </a:rPr>
              <a:t>млн </a:t>
            </a:r>
            <a:r>
              <a:rPr lang="ru-RU" sz="2400" b="1" dirty="0" smtClean="0">
                <a:solidFill>
                  <a:schemeClr val="tx1"/>
                </a:solidFill>
              </a:rPr>
              <a:t>рублей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0" y="7938"/>
            <a:ext cx="9144000" cy="914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600" dirty="0" smtClean="0">
                <a:solidFill>
                  <a:schemeClr val="tx1"/>
                </a:solidFill>
              </a:rPr>
              <a:t> </a:t>
            </a:r>
            <a:r>
              <a:rPr lang="ru-RU" sz="3600" b="1" dirty="0" smtClean="0">
                <a:solidFill>
                  <a:schemeClr val="tx1"/>
                </a:solidFill>
              </a:rPr>
              <a:t>Строительство объектов социальной сферы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157192"/>
            <a:ext cx="4752020" cy="1697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GuziyNN\Downloads\WhatsApp Image 2025-06-05 at 11.33.16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9" r="42" b="27129"/>
          <a:stretch/>
        </p:blipFill>
        <p:spPr bwMode="auto">
          <a:xfrm>
            <a:off x="4489316" y="2422600"/>
            <a:ext cx="4654684" cy="443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GuziyNN\Downloads\WhatsApp Image 2025-06-05 at 11.33.17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22599"/>
            <a:ext cx="4499991" cy="443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29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20655"/>
            <a:ext cx="4572000" cy="2112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800" b="1" dirty="0" smtClean="0">
              <a:solidFill>
                <a:srgbClr val="000099"/>
              </a:solidFill>
            </a:endParaRPr>
          </a:p>
          <a:p>
            <a:pPr lvl="0" algn="ctr"/>
            <a:r>
              <a:rPr lang="ru-RU" sz="2400" b="1" dirty="0" smtClean="0">
                <a:solidFill>
                  <a:srgbClr val="000099"/>
                </a:solidFill>
              </a:rPr>
              <a:t>Капитальный </a:t>
            </a:r>
            <a:r>
              <a:rPr lang="ru-RU" sz="2400" b="1" dirty="0">
                <a:solidFill>
                  <a:srgbClr val="000099"/>
                </a:solidFill>
              </a:rPr>
              <a:t>ремонт </a:t>
            </a:r>
            <a:r>
              <a:rPr lang="ru-RU" sz="2400" b="1" dirty="0" smtClean="0">
                <a:solidFill>
                  <a:srgbClr val="000099"/>
                </a:solidFill>
              </a:rPr>
              <a:t>спортзала</a:t>
            </a:r>
          </a:p>
          <a:p>
            <a:pPr lvl="0" algn="ctr"/>
            <a:r>
              <a:rPr lang="ru-RU" sz="2400" b="1" dirty="0" smtClean="0">
                <a:solidFill>
                  <a:srgbClr val="000099"/>
                </a:solidFill>
              </a:rPr>
              <a:t>МБОУ </a:t>
            </a:r>
            <a:r>
              <a:rPr lang="ru-RU" sz="2400" b="1" dirty="0">
                <a:solidFill>
                  <a:srgbClr val="000099"/>
                </a:solidFill>
              </a:rPr>
              <a:t>СОШ № 36 </a:t>
            </a:r>
            <a:r>
              <a:rPr lang="ru-RU" sz="2400" b="1" dirty="0" smtClean="0">
                <a:solidFill>
                  <a:srgbClr val="000099"/>
                </a:solidFill>
              </a:rPr>
              <a:t>с</a:t>
            </a:r>
            <a:r>
              <a:rPr lang="ru-RU" sz="2400" b="1" dirty="0">
                <a:solidFill>
                  <a:srgbClr val="000099"/>
                </a:solidFill>
              </a:rPr>
              <a:t>. </a:t>
            </a:r>
            <a:r>
              <a:rPr lang="ru-RU" sz="2400" b="1" dirty="0" smtClean="0">
                <a:solidFill>
                  <a:srgbClr val="000099"/>
                </a:solidFill>
              </a:rPr>
              <a:t>Дефановка </a:t>
            </a:r>
            <a:r>
              <a:rPr lang="ru-RU" sz="2800" b="1" dirty="0" smtClean="0">
                <a:solidFill>
                  <a:srgbClr val="000099"/>
                </a:solidFill>
              </a:rPr>
              <a:t>- </a:t>
            </a:r>
            <a:r>
              <a:rPr lang="ru-RU" sz="2800" b="1" dirty="0" smtClean="0">
                <a:solidFill>
                  <a:srgbClr val="FF0000"/>
                </a:solidFill>
              </a:rPr>
              <a:t>9,8 млн рублей</a:t>
            </a:r>
          </a:p>
          <a:p>
            <a:pPr lvl="0"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краевой бюджет - 8,0 млн рублей </a:t>
            </a:r>
          </a:p>
          <a:p>
            <a:pPr lvl="0"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местный бюджет - 1,8 млн рублей</a:t>
            </a:r>
          </a:p>
          <a:p>
            <a:pPr lvl="0" algn="ctr"/>
            <a:r>
              <a:rPr lang="ru-RU" sz="2800" b="1" dirty="0" smtClean="0">
                <a:solidFill>
                  <a:srgbClr val="000099"/>
                </a:solidFill>
              </a:rPr>
              <a:t> </a:t>
            </a:r>
          </a:p>
          <a:p>
            <a:pPr lvl="0" algn="ctr"/>
            <a:r>
              <a:rPr lang="ru-RU" sz="2800" dirty="0" smtClean="0">
                <a:solidFill>
                  <a:srgbClr val="000099"/>
                </a:solidFill>
              </a:rPr>
              <a:t> </a:t>
            </a:r>
            <a:endParaRPr lang="ru-RU" sz="2800" dirty="0">
              <a:solidFill>
                <a:srgbClr val="000099"/>
              </a:solidFill>
            </a:endParaRPr>
          </a:p>
        </p:txBody>
      </p:sp>
      <p:sp>
        <p:nvSpPr>
          <p:cNvPr id="6" name="AutoShape 4" descr="https://pro-dachnikov.com/uploads/posts/2021-09/1632624778_11-p-zabor-dlya-shkoli-foto-1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pro-dachnikov.com/uploads/posts/2021-09/1632624778_11-p-zabor-dlya-shkoli-foto-12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 descr="blob:https://web.whatsapp.com/9b9503fb-9a32-42fd-b797-08d072cdb497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blob:https://web.whatsapp.com/9b9503fb-9a32-42fd-b797-08d072cdb497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blob:https://web.whatsapp.com/9b9503fb-9a32-42fd-b797-08d072cdb497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490" y="7937"/>
            <a:ext cx="4565509" cy="2340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0" y="4869160"/>
            <a:ext cx="4860032" cy="19888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 smtClean="0">
                <a:solidFill>
                  <a:srgbClr val="000099"/>
                </a:solidFill>
              </a:rPr>
              <a:t>Приобретение автотранспорта</a:t>
            </a:r>
          </a:p>
          <a:p>
            <a:pPr lvl="0" algn="ctr"/>
            <a:r>
              <a:rPr lang="ru-RU" sz="2000" b="1" dirty="0" smtClean="0">
                <a:solidFill>
                  <a:srgbClr val="000099"/>
                </a:solidFill>
              </a:rPr>
              <a:t>МБУ ДО «ДШИ им. С.В. Рахманинова» </a:t>
            </a:r>
            <a:r>
              <a:rPr lang="ru-RU" sz="2400" b="1" dirty="0" smtClean="0">
                <a:solidFill>
                  <a:srgbClr val="000099"/>
                </a:solidFill>
              </a:rPr>
              <a:t>– 17,0 млн рублей</a:t>
            </a:r>
          </a:p>
          <a:p>
            <a:pPr lvl="0"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краевой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бюджет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– 13,9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млн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рублей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lvl="0"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местный бюджет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– 3,1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млн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рублей</a:t>
            </a:r>
            <a:endParaRPr lang="ru-RU" sz="2000" b="1" dirty="0" smtClean="0">
              <a:solidFill>
                <a:srgbClr val="000099"/>
              </a:solidFill>
            </a:endParaRPr>
          </a:p>
        </p:txBody>
      </p:sp>
      <p:pic>
        <p:nvPicPr>
          <p:cNvPr id="1026" name="Picture 2" descr="https://avatars.mds.yandex.net/i?id=9177c74cdbebab6a8c43f73dfd5d29be8bbd2d41-4255283-images-thumbs&amp;n=1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490" y="4487158"/>
            <a:ext cx="4565510" cy="237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ttps://avatars.mds.yandex.net/i?id=d585d898f7da8bb465e4359c6839ab99a70ff726-4034662-images-thumbs&amp;n=13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571999" y="2355786"/>
            <a:ext cx="4572000" cy="21180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 smtClean="0">
                <a:solidFill>
                  <a:srgbClr val="000099"/>
                </a:solidFill>
              </a:rPr>
              <a:t>Приобретение </a:t>
            </a:r>
            <a:r>
              <a:rPr lang="ru-RU" sz="2400" b="1" dirty="0">
                <a:solidFill>
                  <a:srgbClr val="000099"/>
                </a:solidFill>
              </a:rPr>
              <a:t>автотранспорта </a:t>
            </a:r>
          </a:p>
          <a:p>
            <a:pPr lvl="0" algn="ctr"/>
            <a:r>
              <a:rPr lang="ru-RU" sz="2400" b="1" dirty="0" smtClean="0">
                <a:solidFill>
                  <a:srgbClr val="000099"/>
                </a:solidFill>
              </a:rPr>
              <a:t>МБУ ДО СШ № 10 пгт. Новомихайловский – </a:t>
            </a:r>
          </a:p>
          <a:p>
            <a:pPr lvl="0" algn="ctr"/>
            <a:r>
              <a:rPr lang="ru-RU" sz="2400" b="1" dirty="0" smtClean="0">
                <a:solidFill>
                  <a:srgbClr val="000099"/>
                </a:solidFill>
              </a:rPr>
              <a:t>4,6 млн рублей</a:t>
            </a:r>
          </a:p>
          <a:p>
            <a:pPr lvl="0"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краевой бюджет - 3,8 млн рублей </a:t>
            </a:r>
          </a:p>
          <a:p>
            <a:pPr lvl="0"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местный бюджет -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0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,8 млн рублей</a:t>
            </a:r>
            <a:endParaRPr lang="ru-RU" sz="2800" b="1" dirty="0" smtClean="0">
              <a:solidFill>
                <a:srgbClr val="000099"/>
              </a:solidFill>
            </a:endParaRPr>
          </a:p>
        </p:txBody>
      </p:sp>
      <p:pic>
        <p:nvPicPr>
          <p:cNvPr id="1031" name="Picture 7" descr="C:\Users\GuziyNN\Downloads\WhatsApp Image 2025-06-05 at 10.28.11.jpe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2856"/>
            <a:ext cx="4578490" cy="288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63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7937"/>
            <a:ext cx="9144000" cy="20469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800" b="1" dirty="0" smtClean="0">
              <a:solidFill>
                <a:schemeClr val="tx1"/>
              </a:solidFill>
            </a:endParaRPr>
          </a:p>
          <a:p>
            <a:pPr lvl="0" algn="ctr"/>
            <a:endParaRPr lang="ru-RU" sz="2800" b="1" dirty="0" smtClean="0">
              <a:solidFill>
                <a:schemeClr val="tx1"/>
              </a:solidFill>
            </a:endParaRPr>
          </a:p>
          <a:p>
            <a:pPr lvl="0" algn="ctr"/>
            <a:r>
              <a:rPr lang="ru-RU" sz="2800" b="1" dirty="0" smtClean="0">
                <a:solidFill>
                  <a:schemeClr val="tx1"/>
                </a:solidFill>
              </a:rPr>
              <a:t>Капитальные ремонты зданий учреждений социальной сферы (фасады, кровля, ограждения) - </a:t>
            </a:r>
            <a:r>
              <a:rPr lang="ru-RU" sz="3200" b="1" dirty="0" smtClean="0">
                <a:solidFill>
                  <a:schemeClr val="tx1"/>
                </a:solidFill>
              </a:rPr>
              <a:t>214,5 </a:t>
            </a:r>
            <a:r>
              <a:rPr lang="ru-RU" sz="2600" b="1" dirty="0" smtClean="0">
                <a:solidFill>
                  <a:schemeClr val="tx1"/>
                </a:solidFill>
              </a:rPr>
              <a:t>млн рублей</a:t>
            </a:r>
          </a:p>
          <a:p>
            <a:pPr lvl="0" algn="ctr"/>
            <a:r>
              <a:rPr lang="ru-RU" sz="2800" b="1" dirty="0" smtClean="0">
                <a:solidFill>
                  <a:schemeClr val="tx1"/>
                </a:solidFill>
              </a:rPr>
              <a:t>*средства местного бюджета - 150,6 млн рублей</a:t>
            </a:r>
          </a:p>
          <a:p>
            <a:pPr lvl="0"/>
            <a:r>
              <a:rPr lang="ru-RU" sz="2800" b="1" dirty="0" smtClean="0">
                <a:solidFill>
                  <a:schemeClr val="tx1"/>
                </a:solidFill>
              </a:rPr>
              <a:t>         * спонсорская помощь - 63,9 млн рублей</a:t>
            </a:r>
            <a:endParaRPr lang="ru-RU" sz="2800" b="1" dirty="0">
              <a:solidFill>
                <a:schemeClr val="tx1"/>
              </a:solidFill>
            </a:endParaRPr>
          </a:p>
          <a:p>
            <a:pPr lvl="0" algn="ctr"/>
            <a:r>
              <a:rPr lang="ru-RU" sz="2800" b="1" dirty="0" smtClean="0">
                <a:solidFill>
                  <a:schemeClr val="tx1"/>
                </a:solidFill>
              </a:rPr>
              <a:t> </a:t>
            </a:r>
          </a:p>
          <a:p>
            <a:pPr lvl="0" algn="ctr"/>
            <a:r>
              <a:rPr lang="ru-RU" sz="2800" dirty="0" smtClean="0">
                <a:solidFill>
                  <a:schemeClr val="tx1"/>
                </a:solidFill>
              </a:rPr>
              <a:t> 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1988840"/>
            <a:ext cx="2483768" cy="48691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 algn="ctr"/>
            <a:endParaRPr lang="ru-RU" sz="2400" b="1" dirty="0" smtClean="0">
              <a:solidFill>
                <a:schemeClr val="tx1"/>
              </a:solidFill>
            </a:endParaRPr>
          </a:p>
          <a:p>
            <a:pPr lvl="0" algn="ctr"/>
            <a:r>
              <a:rPr lang="ru-RU" sz="3200" b="1" dirty="0" smtClean="0">
                <a:solidFill>
                  <a:srgbClr val="FF0000"/>
                </a:solidFill>
              </a:rPr>
              <a:t>71 учреждение и объект</a:t>
            </a:r>
            <a:r>
              <a:rPr lang="ru-RU" sz="2400" b="1" dirty="0" smtClean="0">
                <a:solidFill>
                  <a:srgbClr val="FF0000"/>
                </a:solidFill>
              </a:rPr>
              <a:t>: </a:t>
            </a:r>
          </a:p>
          <a:p>
            <a:pPr lvl="0" algn="ctr"/>
            <a:r>
              <a:rPr lang="ru-RU" sz="2400" b="1" dirty="0" smtClean="0">
                <a:solidFill>
                  <a:schemeClr val="tx1"/>
                </a:solidFill>
              </a:rPr>
              <a:t>ДОУ-27, СОШ-26, спорт. школы-2, учреждения доп. образования-4,</a:t>
            </a:r>
          </a:p>
          <a:p>
            <a:pPr lvl="0" algn="ctr"/>
            <a:r>
              <a:rPr lang="ru-RU" sz="2400" b="1" dirty="0" smtClean="0">
                <a:solidFill>
                  <a:schemeClr val="tx1"/>
                </a:solidFill>
              </a:rPr>
              <a:t>сносы - 8, </a:t>
            </a:r>
          </a:p>
          <a:p>
            <a:pPr lvl="0" algn="ctr"/>
            <a:r>
              <a:rPr lang="ru-RU" sz="2400" b="1" dirty="0" smtClean="0">
                <a:solidFill>
                  <a:schemeClr val="tx1"/>
                </a:solidFill>
              </a:rPr>
              <a:t>прочие - 4 </a:t>
            </a:r>
          </a:p>
          <a:p>
            <a:pPr lvl="0" algn="ctr"/>
            <a:r>
              <a:rPr lang="ru-RU" sz="2400" b="1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AutoShape 2" descr="https://pro-dachnikov.com/uploads/posts/2021-09/1632624778_11-p-zabor-dlya-shkoli-foto-1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pro-dachnikov.com/uploads/posts/2021-09/1632624778_11-p-zabor-dlya-shkoli-foto-1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pro-dachnikov.com/uploads/posts/2021-09/1632624778_11-p-zabor-dlya-shkoli-foto-12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 descr="blob:https://web.whatsapp.com/9b9503fb-9a32-42fd-b797-08d072cdb497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blob:https://web.whatsapp.com/9b9503fb-9a32-42fd-b797-08d072cdb497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blob:https://web.whatsapp.com/9b9503fb-9a32-42fd-b797-08d072cdb497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Picture 2" descr="C:\Users\GuziyNN\Downloads\WhatsApp Image 2025-06-18 at 14.41.2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342" y="2050878"/>
            <a:ext cx="3328793" cy="254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uziyNN\Downloads\WhatsApp Image 2025-06-18 at 14.30.3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054897"/>
            <a:ext cx="3360252" cy="235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GuziyNN\Downloads\WhatsApp Image 2025-06-18 at 14.30.3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4591598"/>
            <a:ext cx="3096344" cy="226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GuziyNN\Downloads\WhatsApp Image 2025-06-18 at 14.28.59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142787" y="3842379"/>
            <a:ext cx="2450930" cy="35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06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-7465" y="1484784"/>
            <a:ext cx="9172450" cy="38884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rgbClr val="000099"/>
                </a:solidFill>
              </a:rPr>
              <a:t>* МБОУ СОШ №12 им. И. Х. Тхагушева с. Георгиевское – </a:t>
            </a:r>
            <a:r>
              <a:rPr lang="ru-RU" b="1" dirty="0" smtClean="0">
                <a:solidFill>
                  <a:srgbClr val="000099"/>
                </a:solidFill>
              </a:rPr>
              <a:t>50,0 тыс. руб. </a:t>
            </a:r>
          </a:p>
          <a:p>
            <a:pPr lvl="0"/>
            <a:r>
              <a:rPr lang="ru-RU" sz="1600" b="1" dirty="0" smtClean="0">
                <a:solidFill>
                  <a:srgbClr val="000099"/>
                </a:solidFill>
              </a:rPr>
              <a:t>* МБОУ СОШ №</a:t>
            </a:r>
            <a:r>
              <a:rPr lang="ru-RU" sz="1600" dirty="0" smtClean="0"/>
              <a:t> </a:t>
            </a:r>
            <a:r>
              <a:rPr lang="ru-RU" sz="1600" b="1" dirty="0" smtClean="0">
                <a:solidFill>
                  <a:srgbClr val="000099"/>
                </a:solidFill>
              </a:rPr>
              <a:t>15 им. Н.А. Тхагушева а. Агуй-Шапсуг – </a:t>
            </a:r>
            <a:r>
              <a:rPr lang="ru-RU" b="1" dirty="0" smtClean="0">
                <a:solidFill>
                  <a:srgbClr val="000099"/>
                </a:solidFill>
              </a:rPr>
              <a:t>50,0 тыс. руб.  </a:t>
            </a:r>
          </a:p>
          <a:p>
            <a:pPr lvl="0"/>
            <a:r>
              <a:rPr lang="ru-RU" sz="1600" b="1" dirty="0" smtClean="0">
                <a:solidFill>
                  <a:srgbClr val="000099"/>
                </a:solidFill>
              </a:rPr>
              <a:t>* МБОУ ООШ № 17 им. А. М. Шхалахова а. Псебе – </a:t>
            </a:r>
            <a:r>
              <a:rPr lang="ru-RU" b="1" dirty="0" smtClean="0">
                <a:solidFill>
                  <a:srgbClr val="000099"/>
                </a:solidFill>
              </a:rPr>
              <a:t>50,0 тыс. руб. </a:t>
            </a:r>
          </a:p>
          <a:p>
            <a:pPr lvl="0"/>
            <a:r>
              <a:rPr lang="ru-RU" sz="1600" b="1" dirty="0" smtClean="0">
                <a:solidFill>
                  <a:srgbClr val="000099"/>
                </a:solidFill>
              </a:rPr>
              <a:t>* МБОУ ООШ № 22 им. П. И. Державина с. Мессажай – </a:t>
            </a:r>
            <a:r>
              <a:rPr lang="ru-RU" b="1" dirty="0" smtClean="0">
                <a:solidFill>
                  <a:srgbClr val="000099"/>
                </a:solidFill>
              </a:rPr>
              <a:t>50,0 тыс. руб. </a:t>
            </a:r>
          </a:p>
          <a:p>
            <a:pPr lvl="0"/>
            <a:r>
              <a:rPr lang="ru-RU" sz="1600" b="1" dirty="0" smtClean="0">
                <a:solidFill>
                  <a:srgbClr val="000099"/>
                </a:solidFill>
              </a:rPr>
              <a:t>* МБОУ СОШ № N 29 им. М. В. Грешилова с. Цыпка – 250,0 тыс. руб. </a:t>
            </a:r>
          </a:p>
          <a:p>
            <a:pPr lvl="0"/>
            <a:r>
              <a:rPr lang="ru-RU" sz="1600" b="1" dirty="0" smtClean="0">
                <a:solidFill>
                  <a:srgbClr val="000099"/>
                </a:solidFill>
              </a:rPr>
              <a:t>* МБОУ СОШ № 30 им. А. А. Сереброва пгт. Новомихайловский – 50,0 тыс. руб. </a:t>
            </a:r>
          </a:p>
          <a:p>
            <a:pPr lvl="0"/>
            <a:r>
              <a:rPr lang="ru-RU" sz="1600" b="1" dirty="0" smtClean="0">
                <a:solidFill>
                  <a:srgbClr val="000099"/>
                </a:solidFill>
              </a:rPr>
              <a:t>* МБОУ СОШ № 31 им. А. Х. Мелконяна с. Шаумян – 50,0 тыс. руб. </a:t>
            </a:r>
          </a:p>
          <a:p>
            <a:r>
              <a:rPr lang="ru-RU" sz="1600" b="1" dirty="0" smtClean="0">
                <a:solidFill>
                  <a:srgbClr val="000099"/>
                </a:solidFill>
              </a:rPr>
              <a:t>* МБОУ ООШ № 32 им. И.С. Исакова х. Островская Щель – 50,0 тыс. руб. </a:t>
            </a:r>
          </a:p>
          <a:p>
            <a:r>
              <a:rPr lang="ru-RU" sz="1600" b="1" dirty="0" smtClean="0">
                <a:solidFill>
                  <a:srgbClr val="000099"/>
                </a:solidFill>
              </a:rPr>
              <a:t>* МБОУ СОШ № 35 им. А. А. Дудинского пгт. Новомихайловский– 1,3 млн руб.</a:t>
            </a:r>
          </a:p>
          <a:p>
            <a:r>
              <a:rPr lang="ru-RU" sz="1600" b="1" dirty="0" smtClean="0">
                <a:solidFill>
                  <a:srgbClr val="000099"/>
                </a:solidFill>
              </a:rPr>
              <a:t>* МБДОУ ДС № 4 "Звездочка" с. Мессажай – 100,0 тыс. руб.</a:t>
            </a:r>
          </a:p>
          <a:p>
            <a:r>
              <a:rPr lang="ru-RU" sz="1600" b="1" dirty="0" smtClean="0">
                <a:solidFill>
                  <a:srgbClr val="000099"/>
                </a:solidFill>
              </a:rPr>
              <a:t>* МКУ «Молодежный центр Туапсинского района» - 600,0 тыс. руб.</a:t>
            </a:r>
          </a:p>
          <a:p>
            <a:r>
              <a:rPr lang="ru-RU" sz="1600" b="1" dirty="0" smtClean="0">
                <a:solidFill>
                  <a:srgbClr val="000099"/>
                </a:solidFill>
              </a:rPr>
              <a:t>* МБОУ ДО «ЭБЦ» им. А. И. Войкова г. Туапсе – 50,0 тыс. руб.</a:t>
            </a:r>
          </a:p>
          <a:p>
            <a:r>
              <a:rPr lang="ru-RU" sz="1600" b="1" dirty="0" smtClean="0">
                <a:solidFill>
                  <a:srgbClr val="000099"/>
                </a:solidFill>
              </a:rPr>
              <a:t>* МБОУ ДО Центра внешкольной работы пгт. Джубга – 400,0 тыс. руб.</a:t>
            </a:r>
          </a:p>
          <a:p>
            <a:r>
              <a:rPr lang="ru-RU" sz="1600" b="1" dirty="0" smtClean="0">
                <a:solidFill>
                  <a:srgbClr val="000099"/>
                </a:solidFill>
              </a:rPr>
              <a:t>* МБОУ ДО Центра детско-юношеского туризма им. С. В. Дудко г. Туапсе – 2,35 млн руб.</a:t>
            </a:r>
          </a:p>
          <a:p>
            <a:r>
              <a:rPr lang="ru-RU" sz="1600" b="1" dirty="0" smtClean="0">
                <a:solidFill>
                  <a:srgbClr val="000099"/>
                </a:solidFill>
              </a:rPr>
              <a:t>*</a:t>
            </a:r>
            <a:r>
              <a:rPr lang="ru-RU" sz="1600" dirty="0"/>
              <a:t> </a:t>
            </a:r>
            <a:r>
              <a:rPr lang="ru-RU" sz="1600" b="1" dirty="0">
                <a:solidFill>
                  <a:srgbClr val="000099"/>
                </a:solidFill>
              </a:rPr>
              <a:t>МБУ ДО СШ № 3 г. </a:t>
            </a:r>
            <a:r>
              <a:rPr lang="ru-RU" sz="1600" b="1" dirty="0" smtClean="0">
                <a:solidFill>
                  <a:srgbClr val="000099"/>
                </a:solidFill>
              </a:rPr>
              <a:t>Туапсе – 300,0 тыс. руб.</a:t>
            </a:r>
            <a:endParaRPr lang="ru-RU" sz="1600" b="1" dirty="0">
              <a:solidFill>
                <a:srgbClr val="00009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04448" y="188640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7466" y="7937"/>
            <a:ext cx="9144000" cy="147684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800" b="1" dirty="0" smtClean="0">
              <a:solidFill>
                <a:srgbClr val="000099"/>
              </a:solidFill>
            </a:endParaRPr>
          </a:p>
          <a:p>
            <a:pPr lvl="0" algn="ctr"/>
            <a:endParaRPr lang="ru-RU" sz="2800" b="1" dirty="0" smtClean="0">
              <a:solidFill>
                <a:srgbClr val="000099"/>
              </a:solidFill>
            </a:endParaRPr>
          </a:p>
          <a:p>
            <a:pPr lvl="0" algn="ctr"/>
            <a:r>
              <a:rPr lang="ru-RU" sz="2400" b="1" dirty="0" smtClean="0">
                <a:solidFill>
                  <a:schemeClr val="tx1"/>
                </a:solidFill>
              </a:rPr>
              <a:t>СРЕДСТВА ЗСК КК</a:t>
            </a:r>
          </a:p>
          <a:p>
            <a:pPr lvl="0" algn="ctr"/>
            <a:r>
              <a:rPr lang="ru-RU" sz="2400" b="1" dirty="0">
                <a:solidFill>
                  <a:schemeClr val="tx1"/>
                </a:solidFill>
              </a:rPr>
              <a:t>н</a:t>
            </a:r>
            <a:r>
              <a:rPr lang="ru-RU" sz="2400" b="1" dirty="0" smtClean="0">
                <a:solidFill>
                  <a:schemeClr val="tx1"/>
                </a:solidFill>
              </a:rPr>
              <a:t>а решение социально-значимых вопросов</a:t>
            </a:r>
          </a:p>
          <a:p>
            <a:pPr lvl="0" algn="ctr"/>
            <a:r>
              <a:rPr lang="ru-RU" sz="2400" b="1" dirty="0" smtClean="0">
                <a:solidFill>
                  <a:schemeClr val="tx1"/>
                </a:solidFill>
              </a:rPr>
              <a:t> (на кап. и тек. ремонты, благоустройство территории, МТО) – </a:t>
            </a:r>
          </a:p>
          <a:p>
            <a:pPr lvl="0" algn="ctr"/>
            <a:r>
              <a:rPr lang="ru-RU" sz="2400" b="1" dirty="0" smtClean="0">
                <a:solidFill>
                  <a:schemeClr val="tx1"/>
                </a:solidFill>
              </a:rPr>
              <a:t>5 млн 700 тыс. рублей</a:t>
            </a:r>
            <a:endParaRPr lang="ru-RU" b="1" dirty="0">
              <a:solidFill>
                <a:schemeClr val="tx1"/>
              </a:solidFill>
            </a:endParaRPr>
          </a:p>
          <a:p>
            <a:pPr lvl="0" algn="ctr"/>
            <a:r>
              <a:rPr lang="ru-RU" sz="2800" b="1" dirty="0" smtClean="0">
                <a:solidFill>
                  <a:srgbClr val="000099"/>
                </a:solidFill>
              </a:rPr>
              <a:t> </a:t>
            </a:r>
          </a:p>
          <a:p>
            <a:pPr lvl="0" algn="ctr"/>
            <a:r>
              <a:rPr lang="ru-RU" sz="2800" dirty="0" smtClean="0">
                <a:solidFill>
                  <a:srgbClr val="000099"/>
                </a:solidFill>
              </a:rPr>
              <a:t> </a:t>
            </a:r>
            <a:endParaRPr lang="ru-RU" sz="2800" dirty="0">
              <a:solidFill>
                <a:srgbClr val="000099"/>
              </a:solidFill>
            </a:endParaRPr>
          </a:p>
        </p:txBody>
      </p:sp>
      <p:sp>
        <p:nvSpPr>
          <p:cNvPr id="2" name="AutoShape 2" descr="https://det-cad108.ru/1_VERX/7_MAT_NEX_OBESPECH/pisheblok_1%20(3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 descr="blob:https://web.whatsapp.com/39baab74-ff76-4f98-ab3c-fe6f1a39adb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 descr="C:\Users\GuziyNN\Downloads\WhatsApp Image 2025-06-06 at 09.25.07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2915816" cy="155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GuziyNN\Downloads\WhatsApp Image 2025-06-06 at 10.36.18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5301208"/>
            <a:ext cx="3275856" cy="155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GuziyNN\Downloads\WhatsApp Image 2025-06-06 at 10.36.19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5301208"/>
            <a:ext cx="3240360" cy="15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88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-22190" y="1152173"/>
            <a:ext cx="4586828" cy="14127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0099"/>
                </a:solidFill>
              </a:rPr>
              <a:t>Жилье молодой семье –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27,4 млн рублей</a:t>
            </a:r>
            <a:endParaRPr lang="ru-RU" sz="2000" b="1" dirty="0">
              <a:solidFill>
                <a:srgbClr val="000099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0099"/>
                </a:solidFill>
              </a:rPr>
              <a:t>Вручены сертификаты - </a:t>
            </a:r>
            <a:r>
              <a:rPr lang="ru-RU" sz="2000" b="1" dirty="0" smtClean="0">
                <a:solidFill>
                  <a:srgbClr val="FF0000"/>
                </a:solidFill>
              </a:rPr>
              <a:t>7 семьям</a:t>
            </a:r>
          </a:p>
          <a:p>
            <a:r>
              <a:rPr lang="ru-RU" sz="1600" b="1" dirty="0" smtClean="0">
                <a:solidFill>
                  <a:srgbClr val="000099"/>
                </a:solidFill>
              </a:rPr>
              <a:t> </a:t>
            </a:r>
            <a:endParaRPr lang="ru-RU" sz="1600" b="1" dirty="0">
              <a:solidFill>
                <a:srgbClr val="00009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04448" y="188640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1"/>
            <a:ext cx="9129276" cy="109526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800" b="1" dirty="0" smtClean="0">
              <a:solidFill>
                <a:schemeClr val="bg1"/>
              </a:solidFill>
            </a:endParaRPr>
          </a:p>
          <a:p>
            <a:pPr lvl="0" algn="ctr"/>
            <a:endParaRPr lang="ru-RU" sz="2800" b="1" dirty="0" smtClean="0">
              <a:solidFill>
                <a:schemeClr val="bg1"/>
              </a:solidFill>
            </a:endParaRPr>
          </a:p>
          <a:p>
            <a:pPr lvl="0" algn="ctr"/>
            <a:r>
              <a:rPr lang="ru-RU" sz="2800" b="1" dirty="0" smtClean="0">
                <a:solidFill>
                  <a:schemeClr val="bg1"/>
                </a:solidFill>
              </a:rPr>
              <a:t>Приобретение жилья отдельным категориям граждан </a:t>
            </a:r>
          </a:p>
          <a:p>
            <a:pPr lvl="0" algn="ctr"/>
            <a:r>
              <a:rPr lang="ru-RU" sz="2800" b="1" dirty="0" smtClean="0">
                <a:solidFill>
                  <a:schemeClr val="bg1"/>
                </a:solidFill>
              </a:rPr>
              <a:t>в 2024 году</a:t>
            </a:r>
            <a:endParaRPr lang="ru-RU" sz="2800" b="1" dirty="0">
              <a:solidFill>
                <a:schemeClr val="bg1"/>
              </a:solidFill>
            </a:endParaRPr>
          </a:p>
          <a:p>
            <a:pPr lvl="0" algn="ctr"/>
            <a:r>
              <a:rPr lang="ru-RU" sz="2800" b="1" dirty="0" smtClean="0">
                <a:solidFill>
                  <a:srgbClr val="000099"/>
                </a:solidFill>
              </a:rPr>
              <a:t> </a:t>
            </a:r>
          </a:p>
          <a:p>
            <a:pPr lvl="0" algn="ctr"/>
            <a:r>
              <a:rPr lang="ru-RU" sz="2800" dirty="0" smtClean="0">
                <a:solidFill>
                  <a:srgbClr val="000099"/>
                </a:solidFill>
              </a:rPr>
              <a:t> </a:t>
            </a:r>
            <a:endParaRPr lang="ru-RU" sz="2800" dirty="0">
              <a:solidFill>
                <a:srgbClr val="000099"/>
              </a:solidFill>
            </a:endParaRPr>
          </a:p>
        </p:txBody>
      </p:sp>
      <p:sp>
        <p:nvSpPr>
          <p:cNvPr id="2" name="AutoShape 2" descr="https://det-cad108.ru/1_VERX/7_MAT_NEX_OBESPECH/pisheblok_1%20(3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 descr="blob:https://web.whatsapp.com/39baab74-ff76-4f98-ab3c-fe6f1a39adb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701292" y="1152173"/>
            <a:ext cx="4427984" cy="14127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99"/>
                </a:solidFill>
              </a:rPr>
              <a:t>Жилье детям-сиротам –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103,6 млн рублей</a:t>
            </a:r>
          </a:p>
          <a:p>
            <a:pPr algn="ctr"/>
            <a:r>
              <a:rPr lang="ru-RU" b="1" dirty="0" smtClean="0">
                <a:solidFill>
                  <a:srgbClr val="000099"/>
                </a:solidFill>
              </a:rPr>
              <a:t>Средства бюджета Краснодарского края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24 квартиры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GuziyNN\AppData\Local\Microsoft\Windows\Temporary Internet Files\Content.Outlook\1PPIE213\2 (2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8919"/>
            <a:ext cx="4564638" cy="414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GuziyNN\Desktop\Фото квартир для сирот 2024\Кр-р, ул. Дубравная\IMG-20241216-WA0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708919"/>
            <a:ext cx="2109004" cy="194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GuziyNN\Desktop\Фото квартир для сирот 2024\п.Пригородный, ул. Сербская\IMG-20241219-WA00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482" y="2708918"/>
            <a:ext cx="2191802" cy="194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GuziyNN\Desktop\Фото квартир для сирот 2024\п.Пригородный, ул. Сербская\IMG-20240725-WA002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483" y="4783458"/>
            <a:ext cx="2191801" cy="207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783457"/>
            <a:ext cx="2123728" cy="2074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35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10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52611" y="9947"/>
            <a:ext cx="8894762" cy="133082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Помощь поселениям Туапсинского района</a:t>
            </a:r>
          </a:p>
          <a:p>
            <a:pPr algn="ctr"/>
            <a:r>
              <a:rPr lang="ru-RU" sz="34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293 млн рублей</a:t>
            </a:r>
            <a:endParaRPr lang="ru-RU" sz="3400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729" y="1423839"/>
            <a:ext cx="2915816" cy="3388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1" y="1412776"/>
            <a:ext cx="5870426" cy="3399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031281" y="4812407"/>
            <a:ext cx="2891755" cy="98732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на выравнивание бюджетной обеспеченности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674" y="4812407"/>
            <a:ext cx="2846090" cy="98732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на обеспечение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мер по сбалансированности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36729" y="4812408"/>
            <a:ext cx="2915816" cy="201317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142,6       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   млн рублей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031282" y="5799733"/>
            <a:ext cx="2891754" cy="102584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39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 млн рублей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3674" y="5799733"/>
            <a:ext cx="2846090" cy="98072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111,4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млн рублей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42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502024"/>
            <a:ext cx="9144000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0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0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0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0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0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0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0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0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0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0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0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0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ФИНАНСОВОЕ </a:t>
            </a:r>
            <a:r>
              <a:rPr lang="ru-RU" sz="2000" b="1" dirty="0">
                <a:solidFill>
                  <a:schemeClr val="accent4">
                    <a:lumMod val="75000"/>
                  </a:schemeClr>
                </a:solidFill>
              </a:rPr>
              <a:t>УПРАВЛЕНИЕ АДМИНИСТРАЦИИ </a:t>
            </a: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МУНИЦИПАЛЬНОГО </a:t>
            </a:r>
            <a:r>
              <a:rPr lang="ru-RU" sz="2000" b="1" dirty="0">
                <a:solidFill>
                  <a:schemeClr val="accent4">
                    <a:lumMod val="75000"/>
                  </a:schemeClr>
                </a:solidFill>
              </a:rPr>
              <a:t>ОБРАЗОВАНИЯ </a:t>
            </a: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ТУАПСИНСКИЙ </a:t>
            </a:r>
            <a:r>
              <a:rPr lang="ru-RU" sz="2000" b="1" dirty="0">
                <a:solidFill>
                  <a:schemeClr val="accent4">
                    <a:lumMod val="75000"/>
                  </a:schemeClr>
                </a:solidFill>
              </a:rPr>
              <a:t>РАЙОН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000" b="1" dirty="0">
                <a:solidFill>
                  <a:schemeClr val="accent4">
                    <a:lumMod val="75000"/>
                  </a:schemeClr>
                </a:solidFill>
              </a:rPr>
              <a:t>Наш адрес: 352800, г</a:t>
            </a: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. Туапсе</a:t>
            </a:r>
            <a:r>
              <a:rPr lang="ru-RU" sz="2000" b="1" dirty="0">
                <a:solidFill>
                  <a:schemeClr val="accent4">
                    <a:lumMod val="75000"/>
                  </a:schemeClr>
                </a:solidFill>
              </a:rPr>
              <a:t>, ул. Свободы, д.3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000" b="1" dirty="0">
                <a:solidFill>
                  <a:schemeClr val="accent4">
                    <a:lumMod val="75000"/>
                  </a:schemeClr>
                </a:solidFill>
              </a:rPr>
              <a:t>Телефон:  (86167) </a:t>
            </a: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2-28-17, 2-57-11, 2-53-11   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Адрес </a:t>
            </a:r>
            <a:r>
              <a:rPr lang="ru-RU" sz="2000" b="1" dirty="0">
                <a:solidFill>
                  <a:schemeClr val="accent4">
                    <a:lumMod val="75000"/>
                  </a:schemeClr>
                </a:solidFill>
              </a:rPr>
              <a:t>электронной почты: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tuaprfin@mail.ru</a:t>
            </a:r>
            <a:endParaRPr lang="ru-RU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KarmryanAR\Desktop\Без назван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9036496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84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7504" y="1013327"/>
            <a:ext cx="8784976" cy="46805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Годовой отчет об исполнении бюджета муниципального образования Туапсинский район составляется финансовым управлением администрации муниципального образования Туапсинский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район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7504" y="1546140"/>
            <a:ext cx="8798371" cy="1404156"/>
          </a:xfrm>
          <a:prstGeom prst="roundRect">
            <a:avLst/>
          </a:prstGeom>
          <a:solidFill>
            <a:srgbClr val="00FF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«Администрация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муниципального образования Туапсинский район не позднее 1 апреля текущего года направляет в Контрольно-счетную палату муниципального образования Туапсинский район для подготовки заключения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годовой отчет об исполнении бюджета муниципального образования Туапсинский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район</a:t>
            </a:r>
            <a:endParaRPr lang="en-US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*иные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документы, подлежащие представлению в Совет муниципального образования Туапсинский район одновременно с годовым отчетом об исполнении бюджета муниципального образования Туапсинский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район»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7504" y="2996952"/>
            <a:ext cx="8856984" cy="1609528"/>
          </a:xfrm>
          <a:prstGeom prst="roundRect">
            <a:avLst/>
          </a:prstGeom>
          <a:solidFill>
            <a:srgbClr val="FF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SzPct val="133000"/>
              <a:buFontTx/>
              <a:buBlip>
                <a:blip r:embed="rId2"/>
              </a:buBlip>
            </a:pPr>
            <a:endParaRPr lang="ru-RU" sz="1400" dirty="0">
              <a:solidFill>
                <a:srgbClr val="8064A2">
                  <a:lumMod val="50000"/>
                </a:srgbClr>
              </a:solidFill>
            </a:endParaRPr>
          </a:p>
          <a:p>
            <a:pPr>
              <a:buSzPct val="133000"/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«Контрольно-счетная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палата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муниципального образования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Туапсинский район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SzPct val="133000"/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осуществляет внешнюю проверку годового отчета об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исполнении</a:t>
            </a:r>
            <a:endParaRPr lang="en-US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SzPct val="133000"/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готовит заключение на годовой отчет об исполнении бюджета муниципального образования Туапсинский район в срок, не превышающий один месяц со дня его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представления</a:t>
            </a:r>
            <a:endParaRPr lang="en-US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SzPct val="133000"/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представляет заключение на годовой отчет об исполнении бюджета муниципального образования Туапсинский район в Совет муниципального образования Туапсинский район с одновременным направлением в администрацию муниципального образования Туапсинский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район»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solidFill>
                <a:srgbClr val="8064A2">
                  <a:lumMod val="50000"/>
                </a:srgb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4606480"/>
            <a:ext cx="8856984" cy="1314200"/>
          </a:xfrm>
          <a:prstGeom prst="roundRect">
            <a:avLst/>
          </a:prstGeom>
          <a:solidFill>
            <a:srgbClr val="FF99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SzPct val="133000"/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«Глава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муниципального образования Туапсинский район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SzPct val="133000"/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после получения заключения Контрольно-счетной палаты муниципального образования Туапсинский район в течение 10 дней назначает публичные слушания по отчету об исполнении бюджета муниципального образования Туапсинский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район</a:t>
            </a:r>
            <a:endParaRPr lang="en-US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SzPct val="133000"/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 позднее 1 мая текущего года представляет в Совет муниципального образования Туапсинский район годовой отчет об исполнении местного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бюджета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7504" y="5949280"/>
            <a:ext cx="8856984" cy="792088"/>
          </a:xfrm>
          <a:prstGeom prst="roundRect">
            <a:avLst/>
          </a:prstGeom>
          <a:solidFill>
            <a:srgbClr val="66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SzPct val="133000"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Годовой отчет об исполнении бюджета муниципального образования Туапсинский район утверждается решением Совета муниципального образования Туапсинский район с указанием общего объема доходов, расходов и дефицита (профицита) бюджета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7504" y="0"/>
            <a:ext cx="878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Порядок составления </a:t>
            </a:r>
            <a:r>
              <a:rPr lang="ru-RU" sz="2000" b="1" dirty="0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рассмотрения и утверждения годового отчета </a:t>
            </a:r>
            <a:endParaRPr lang="ru-RU" sz="2000" b="1" dirty="0" smtClean="0">
              <a:ln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 </a:t>
            </a:r>
            <a:r>
              <a:rPr lang="ru-RU" sz="2000" b="1" dirty="0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исполнении бюджета муниципального образования </a:t>
            </a:r>
            <a:br>
              <a:rPr lang="ru-RU" sz="2000" b="1" dirty="0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n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Туапсинский район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20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6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07504" y="1484784"/>
            <a:ext cx="8928991" cy="194421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Публичные слушания </a:t>
            </a:r>
          </a:p>
          <a:p>
            <a:pPr algn="ctr"/>
            <a:r>
              <a:rPr lang="ru-RU" sz="24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 рассмотрению Отчета об исполнении бюджета муниципального образования Туапсинский район за 2024 год состоялись </a:t>
            </a:r>
            <a:r>
              <a:rPr lang="ru-RU" sz="2800" b="1" u="sng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6 июня 2025 г. </a:t>
            </a:r>
            <a:r>
              <a:rPr lang="ru-RU" sz="28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проведены с соблюдением всех процедур проведения публичных слушаний</a:t>
            </a:r>
            <a:endParaRPr lang="en-US" sz="2400" b="1" dirty="0" smtClean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vl\Desktop\image0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64742"/>
            <a:ext cx="956566" cy="122292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43740" y="3573016"/>
            <a:ext cx="6480720" cy="324036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Получено положительное Заключение </a:t>
            </a:r>
            <a:endParaRPr lang="en-US" sz="2400" b="1" dirty="0" smtClean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Контрольно-счетной </a:t>
            </a:r>
            <a:r>
              <a:rPr lang="ru-RU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палаты </a:t>
            </a:r>
            <a:r>
              <a:rPr lang="ru-RU" sz="2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ru-RU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муниципального образования Туапсинский муниципальный </a:t>
            </a:r>
            <a:r>
              <a:rPr lang="ru-RU" sz="2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округ Краснодарского </a:t>
            </a:r>
            <a:r>
              <a:rPr lang="ru-RU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края</a:t>
            </a:r>
          </a:p>
          <a:p>
            <a:pPr algn="ctr"/>
            <a:r>
              <a:rPr lang="ru-RU" sz="2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предмет соблюдения параметров формирования и  исполнения бюджета бюджетному законодательству  </a:t>
            </a:r>
          </a:p>
          <a:p>
            <a:pPr algn="ctr"/>
            <a:r>
              <a:rPr lang="ru-RU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(от </a:t>
            </a:r>
            <a:r>
              <a:rPr lang="ru-RU" sz="2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23 </a:t>
            </a:r>
            <a:r>
              <a:rPr lang="ru-RU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апреля </a:t>
            </a:r>
            <a:r>
              <a:rPr lang="ru-RU" sz="2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2025 г.)</a:t>
            </a:r>
            <a:endParaRPr lang="ru-RU" sz="24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645024"/>
            <a:ext cx="255577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979712" y="187334"/>
            <a:ext cx="6840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2400" b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Бюджет </a:t>
            </a:r>
          </a:p>
          <a:p>
            <a:pPr algn="ctr">
              <a:spcBef>
                <a:spcPts val="0"/>
              </a:spcBef>
            </a:pPr>
            <a:r>
              <a:rPr lang="ru-RU" sz="2400" b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муниципального образования </a:t>
            </a:r>
          </a:p>
          <a:p>
            <a:pPr algn="ctr">
              <a:spcBef>
                <a:spcPts val="0"/>
              </a:spcBef>
            </a:pPr>
            <a:r>
              <a:rPr lang="ru-RU" sz="2400" b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Туапсинский район</a:t>
            </a:r>
            <a:endParaRPr lang="ru-RU" sz="2400" b="1" u="sng" dirty="0">
              <a:ln w="12700">
                <a:noFill/>
                <a:prstDash val="solid"/>
              </a:ln>
              <a:solidFill>
                <a:srgbClr val="002060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81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087724" y="116632"/>
            <a:ext cx="6660740" cy="187220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муниципального образования 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Туапсинский район 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21027" y="3501008"/>
            <a:ext cx="8726710" cy="302728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Утвержден решением Совета муниципального образования Туапсинский район </a:t>
            </a:r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от 22 </a:t>
            </a:r>
            <a:r>
              <a:rPr lang="ru-RU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декабря </a:t>
            </a:r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 г. № 56 </a:t>
            </a:r>
          </a:p>
          <a:p>
            <a:pPr algn="ctr"/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«О бюджете муниципального образования Туапсинский район на 2024 год и </a:t>
            </a:r>
          </a:p>
          <a:p>
            <a:pPr algn="ctr"/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плановый период 2025 и 2026 </a:t>
            </a:r>
            <a:r>
              <a:rPr lang="ru-RU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годов» </a:t>
            </a:r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</a:t>
            </a:r>
          </a:p>
          <a:p>
            <a:pPr algn="ctr"/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(с последующими внесенными изменениями)  </a:t>
            </a:r>
            <a:endParaRPr lang="ru-RU" sz="28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vl\Desktop\image0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45" y="199899"/>
            <a:ext cx="1173943" cy="181310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373" y="1844824"/>
            <a:ext cx="2843808" cy="1777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527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775"/>
            <a:ext cx="9036496" cy="756929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Социально 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экономические 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показатели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03774" y="676375"/>
            <a:ext cx="4523460" cy="1906905"/>
          </a:xfrm>
          <a:prstGeom prst="roundRect">
            <a:avLst/>
          </a:prstGeom>
          <a:solidFill>
            <a:srgbClr val="80ABE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600" b="1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Численность </a:t>
            </a:r>
          </a:p>
          <a:p>
            <a:pPr algn="ctr">
              <a:defRPr/>
            </a:pPr>
            <a:r>
              <a:rPr lang="ru-RU" sz="2600" b="1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постоянного населения </a:t>
            </a:r>
          </a:p>
          <a:p>
            <a:pPr algn="ctr">
              <a:defRPr/>
            </a:pPr>
            <a:r>
              <a:rPr lang="ru-RU" sz="2600" b="1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на 1.01.2025 - </a:t>
            </a:r>
          </a:p>
          <a:p>
            <a:pPr algn="ctr">
              <a:defRPr/>
            </a:pPr>
            <a:r>
              <a:rPr lang="ru-RU" sz="2600" b="1" u="sng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124 195 человек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68372" y="3693826"/>
            <a:ext cx="3672408" cy="136815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Объем </a:t>
            </a:r>
            <a:r>
              <a:rPr lang="ru-RU" sz="24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доходов </a:t>
            </a:r>
            <a:endParaRPr lang="ru-RU" sz="2400" b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4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1 жителя </a:t>
            </a:r>
            <a:r>
              <a:rPr lang="ru-RU" sz="24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2024 году</a:t>
            </a:r>
          </a:p>
          <a:p>
            <a:pPr algn="ctr">
              <a:defRPr/>
            </a:pPr>
            <a:r>
              <a:rPr lang="ru-RU" sz="24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37 541 рублей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68372" y="5301208"/>
            <a:ext cx="3672408" cy="136815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Объем </a:t>
            </a:r>
            <a:r>
              <a:rPr lang="ru-RU" sz="24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расходов</a:t>
            </a:r>
            <a:endParaRPr lang="ru-RU" sz="2400" b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4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1 жителя </a:t>
            </a:r>
            <a:r>
              <a:rPr lang="ru-RU" sz="24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2024 году</a:t>
            </a:r>
          </a:p>
          <a:p>
            <a:pPr algn="ctr">
              <a:defRPr/>
            </a:pPr>
            <a:r>
              <a:rPr lang="ru-RU" sz="2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37 541 рублей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347595" y="4662604"/>
            <a:ext cx="4635818" cy="207716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Величина прожиточного </a:t>
            </a:r>
            <a:r>
              <a:rPr lang="ru-RU" sz="2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минимума на душу населения         </a:t>
            </a:r>
            <a:r>
              <a:rPr lang="ru-RU" sz="2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Краснодарском крае </a:t>
            </a:r>
          </a:p>
          <a:p>
            <a:pPr algn="ctr"/>
            <a:r>
              <a:rPr lang="ru-RU" sz="2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2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году </a:t>
            </a:r>
          </a:p>
          <a:p>
            <a:pPr algn="ctr"/>
            <a:r>
              <a:rPr lang="ru-RU" sz="2800" b="1" u="sng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14 835 рублей</a:t>
            </a:r>
            <a:endParaRPr lang="ru-RU" sz="28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73" y="783949"/>
            <a:ext cx="3367820" cy="2525865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5122" name="Picture 2" descr="E:\v-tuaps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75" y="2342577"/>
            <a:ext cx="4523460" cy="216654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43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7775"/>
            <a:ext cx="8928992" cy="778098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2000" b="1" spc="150" dirty="0" smtClean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Исполнение прогноза по основным показателям </a:t>
            </a:r>
            <a:br>
              <a:rPr lang="ru-RU" sz="2000" b="1" spc="150" dirty="0" smtClean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spc="150" dirty="0" smtClean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социально-экономического развития </a:t>
            </a:r>
            <a:r>
              <a:rPr lang="ru-RU" sz="2000" b="1" spc="150" dirty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000" b="1" spc="150" dirty="0" smtClean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2000" b="1" spc="150" dirty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5525506"/>
              </p:ext>
            </p:extLst>
          </p:nvPr>
        </p:nvGraphicFramePr>
        <p:xfrm>
          <a:off x="107503" y="836712"/>
          <a:ext cx="9001001" cy="5917879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6408713"/>
                <a:gridCol w="792088"/>
                <a:gridCol w="792088"/>
                <a:gridCol w="1008112"/>
              </a:tblGrid>
              <a:tr h="251547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ПОКАЗАТЕЛЕЙ</a:t>
                      </a:r>
                      <a:endParaRPr lang="ru-RU" sz="1600" b="1" i="0" u="none" strike="noStrike" dirty="0"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12" marR="2712" marT="2712" marB="0">
                    <a:cell3D prstMaterial="dkEdge">
                      <a:bevel prst="coolSlant"/>
                      <a:lightRig rig="flood" dir="t"/>
                    </a:cell3D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600" b="1" u="none" strike="noStrike" dirty="0"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600" b="1" i="0" u="none" strike="noStrike" dirty="0"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12" marR="2712" marT="2712" marB="0">
                    <a:cell3D prstMaterial="dkEdge">
                      <a:bevel prst="coolSlant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 </a:t>
                      </a:r>
                      <a:r>
                        <a:rPr lang="ru-RU" sz="1400" b="1" u="none" strike="noStrike" dirty="0"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12" marR="2712" marT="2712" marB="0"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2525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 </a:t>
                      </a:r>
                      <a:endParaRPr lang="ru-RU" sz="1600" b="1" i="0" u="none" strike="noStrike" dirty="0"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12" marR="2712" marT="2712" marB="0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 </a:t>
                      </a:r>
                      <a:endParaRPr lang="ru-RU" sz="1600" b="1" i="0" u="none" strike="noStrike" dirty="0"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12" marR="2712" marT="2712" marB="0">
                    <a:cell3D prstMaterial="dkEdge">
                      <a:bevel prst="coolSlant"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03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9pPr>
                    </a:lstStyle>
                    <a:p>
                      <a:pPr algn="l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Промышленное производство (</a:t>
                      </a:r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отгруженной продукции) по крупным и </a:t>
                      </a: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</a:t>
                      </a:r>
                    </a:p>
                    <a:p>
                      <a:pPr algn="l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средним предприятиям, млн рублей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12" marR="2712" marT="2712" marB="0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24 404,1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22 176,6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90,9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3197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9pPr>
                    </a:lstStyle>
                    <a:p>
                      <a:pPr algn="l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Объем </a:t>
                      </a:r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услуг транспорта по крупным и средним </a:t>
                      </a: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организациям, млн</a:t>
                      </a:r>
                      <a:r>
                        <a:rPr lang="ru-RU" sz="14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рублей 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12" marR="2712" marT="2712" marB="0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35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244,8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34 622,4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98,2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3354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9pPr>
                    </a:lstStyle>
                    <a:p>
                      <a:pPr algn="l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Оборот </a:t>
                      </a:r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розничной торговли по крупным и средним </a:t>
                      </a: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организациям, млн</a:t>
                      </a:r>
                      <a:r>
                        <a:rPr lang="ru-RU" sz="14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12" marR="2712" marT="2712" marB="0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975,4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595,7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110,1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3446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9pPr>
                    </a:lstStyle>
                    <a:p>
                      <a:pPr algn="l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Оборот </a:t>
                      </a:r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общественного питания по крупным и средним </a:t>
                      </a: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организациям, млн</a:t>
                      </a:r>
                      <a:r>
                        <a:rPr lang="ru-RU" sz="14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12" marR="2712" marT="2712" marB="0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738,3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896,0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121,3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3301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9pPr>
                    </a:lstStyle>
                    <a:p>
                      <a:pPr algn="l" fontAlgn="b"/>
                      <a:r>
                        <a:rPr lang="ru-RU" sz="14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</a:t>
                      </a:r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платных услуг населению по крупным и средним </a:t>
                      </a: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организациям, млн</a:t>
                      </a:r>
                      <a:r>
                        <a:rPr lang="ru-RU" sz="14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12" marR="2712" marT="2712" marB="0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*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4 600,9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*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3197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9pPr>
                    </a:lstStyle>
                    <a:p>
                      <a:pPr algn="l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Ввод </a:t>
                      </a:r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эксплуатацию жилых домов, тыс. кв. м общей площади 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12" marR="2712" marT="2712" marB="0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116,5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97,2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83,4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3739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9pPr>
                    </a:lstStyle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Среднегодовой </a:t>
                      </a:r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регистрируемой  безработицы  (в % к численности </a:t>
                      </a: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трудоспособного </a:t>
                      </a:r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населения в трудоспособном возрасте)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12" marR="2712" marT="2712" marB="0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66,7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438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9pPr>
                    </a:lstStyle>
                    <a:p>
                      <a:pPr algn="l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Сальдированный </a:t>
                      </a:r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финансовый результат по крупным и средним организациям, </a:t>
                      </a: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</a:t>
                      </a:r>
                    </a:p>
                    <a:p>
                      <a:pPr algn="l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млн</a:t>
                      </a:r>
                      <a:r>
                        <a:rPr lang="ru-RU" sz="14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12" marR="2712" marT="2712" marB="0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31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226,9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33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588,8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107,6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5135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9pPr>
                    </a:lstStyle>
                    <a:p>
                      <a:pPr algn="l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Прибыль </a:t>
                      </a:r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прибыльных  предприятий  по крупным и средним организациям, </a:t>
                      </a:r>
                      <a:endParaRPr lang="ru-RU" sz="1400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млн</a:t>
                      </a:r>
                      <a:r>
                        <a:rPr lang="ru-RU" sz="14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12" marR="2712" marT="2712" marB="0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31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407,7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34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086,0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108,5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438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9pPr>
                    </a:lstStyle>
                    <a:p>
                      <a:pPr algn="l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Убыток </a:t>
                      </a:r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всем видам деятельности по крупным и средним организациям, </a:t>
                      </a: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l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млн</a:t>
                      </a:r>
                      <a:r>
                        <a:rPr lang="ru-RU" sz="14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12" marR="2712" marT="2712" marB="0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180,7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497,2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275,2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3197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9pPr>
                    </a:lstStyle>
                    <a:p>
                      <a:pPr algn="l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Фонд </a:t>
                      </a:r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заработной платы по крупным и средним организациям, </a:t>
                      </a: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</a:t>
                      </a:r>
                      <a:r>
                        <a:rPr lang="ru-RU" sz="14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рублей 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12" marR="2712" marT="2712" marB="0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476,2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149,3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103,1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5626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9pPr>
                    </a:lstStyle>
                    <a:p>
                      <a:pPr algn="l" fontAlgn="b"/>
                      <a:r>
                        <a:rPr lang="ru-RU" sz="14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</a:t>
                      </a:r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работающих для расчета среднемесячной заработной платы по </a:t>
                      </a: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l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крупным </a:t>
                      </a:r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 средним организациям, тыс</a:t>
                      </a: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человек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12" marR="2712" marT="2712" marB="0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29,789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27,066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90,9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272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9pPr>
                    </a:lstStyle>
                    <a:p>
                      <a:pPr algn="l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Среднемесячная </a:t>
                      </a:r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заработная плата по крупным и средним организациям, рублей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12" marR="2712" marT="2712" marB="0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60 078,7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68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195,9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113,5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3197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  <a:ea typeface=""/>
                          <a:cs typeface=""/>
                        </a:defRPr>
                      </a:lvl9pPr>
                    </a:lstStyle>
                    <a:p>
                      <a:pPr algn="l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Численность </a:t>
                      </a:r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постоянного населения (среднегодовая), </a:t>
                      </a: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</a:t>
                      </a:r>
                      <a:r>
                        <a:rPr lang="ru-RU" sz="14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12" marR="2712" marT="2712" marB="0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123,652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124,195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100,4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480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7" name="Picture 11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30" y="-18651"/>
            <a:ext cx="91548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138" y="396356"/>
            <a:ext cx="8187467" cy="778313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Основные характеристики бюджета муниципального образования</a:t>
            </a:r>
            <a:br>
              <a:rPr lang="ru-RU" sz="3200" b="1" dirty="0" smtClean="0"/>
            </a:br>
            <a:r>
              <a:rPr lang="ru-RU" sz="3200" b="1" dirty="0" smtClean="0"/>
              <a:t> Туапсинский район</a:t>
            </a:r>
            <a:r>
              <a:rPr lang="en-US" sz="3200" b="1" dirty="0" smtClean="0"/>
              <a:t> </a:t>
            </a:r>
            <a:r>
              <a:rPr lang="ru-RU" sz="3200" b="1" dirty="0" smtClean="0"/>
              <a:t>за 2024 год</a:t>
            </a:r>
            <a:endParaRPr lang="ru-RU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419584" y="4149080"/>
            <a:ext cx="1539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млн</a:t>
            </a:r>
            <a:r>
              <a:rPr lang="ru-RU" b="1" dirty="0">
                <a:solidFill>
                  <a:srgbClr val="002060"/>
                </a:solidFill>
              </a:rPr>
              <a:t>. руб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1534" y="1652257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Доходы</a:t>
            </a:r>
            <a:endParaRPr lang="ru-RU" sz="2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19609" y="1652257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Расходы</a:t>
            </a:r>
            <a:endParaRPr lang="ru-RU" sz="2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68860" y="1444894"/>
            <a:ext cx="259026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Дефицит(-)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Профицит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(+)</a:t>
            </a:r>
            <a:endParaRPr lang="ru-RU" sz="2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805156" y="2367667"/>
            <a:ext cx="1207742" cy="313069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млн руб.</a:t>
            </a:r>
            <a:endParaRPr lang="ru-RU" sz="2000" b="1" dirty="0">
              <a:solidFill>
                <a:schemeClr val="bg1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71848" y="2697784"/>
            <a:ext cx="3060000" cy="4122000"/>
            <a:chOff x="-80580" y="2697784"/>
            <a:chExt cx="3140412" cy="4130077"/>
          </a:xfrm>
        </p:grpSpPr>
        <p:pic>
          <p:nvPicPr>
            <p:cNvPr id="1026" name="Picture 2" descr="G:\бюджет\047098c79bff3cbfeb57d8a46228d426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0580" y="3159453"/>
              <a:ext cx="3140412" cy="2127128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-80580" y="2697785"/>
              <a:ext cx="1224135" cy="46166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63891F">
                      <a:lumMod val="50000"/>
                    </a:srgbClr>
                  </a:solidFill>
                </a:rPr>
                <a:t>план</a:t>
              </a:r>
              <a:endParaRPr lang="ru-RU" sz="2400" b="1" dirty="0">
                <a:solidFill>
                  <a:srgbClr val="63891F">
                    <a:lumMod val="50000"/>
                  </a:srgbClr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832605" y="2697784"/>
              <a:ext cx="1224136" cy="46166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63891F">
                      <a:lumMod val="75000"/>
                    </a:srgbClr>
                  </a:solidFill>
                </a:rPr>
                <a:t>факт</a:t>
              </a:r>
              <a:endParaRPr lang="ru-RU" sz="2400" b="1" dirty="0">
                <a:solidFill>
                  <a:srgbClr val="63891F">
                    <a:lumMod val="75000"/>
                  </a:srgbClr>
                </a:solidFill>
              </a:endParaRP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-10829" y="4086628"/>
              <a:ext cx="1115616" cy="48594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200" b="1" dirty="0" smtClean="0">
                  <a:solidFill>
                    <a:schemeClr val="accent2">
                      <a:lumMod val="75000"/>
                    </a:schemeClr>
                  </a:solidFill>
                </a:rPr>
                <a:t>4 318,2</a:t>
              </a:r>
              <a:endParaRPr lang="ru-RU" sz="22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1871699" y="4149080"/>
              <a:ext cx="1152128" cy="43358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100" b="1" dirty="0" smtClean="0">
                  <a:solidFill>
                    <a:schemeClr val="accent2">
                      <a:lumMod val="75000"/>
                    </a:schemeClr>
                  </a:solidFill>
                </a:rPr>
                <a:t>4 662,4</a:t>
              </a:r>
              <a:endParaRPr lang="ru-RU" sz="21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9" name="Скругленный прямоугольник 28"/>
            <p:cNvSpPr/>
            <p:nvPr/>
          </p:nvSpPr>
          <p:spPr>
            <a:xfrm>
              <a:off x="899590" y="3269314"/>
              <a:ext cx="1224135" cy="52291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300" b="1" dirty="0" smtClean="0">
                  <a:solidFill>
                    <a:srgbClr val="00B050"/>
                  </a:solidFill>
                </a:rPr>
                <a:t>10</a:t>
              </a:r>
              <a:r>
                <a:rPr lang="ru-RU" sz="2300" b="1" dirty="0" smtClean="0">
                  <a:solidFill>
                    <a:srgbClr val="00B050"/>
                  </a:solidFill>
                </a:rPr>
                <a:t>8,0 </a:t>
              </a:r>
              <a:r>
                <a:rPr lang="en-US" sz="2300" b="1" dirty="0" smtClean="0">
                  <a:solidFill>
                    <a:srgbClr val="00B050"/>
                  </a:solidFill>
                </a:rPr>
                <a:t>%</a:t>
              </a:r>
              <a:endParaRPr lang="ru-RU" sz="2300" b="1" dirty="0">
                <a:solidFill>
                  <a:srgbClr val="00B050"/>
                </a:solidFill>
              </a:endParaRPr>
            </a:p>
          </p:txBody>
        </p:sp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0579" y="5373169"/>
              <a:ext cx="3104406" cy="14546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6214659" y="2697292"/>
            <a:ext cx="2880000" cy="4140000"/>
            <a:chOff x="6289522" y="2707317"/>
            <a:chExt cx="2748939" cy="4120543"/>
          </a:xfrm>
        </p:grpSpPr>
        <p:pic>
          <p:nvPicPr>
            <p:cNvPr id="12" name="Picture 2" descr="G:\бюджет\047098c79bff3cbfeb57d8a46228d426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9522" y="3168982"/>
              <a:ext cx="2748939" cy="2117599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6289522" y="2708920"/>
              <a:ext cx="1058351" cy="46166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63891F">
                      <a:lumMod val="50000"/>
                    </a:srgbClr>
                  </a:solidFill>
                </a:rPr>
                <a:t>план</a:t>
              </a:r>
              <a:endParaRPr lang="ru-RU" sz="2400" b="1" dirty="0">
                <a:solidFill>
                  <a:srgbClr val="63891F">
                    <a:lumMod val="50000"/>
                  </a:srgbClr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925277" y="2707317"/>
              <a:ext cx="1113184" cy="46166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63891F">
                      <a:lumMod val="75000"/>
                    </a:srgbClr>
                  </a:solidFill>
                </a:rPr>
                <a:t>факт</a:t>
              </a:r>
              <a:endParaRPr lang="ru-RU" sz="2400" b="1" dirty="0">
                <a:solidFill>
                  <a:srgbClr val="63891F">
                    <a:lumMod val="75000"/>
                  </a:srgbClr>
                </a:solidFill>
              </a:endParaRPr>
            </a:p>
          </p:txBody>
        </p:sp>
        <p:sp>
          <p:nvSpPr>
            <p:cNvPr id="33" name="Скругленный прямоугольник 32"/>
            <p:cNvSpPr/>
            <p:nvPr/>
          </p:nvSpPr>
          <p:spPr>
            <a:xfrm>
              <a:off x="6310243" y="4096860"/>
              <a:ext cx="1058351" cy="46548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rgbClr val="FF0000"/>
                  </a:solidFill>
                </a:rPr>
                <a:t>- </a:t>
              </a:r>
              <a:r>
                <a:rPr lang="ru-RU" sz="2000" b="1" dirty="0" smtClean="0">
                  <a:solidFill>
                    <a:srgbClr val="FF0000"/>
                  </a:solidFill>
                </a:rPr>
                <a:t>497,2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34" name="Скругленный прямоугольник 33"/>
            <p:cNvSpPr/>
            <p:nvPr/>
          </p:nvSpPr>
          <p:spPr>
            <a:xfrm>
              <a:off x="8039427" y="4051534"/>
              <a:ext cx="919698" cy="47973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>
                  <a:solidFill>
                    <a:schemeClr val="accent2">
                      <a:lumMod val="75000"/>
                    </a:schemeClr>
                  </a:solidFill>
                </a:rPr>
                <a:t>-45,4</a:t>
              </a:r>
              <a:endParaRPr lang="ru-RU" sz="20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pic>
          <p:nvPicPr>
            <p:cNvPr id="4103" name="Picture 7" descr="Picture background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0242" y="5373169"/>
              <a:ext cx="2687309" cy="1454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3139506" y="2686159"/>
            <a:ext cx="3060000" cy="4160214"/>
            <a:chOff x="3204471" y="2697786"/>
            <a:chExt cx="3033601" cy="4160214"/>
          </a:xfrm>
        </p:grpSpPr>
        <p:pic>
          <p:nvPicPr>
            <p:cNvPr id="10" name="Picture 2" descr="G:\бюджет\047098c79bff3cbfeb57d8a46228d426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6667" y="3159452"/>
              <a:ext cx="3004241" cy="2127129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3226666" y="2708920"/>
              <a:ext cx="1202964" cy="46166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63891F">
                      <a:lumMod val="50000"/>
                    </a:srgbClr>
                  </a:solidFill>
                </a:rPr>
                <a:t>план</a:t>
              </a:r>
              <a:endParaRPr lang="ru-RU" sz="2400" b="1" dirty="0">
                <a:solidFill>
                  <a:srgbClr val="63891F">
                    <a:lumMod val="50000"/>
                  </a:srgbClr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059345" y="2697786"/>
              <a:ext cx="1178727" cy="46166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63891F">
                      <a:lumMod val="75000"/>
                    </a:srgbClr>
                  </a:solidFill>
                </a:rPr>
                <a:t>факт</a:t>
              </a:r>
              <a:endParaRPr lang="ru-RU" sz="2400" b="1" dirty="0">
                <a:solidFill>
                  <a:srgbClr val="63891F">
                    <a:lumMod val="75000"/>
                  </a:srgbClr>
                </a:solidFill>
              </a:endParaRPr>
            </a:p>
          </p:txBody>
        </p:sp>
        <p:sp>
          <p:nvSpPr>
            <p:cNvPr id="30" name="Скругленный прямоугольник 29"/>
            <p:cNvSpPr/>
            <p:nvPr/>
          </p:nvSpPr>
          <p:spPr>
            <a:xfrm>
              <a:off x="4253332" y="3290646"/>
              <a:ext cx="1058351" cy="45123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rgbClr val="FF0000"/>
                  </a:solidFill>
                </a:rPr>
                <a:t>9</a:t>
              </a:r>
              <a:r>
                <a:rPr lang="ru-RU" sz="2000" b="1" dirty="0" smtClean="0">
                  <a:solidFill>
                    <a:srgbClr val="FF0000"/>
                  </a:solidFill>
                </a:rPr>
                <a:t>7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,</a:t>
              </a:r>
              <a:r>
                <a:rPr lang="ru-RU" sz="2000" b="1" dirty="0" smtClean="0">
                  <a:solidFill>
                    <a:srgbClr val="FF0000"/>
                  </a:solidFill>
                </a:rPr>
                <a:t>8 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%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31" name="Скругленный прямоугольник 30"/>
            <p:cNvSpPr/>
            <p:nvPr/>
          </p:nvSpPr>
          <p:spPr>
            <a:xfrm>
              <a:off x="3276154" y="4203449"/>
              <a:ext cx="1058351" cy="45123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>
                  <a:solidFill>
                    <a:schemeClr val="accent2">
                      <a:lumMod val="75000"/>
                    </a:schemeClr>
                  </a:solidFill>
                </a:rPr>
                <a:t>4 815,4</a:t>
              </a:r>
              <a:endParaRPr lang="ru-RU" sz="20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2" name="Скругленный прямоугольник 31"/>
            <p:cNvSpPr/>
            <p:nvPr/>
          </p:nvSpPr>
          <p:spPr>
            <a:xfrm>
              <a:off x="5099918" y="4080027"/>
              <a:ext cx="1080120" cy="45123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>
                  <a:solidFill>
                    <a:schemeClr val="accent2">
                      <a:lumMod val="75000"/>
                    </a:schemeClr>
                  </a:solidFill>
                </a:rPr>
                <a:t>4 707,8</a:t>
              </a:r>
              <a:endParaRPr lang="ru-RU" sz="20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pic>
          <p:nvPicPr>
            <p:cNvPr id="2050" name="Picture 2" descr="Picture background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4471" y="5373169"/>
              <a:ext cx="3004678" cy="1484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4283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45772449"/>
              </p:ext>
            </p:extLst>
          </p:nvPr>
        </p:nvGraphicFramePr>
        <p:xfrm>
          <a:off x="8263" y="332656"/>
          <a:ext cx="9144000" cy="6525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5385"/>
            <a:ext cx="9144000" cy="912101"/>
          </a:xfrm>
        </p:spPr>
        <p:txBody>
          <a:bodyPr>
            <a:noAutofit/>
          </a:bodyPr>
          <a:lstStyle/>
          <a:p>
            <a:pPr algn="ctr"/>
            <a:r>
              <a:rPr lang="ru-RU" sz="2850" b="1" dirty="0">
                <a:ln w="17780" cmpd="sng">
                  <a:noFill/>
                  <a:prstDash val="solid"/>
                  <a:miter lim="800000"/>
                </a:ln>
                <a:latin typeface="Palatino Linotype" pitchFamily="18" charset="0"/>
                <a:cs typeface="Rod" pitchFamily="49" charset="-79"/>
              </a:rPr>
              <a:t>Доходы бюджета муниципального образования </a:t>
            </a:r>
            <a:r>
              <a:rPr lang="ru-RU" sz="2850" b="1" dirty="0" smtClean="0">
                <a:ln w="17780" cmpd="sng">
                  <a:noFill/>
                  <a:prstDash val="solid"/>
                  <a:miter lim="800000"/>
                </a:ln>
                <a:latin typeface="Palatino Linotype" pitchFamily="18" charset="0"/>
                <a:cs typeface="Rod" pitchFamily="49" charset="-79"/>
              </a:rPr>
              <a:t/>
            </a:r>
            <a:br>
              <a:rPr lang="ru-RU" sz="2850" b="1" dirty="0" smtClean="0">
                <a:ln w="17780" cmpd="sng">
                  <a:noFill/>
                  <a:prstDash val="solid"/>
                  <a:miter lim="800000"/>
                </a:ln>
                <a:latin typeface="Palatino Linotype" pitchFamily="18" charset="0"/>
                <a:cs typeface="Rod" pitchFamily="49" charset="-79"/>
              </a:rPr>
            </a:br>
            <a:r>
              <a:rPr lang="ru-RU" sz="2850" b="1" dirty="0" smtClean="0">
                <a:ln w="17780" cmpd="sng">
                  <a:noFill/>
                  <a:prstDash val="solid"/>
                  <a:miter lim="800000"/>
                </a:ln>
                <a:latin typeface="Palatino Linotype" pitchFamily="18" charset="0"/>
                <a:cs typeface="Rod" pitchFamily="49" charset="-79"/>
              </a:rPr>
              <a:t>Туапсинский район за 2024 </a:t>
            </a:r>
            <a:r>
              <a:rPr lang="ru-RU" sz="2850" b="1" dirty="0">
                <a:ln w="17780" cmpd="sng">
                  <a:noFill/>
                  <a:prstDash val="solid"/>
                  <a:miter lim="800000"/>
                </a:ln>
                <a:latin typeface="Palatino Linotype" pitchFamily="18" charset="0"/>
                <a:cs typeface="Rod" pitchFamily="49" charset="-79"/>
              </a:rPr>
              <a:t>год </a:t>
            </a:r>
            <a:endParaRPr lang="ru-RU" sz="2850" b="1" dirty="0">
              <a:latin typeface="Palatino Linotype" pitchFamily="18" charset="0"/>
              <a:cs typeface="Rod" pitchFamily="49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356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Исполнительная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9C5252"/>
    </a:accent2>
    <a:accent3>
      <a:srgbClr val="E68422"/>
    </a:accent3>
    <a:accent4>
      <a:srgbClr val="846648"/>
    </a:accent4>
    <a:accent5>
      <a:srgbClr val="63891F"/>
    </a:accent5>
    <a:accent6>
      <a:srgbClr val="758085"/>
    </a:accent6>
    <a:hlink>
      <a:srgbClr val="3399FF"/>
    </a:hlink>
    <a:folHlink>
      <a:srgbClr val="B2B2B2"/>
    </a:folHlink>
  </a:clrScheme>
  <a:fontScheme name="Исполнительная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Palatino Linotype"/>
      <a:ea typeface=""/>
      <a:cs typeface=""/>
      <a:font script="Jpan" typeface="HGS明朝E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Исполнитель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8575" cap="flat" cmpd="sng" algn="ctr">
        <a:solidFill>
          <a:schemeClr val="phClr"/>
        </a:solidFill>
        <a:prstDash val="solid"/>
      </a:ln>
      <a:ln w="508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50000">
            <a:schemeClr val="phClr">
              <a:tint val="80000"/>
              <a:satMod val="250000"/>
            </a:schemeClr>
          </a:gs>
          <a:gs pos="76000">
            <a:schemeClr val="phClr">
              <a:tint val="90000"/>
              <a:shade val="90000"/>
              <a:satMod val="200000"/>
            </a:schemeClr>
          </a:gs>
          <a:gs pos="92000">
            <a:schemeClr val="phClr">
              <a:tint val="90000"/>
              <a:shade val="70000"/>
              <a:satMod val="250000"/>
            </a:schemeClr>
          </a:gs>
        </a:gsLst>
        <a:path path="circle">
          <a:fillToRect l="50000" t="50000" r="50000" b="50000"/>
        </a:path>
      </a:gradFill>
      <a:blipFill>
        <a:blip xmlns:r="http://schemas.openxmlformats.org/officeDocument/2006/relationships" r:embed="rId1">
          <a:duotone>
            <a:schemeClr val="phClr">
              <a:tint val="95000"/>
            </a:schemeClr>
            <a:schemeClr val="phClr">
              <a:shade val="90000"/>
            </a:schemeClr>
          </a:duotone>
        </a:blip>
        <a:tile tx="0" ty="0" sx="100000" sy="10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61179</TotalTime>
  <Words>2331</Words>
  <Application>Microsoft Office PowerPoint</Application>
  <PresentationFormat>Экран (4:3)</PresentationFormat>
  <Paragraphs>568</Paragraphs>
  <Slides>27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Презентация PowerPoint</vt:lpstr>
      <vt:lpstr>Бюджет муниципального образования  Туапсинский район </vt:lpstr>
      <vt:lpstr>Презентация PowerPoint</vt:lpstr>
      <vt:lpstr>Презентация PowerPoint</vt:lpstr>
      <vt:lpstr>Бюджет  муниципального образования  Туапсинский район </vt:lpstr>
      <vt:lpstr>Социально - экономические показатели </vt:lpstr>
      <vt:lpstr>Исполнение прогноза по основным показателям  социально-экономического развития за 2024 год</vt:lpstr>
      <vt:lpstr>Основные характеристики бюджета муниципального образования  Туапсинский район за 2024 год</vt:lpstr>
      <vt:lpstr>Доходы бюджета муниципального образования  Туапсинский район за 2024 год </vt:lpstr>
      <vt:lpstr>МО Туапсинский район в рейтинге среди муниципальных образований Краснодарского края, объем доходов консолидированного бюджета которых составляет более  10 млрд рублей </vt:lpstr>
      <vt:lpstr>Исполнение бюджета Туапсинского района по налоговым и неналоговым доходам, прочим безвозмездным поступлениям за 2024 год</vt:lpstr>
      <vt:lpstr>МО Туапсинский район  в рейтинге среди ГО И МР  Краснодарского края по исполнению бюджета  по доходам за 2024 год</vt:lpstr>
      <vt:lpstr>Структура собственных доходов бюджета района                          в разрезе главных администраторов доходов</vt:lpstr>
      <vt:lpstr>Исполнение собственных доходов  бюджета МО Туапсинский район в разрезе основных отраслей экономики за 2024 год (уд. вес в нормативе)                    </vt:lpstr>
      <vt:lpstr>РАСХОДЫ БЮДЖЕТА  муниципального образования Туапсинский район</vt:lpstr>
      <vt:lpstr>Презентация PowerPoint</vt:lpstr>
      <vt:lpstr>Презентация PowerPoint</vt:lpstr>
      <vt:lpstr>РАСХОДЫ В РАМКАХ МУНИЦИПАЛЬНЫХ ПРОГРАММ  НА СОЦИАЛЬНУЮ СФЕРУ   3 709,6 (млн рублей)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ФИНАНСОВОЕ УПРАВЛЕНИЕ АДМИНИСТРАЦИИ  МУНИЦИПАЛЬНОГО ОБРАЗОВАНИЯ  ТУАПСИНСКИЙ РАЙОН  Наш адрес: 352800, г. Туапсе, ул. Свободы, д.3  Телефон:  (86167) 2-28-17, 2-57-11, 2-53-11     Адрес электронной почты: tuaprfin@mail.ru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Бритов Сергей Сергеевич</dc:creator>
  <cp:lastModifiedBy>Баранова Наталья Алексеевна</cp:lastModifiedBy>
  <cp:revision>1673</cp:revision>
  <cp:lastPrinted>2025-06-25T11:00:23Z</cp:lastPrinted>
  <dcterms:created xsi:type="dcterms:W3CDTF">2016-04-25T11:56:59Z</dcterms:created>
  <dcterms:modified xsi:type="dcterms:W3CDTF">2025-06-26T09:01:49Z</dcterms:modified>
</cp:coreProperties>
</file>