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6"/>
  </p:notesMasterIdLst>
  <p:sldIdLst>
    <p:sldId id="431" r:id="rId3"/>
    <p:sldId id="445" r:id="rId4"/>
    <p:sldId id="444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40" r:id="rId13"/>
    <p:sldId id="442" r:id="rId14"/>
    <p:sldId id="359" r:id="rId1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21F335"/>
    <a:srgbClr val="E5D037"/>
    <a:srgbClr val="0000CC"/>
    <a:srgbClr val="0033CC"/>
    <a:srgbClr val="009900"/>
    <a:srgbClr val="000066"/>
    <a:srgbClr val="B7DEE8"/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9805" autoAdjust="0"/>
  </p:normalViewPr>
  <p:slideViewPr>
    <p:cSldViewPr>
      <p:cViewPr>
        <p:scale>
          <a:sx n="124" d="100"/>
          <a:sy n="124" d="100"/>
        </p:scale>
        <p:origin x="-12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0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5818874632802815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5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spPr>
              <a:solidFill>
                <a:srgbClr val="F79646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EB8-4587-A88A-57F8D593D6BB}"/>
              </c:ext>
            </c:extLst>
          </c:dPt>
          <c:dLbls>
            <c:dLbl>
              <c:idx val="0"/>
              <c:layout>
                <c:manualLayout>
                  <c:x val="0.24313374890638659"/>
                  <c:y val="-5.7723198093165472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Иные</a:t>
                    </a:r>
                    <a:r>
                      <a:rPr lang="ru-RU" sz="1800" baseline="0" dirty="0" smtClean="0"/>
                      <a:t> </a:t>
                    </a:r>
                    <a:r>
                      <a:rPr lang="ru-RU" sz="1600" baseline="0" dirty="0" smtClean="0"/>
                      <a:t>межбюджетные трансферты </a:t>
                    </a:r>
                  </a:p>
                  <a:p>
                    <a:r>
                      <a:rPr lang="ru-RU" sz="1800" baseline="0" dirty="0" smtClean="0"/>
                      <a:t>7 470                    тыс.</a:t>
                    </a:r>
                    <a:r>
                      <a:rPr lang="ru-RU" sz="1800" dirty="0" smtClean="0"/>
                      <a:t>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4907753718285205"/>
                  <c:y val="0.25273145548286957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Субвенции</a:t>
                    </a:r>
                  </a:p>
                  <a:p>
                    <a:r>
                      <a:rPr lang="ru-RU" sz="1800" dirty="0" smtClean="0"/>
                      <a:t>359</a:t>
                    </a:r>
                    <a:r>
                      <a:rPr lang="ru-RU" sz="1800" baseline="0" dirty="0" smtClean="0"/>
                      <a:t>                 </a:t>
                    </a:r>
                    <a:r>
                      <a:rPr lang="ru-RU" sz="1800" dirty="0" smtClean="0"/>
                      <a:t>тыс. рублей 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-0.34528521434820647"/>
                  <c:y val="-7.6063460176704E-5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Дотации</a:t>
                    </a:r>
                  </a:p>
                  <a:p>
                    <a:r>
                      <a:rPr lang="ru-RU" sz="1800" dirty="0" smtClean="0"/>
                      <a:t>18 673                 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-0.41369291338582675"/>
                  <c:y val="2.5732368224207162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Налоговые</a:t>
                    </a:r>
                    <a:r>
                      <a:rPr lang="ru-RU" sz="1800" baseline="0" dirty="0" smtClean="0"/>
                      <a:t> и неналоговые доходы</a:t>
                    </a:r>
                    <a:r>
                      <a:rPr lang="ru-RU" sz="1800" dirty="0"/>
                      <a:t>
</a:t>
                    </a:r>
                    <a:r>
                      <a:rPr lang="ru-RU" sz="1800" dirty="0" smtClean="0"/>
                      <a:t>7 157                   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2001607611548557"/>
                  <c:y val="-0.18101625432963844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 7 157 тыс. рублей</c:v>
                </c:pt>
                <c:pt idx="1">
                  <c:v>Субвенции 359 тыс. рублей</c:v>
                </c:pt>
                <c:pt idx="2">
                  <c:v>Субсидии 256 тыс. рублей</c:v>
                </c:pt>
                <c:pt idx="3">
                  <c:v>Дотации  18 673 тыс. рублей </c:v>
                </c:pt>
                <c:pt idx="4">
                  <c:v>Иные межбюджетные трансферты 
7 470 тыс. рублей</c:v>
                </c:pt>
              </c:strCache>
            </c:strRef>
          </c:cat>
          <c:val>
            <c:numRef>
              <c:f>Лист1!$B$2:$B$6</c:f>
              <c:numCache>
                <c:formatCode>@</c:formatCode>
                <c:ptCount val="5"/>
                <c:pt idx="0" formatCode="#,##0">
                  <c:v>7157</c:v>
                </c:pt>
                <c:pt idx="1">
                  <c:v>0</c:v>
                </c:pt>
                <c:pt idx="2" formatCode="#,##0">
                  <c:v>256</c:v>
                </c:pt>
                <c:pt idx="3" formatCode="#,##0">
                  <c:v>18673</c:v>
                </c:pt>
                <c:pt idx="4" formatCode="#,##0">
                  <c:v>7470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0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11 %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686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755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518</c:v>
                </c:pt>
                <c:pt idx="1">
                  <c:v>686</c:v>
                </c:pt>
                <c:pt idx="2">
                  <c:v>755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 с физических лиц 9 %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745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366-4886-85DD-6E7A9F729C38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639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366-4886-85DD-6E7A9F729C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745</c:v>
                </c:pt>
                <c:pt idx="1">
                  <c:v>551</c:v>
                </c:pt>
                <c:pt idx="2">
                  <c:v>639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 на имущество физических лиц 19 %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1337</c:v>
                </c:pt>
                <c:pt idx="1">
                  <c:v>1300</c:v>
                </c:pt>
                <c:pt idx="2">
                  <c:v>1338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уплаты акцизов на нефтепродукты 30 %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2144</c:v>
                </c:pt>
                <c:pt idx="1">
                  <c:v>2010</c:v>
                </c:pt>
                <c:pt idx="2">
                  <c:v>2156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 на доходы физических лиц  32 %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2427</c:v>
                </c:pt>
                <c:pt idx="1">
                  <c:v>1940</c:v>
                </c:pt>
                <c:pt idx="2">
                  <c:v>2269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78494720"/>
        <c:axId val="78783232"/>
        <c:axId val="0"/>
      </c:bar3DChart>
      <c:catAx>
        <c:axId val="78494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78783232"/>
        <c:crosses val="autoZero"/>
        <c:auto val="1"/>
        <c:lblAlgn val="ctr"/>
        <c:lblOffset val="100"/>
        <c:noMultiLvlLbl val="0"/>
      </c:catAx>
      <c:valAx>
        <c:axId val="78783232"/>
        <c:scaling>
          <c:orientation val="minMax"/>
          <c:max val="72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78494720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098629013322196"/>
          <c:y val="2.7119040494199144E-2"/>
          <c:w val="0.34653548437402942"/>
          <c:h val="0.95936219830566194"/>
        </c:manualLayout>
      </c:layout>
      <c:overlay val="0"/>
      <c:txPr>
        <a:bodyPr anchor="t"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0.81455</cdr:y>
    </cdr:from>
    <cdr:to>
      <cdr:x>0.96461</cdr:x>
      <cdr:y>0.98897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560" y="5256584"/>
          <a:ext cx="8496879" cy="11255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rgbClr val="000099"/>
              </a:solidFill>
            </a:rPr>
            <a:t>Факт 33 916 тыс. рублей, в т. ч. </a:t>
          </a:r>
          <a:r>
            <a:rPr lang="ru-RU" sz="2000" b="1" dirty="0">
              <a:solidFill>
                <a:srgbClr val="000099"/>
              </a:solidFill>
            </a:rPr>
            <a:t>с</a:t>
          </a:r>
          <a:r>
            <a:rPr lang="ru-RU" sz="2000" b="1" dirty="0" smtClean="0">
              <a:solidFill>
                <a:srgbClr val="000099"/>
              </a:solidFill>
            </a:rPr>
            <a:t>редства бюджета Краснодарского края и </a:t>
          </a:r>
          <a:r>
            <a:rPr lang="ru-RU" sz="1800" b="1" dirty="0" smtClean="0">
              <a:solidFill>
                <a:srgbClr val="000099"/>
              </a:solidFill>
            </a:rPr>
            <a:t>Туапсинского</a:t>
          </a:r>
          <a:r>
            <a:rPr lang="ru-RU" sz="2000" b="1" dirty="0" smtClean="0">
              <a:solidFill>
                <a:srgbClr val="000099"/>
              </a:solidFill>
            </a:rPr>
            <a:t> района – 26 758 тыс. рублей или 78,9 %</a:t>
          </a:r>
          <a:endParaRPr lang="ru-RU" sz="20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0.6967</cdr:x>
      <cdr:y>0.4664</cdr:y>
    </cdr:from>
    <cdr:to>
      <cdr:x>0.8542</cdr:x>
      <cdr:y>0.65774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370638" y="2808312"/>
          <a:ext cx="1440159" cy="11521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0.20846</cdr:x>
      <cdr:y>0.19134</cdr:y>
    </cdr:from>
    <cdr:to>
      <cdr:x>0.31083</cdr:x>
      <cdr:y>0.28701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>
          <a:off x="1906141" y="1152128"/>
          <a:ext cx="936104" cy="5760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0.20058</cdr:x>
      <cdr:y>0.6697</cdr:y>
    </cdr:from>
    <cdr:to>
      <cdr:x>0.31083</cdr:x>
      <cdr:y>0.71753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834104" y="4032448"/>
          <a:ext cx="1008141" cy="28800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0.64158</cdr:x>
      <cdr:y>0.21526</cdr:y>
    </cdr:from>
    <cdr:to>
      <cdr:x>0.7597</cdr:x>
      <cdr:y>0.2631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 flipH="1">
          <a:off x="5866582" y="1296144"/>
          <a:ext cx="1080119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0.35174</cdr:x>
      <cdr:y>0.02638</cdr:y>
    </cdr:from>
    <cdr:to>
      <cdr:x>0.53414</cdr:x>
      <cdr:y>0.11307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193766" y="153412"/>
          <a:ext cx="1656184" cy="5040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60000"/>
              <a:lumOff val="4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0.33229</cdr:x>
      <cdr:y>0</cdr:y>
    </cdr:from>
    <cdr:to>
      <cdr:x>0.48517</cdr:x>
      <cdr:y>0.11692</cdr:y>
    </cdr:to>
    <cdr:sp macro="" textlink="">
      <cdr:nvSpPr>
        <cdr:cNvPr id="10" name="TextBox 9"/>
        <cdr:cNvSpPr txBox="1"/>
      </cdr:nvSpPr>
      <cdr:spPr>
        <a:xfrm xmlns:a="http://schemas.openxmlformats.org/drawingml/2006/main" rot="20356012">
          <a:off x="3017130" y="-114318"/>
          <a:ext cx="1388166" cy="679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110,3 %</a:t>
          </a:r>
          <a:endParaRPr lang="ru-RU" sz="24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0.41501</cdr:x>
      <cdr:y>0.06633</cdr:y>
    </cdr:from>
    <cdr:to>
      <cdr:x>0.52382</cdr:x>
      <cdr:y>0.14409</cdr:y>
    </cdr:to>
    <cdr:sp macro="" textlink="">
      <cdr:nvSpPr>
        <cdr:cNvPr id="5" name="TextBox 4"/>
        <cdr:cNvSpPr txBox="1"/>
      </cdr:nvSpPr>
      <cdr:spPr>
        <a:xfrm xmlns:a="http://schemas.openxmlformats.org/drawingml/2006/main" rot="20355612">
          <a:off x="3768228" y="385703"/>
          <a:ext cx="987973" cy="452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+670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6"/>
            <a:ext cx="5438140" cy="4468416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160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53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5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1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9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0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6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21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1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62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59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4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76872"/>
            <a:ext cx="3131839" cy="381642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4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 </a:t>
            </a:r>
            <a:b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</a:t>
            </a: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ИСПОЛНЕНИИ БЮДЖЕТА ОКТЯБРЬСКОГО СЕЛЬСКОГО ПОСЕЛЕНИЯ ТУАПСИНСКОГО РАЙОНА</a:t>
            </a:r>
            <a:b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4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br>
              <a:rPr lang="ru-RU" sz="24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effectLst/>
            </a:endParaRPr>
          </a:p>
        </p:txBody>
      </p:sp>
      <p:pic>
        <p:nvPicPr>
          <p:cNvPr id="4098" name="Picture 2" descr="C:\Users\Naguchevazv\Desktop\октябрьск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144016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guchevazv\Desktop\Октяб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6012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2" y="1539044"/>
            <a:ext cx="4681449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2041" y="3689972"/>
            <a:ext cx="4681448" cy="50526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8867" y="4337792"/>
            <a:ext cx="4671160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Национальная безопасность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8867" y="2922187"/>
            <a:ext cx="4652810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Жилищно коммунальное хозяйство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592" y="2066272"/>
            <a:ext cx="4642522" cy="67688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Развитие культуры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7216" y="5081557"/>
            <a:ext cx="4652811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Освещение деятельности в СМИ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1530" y="5733256"/>
            <a:ext cx="4681449" cy="104350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Прочие </a:t>
            </a:r>
            <a:r>
              <a:rPr lang="ru-RU" sz="2000" b="1" dirty="0" smtClean="0">
                <a:solidFill>
                  <a:srgbClr val="002060"/>
                </a:solidFill>
              </a:rPr>
              <a:t>(</a:t>
            </a:r>
            <a:r>
              <a:rPr lang="ru-RU" b="1" dirty="0" smtClean="0">
                <a:solidFill>
                  <a:srgbClr val="002060"/>
                </a:solidFill>
              </a:rPr>
              <a:t>молодежь, физическая культура и спорт, малый бизнес, АПК и др</a:t>
            </a:r>
            <a:r>
              <a:rPr lang="ru-RU" sz="2000" b="1" dirty="0" smtClean="0">
                <a:solidFill>
                  <a:srgbClr val="002060"/>
                </a:solidFill>
              </a:rPr>
              <a:t>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17971" y="1549363"/>
            <a:ext cx="1176614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27 244,3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76393" y="5085957"/>
            <a:ext cx="1140621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690,0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83740" y="5733256"/>
            <a:ext cx="1164038" cy="104350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277,4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02719" y="2079558"/>
            <a:ext cx="1166718" cy="64035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17 268,6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64443" y="2936990"/>
            <a:ext cx="1143731" cy="6574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4 195,8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38841" y="3689972"/>
            <a:ext cx="1152998" cy="49504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3 518,1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26245" y="4346920"/>
            <a:ext cx="1172420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1 294,4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26 471,9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0534" y="4337794"/>
            <a:ext cx="1194940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1 294,2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97,2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12148" y="4347317"/>
            <a:ext cx="1152128" cy="566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100,0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02044" y="3689972"/>
            <a:ext cx="1114573" cy="48396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3 254,7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34987" y="3689972"/>
            <a:ext cx="1135070" cy="4782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92,5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25130" y="2079558"/>
            <a:ext cx="1060143" cy="60327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98,5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42563" y="2079558"/>
            <a:ext cx="1174054" cy="61761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17 008,4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3969" y="5085957"/>
            <a:ext cx="1087456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96,6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78609" y="2902206"/>
            <a:ext cx="1138008" cy="6574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3 972,9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28010" y="2886703"/>
            <a:ext cx="1090344" cy="7077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94,7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15502" y="5081557"/>
            <a:ext cx="1121681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666,3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555853" y="5733255"/>
            <a:ext cx="1110173" cy="10435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275,4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90309" y="5733256"/>
            <a:ext cx="1092911" cy="10435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99,3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77077" y="992696"/>
            <a:ext cx="121750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17410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Naguchevazv\Desktop\освещение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85" y="4005064"/>
            <a:ext cx="387131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guchevazv\Desktop\разметк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05" y="2438201"/>
            <a:ext cx="5641816" cy="44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84" y="188640"/>
            <a:ext cx="5482952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Расходы за счет средств 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бюджета Краснодарского края и Туапсинского района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istrator\Desktop\Рисунок12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0" y="897910"/>
            <a:ext cx="352829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1565920" y="1556792"/>
            <a:ext cx="2699792" cy="12687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млн 245,1 тыс. рублей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0" y="2979812"/>
            <a:ext cx="2915816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Дорожная деятельность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 млн 205,7  тыс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sp>
        <p:nvSpPr>
          <p:cNvPr id="18" name="Овал 17"/>
          <p:cNvSpPr/>
          <p:nvPr/>
        </p:nvSpPr>
        <p:spPr>
          <a:xfrm>
            <a:off x="5628236" y="0"/>
            <a:ext cx="3528290" cy="16403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Реализация мероприятий в области культуры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16 млн. 013,4</a:t>
            </a:r>
            <a:r>
              <a:rPr lang="ru-RU" sz="18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8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355976" y="3665630"/>
            <a:ext cx="3322596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Благоустройство и уличное освещение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 млн. 649,2 тыс. рублей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84" y="188640"/>
            <a:ext cx="8938512" cy="1512168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Расходы за счет средств бюджета Краснодарского края в сумме 1 млн. рублей «Лучший орган ТОС»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(дом культуры х. Терзиян - 1 место)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aguchevazv\Desktop\дом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34301"/>
            <a:ext cx="4824537" cy="48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Naguchevazv\Desktop\котел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34302"/>
            <a:ext cx="3816424" cy="48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306163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Naguchevazv\Desktop\октябрьское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6" y1="87603" x2="32727" y2="80992"/>
                        <a14:foregroundMark x1="30000" y1="87603" x2="74545" y2="86777"/>
                        <a14:foregroundMark x1="40909" y1="88430" x2="50000" y2="94215"/>
                        <a14:foregroundMark x1="59091" y1="86777" x2="51818" y2="95041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44" y="1268760"/>
            <a:ext cx="2199104" cy="27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8367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Октябрьского сельского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784" y="908720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Октябрьского сельского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aranova\Desktop\фотки\пши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8928991" cy="25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7504" y="1523466"/>
            <a:ext cx="8864522" cy="2553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    по рассмотрению Отчета об исполнении бюджета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Октябрьского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сельского поселения Туапсинского района за 2024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г.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C:\Users\Naguchevazv\Desktop\октябрьское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6" y1="87603" x2="32727" y2="80992"/>
                        <a14:foregroundMark x1="30000" y1="87603" x2="74545" y2="86777"/>
                        <a14:foregroundMark x1="40909" y1="88430" x2="50000" y2="94215"/>
                        <a14:foregroundMark x1="59091" y1="86777" x2="51818" y2="95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769"/>
            <a:ext cx="105363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4149080"/>
            <a:ext cx="6696744" cy="25922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палаты                               муниципального образования Туапсинский муниципальный округ Краснодарского края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</a:t>
            </a:r>
            <a:endParaRPr lang="ru-RU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исполнения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 16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21602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31640" y="119769"/>
            <a:ext cx="7416824" cy="122099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4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 </a:t>
            </a:r>
            <a:b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Октябрьского сельского поселения </a:t>
            </a:r>
            <a:b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r>
              <a:rPr lang="ru-RU" sz="24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4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90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344816" cy="18722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Октябрьского сельского поселения 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027" y="3501008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Октябрьского сельского поселения Туапсинского района                                                                          от 22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168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Октябрьского сельского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aguchevazv\Desktop\октябрьское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6" y1="87603" x2="32727" y2="80992"/>
                        <a14:foregroundMark x1="30000" y1="87603" x2="74545" y2="86777"/>
                        <a14:foregroundMark x1="40909" y1="88430" x2="50000" y2="94215"/>
                        <a14:foregroundMark x1="59091" y1="86777" x2="51818" y2="95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7" y="188640"/>
            <a:ext cx="136597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284380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396356"/>
            <a:ext cx="8187467" cy="10884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Октябрьского сельского поселения</a:t>
            </a:r>
            <a:br>
              <a:rPr lang="ru-RU" sz="3200" b="1" dirty="0" smtClean="0"/>
            </a:br>
            <a:r>
              <a:rPr lang="ru-RU" sz="3200" b="1" dirty="0" smtClean="0"/>
              <a:t> Туапсинского района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82919" y="5151725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" y="3885642"/>
            <a:ext cx="3096345" cy="28801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19" y="3885642"/>
            <a:ext cx="3011406" cy="287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60" y="3882595"/>
            <a:ext cx="2699289" cy="28658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1109" y="3420930"/>
            <a:ext cx="143350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6230" y="3420929"/>
            <a:ext cx="129614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086" y="1944334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8820" y="191514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8860" y="1792032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8860" y="3439835"/>
            <a:ext cx="119152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80267" y="3401404"/>
            <a:ext cx="131251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0219" y="3420927"/>
            <a:ext cx="124958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0714" y="3420928"/>
            <a:ext cx="126221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872" y="5343570"/>
            <a:ext cx="1296142" cy="4859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33 246,3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27023" y="5532475"/>
            <a:ext cx="1347990" cy="4335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33 915,7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78920" y="4668933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102,0 </a:t>
            </a:r>
            <a:r>
              <a:rPr lang="en-US" sz="2400" b="1" dirty="0" smtClean="0">
                <a:solidFill>
                  <a:srgbClr val="00B050"/>
                </a:solidFill>
              </a:rPr>
              <a:t>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365662" y="4574582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97,3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16856" y="5360927"/>
            <a:ext cx="114647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37 142,9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995375" y="5220341"/>
            <a:ext cx="1152127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36 127,9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21004" y="5431714"/>
            <a:ext cx="1161916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- 3 896,6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812360" y="5301208"/>
            <a:ext cx="1237157" cy="479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- 2 212,1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638365" y="3041011"/>
            <a:ext cx="1369112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34406309"/>
              </p:ext>
            </p:extLst>
          </p:nvPr>
        </p:nvGraphicFramePr>
        <p:xfrm>
          <a:off x="0" y="404664"/>
          <a:ext cx="9144000" cy="645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1" y="260648"/>
            <a:ext cx="9144000" cy="9121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Октябрьского сельского поселения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год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>
            <a:noAutofit/>
          </a:bodyPr>
          <a:lstStyle/>
          <a:p>
            <a:pPr algn="ctr"/>
            <a: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Исполнение бюджета Октябрьского сельского поселения Туапсинского района</a:t>
            </a:r>
            <a:b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по налоговым и неналоговым доходам за 2024 год</a:t>
            </a:r>
            <a:endParaRPr lang="ru-RU" sz="2200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50240633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6 487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7 157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7 171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smtClean="0">
                <a:ln w="11430"/>
              </a:rPr>
              <a:t>Октябрьского сельского </a:t>
            </a:r>
            <a:r>
              <a:rPr lang="ru-RU" sz="2400" b="1" dirty="0">
                <a:ln w="11430"/>
              </a:rPr>
              <a:t>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676946"/>
              </p:ext>
            </p:extLst>
          </p:nvPr>
        </p:nvGraphicFramePr>
        <p:xfrm>
          <a:off x="179511" y="1052733"/>
          <a:ext cx="8856985" cy="5616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0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93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89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95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572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19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37 142,9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36 127,9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668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10 297,9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10 031,1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97,4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668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355,1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355,1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078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1 294,4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1 294,2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321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3 576,1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3 312,2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92,6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927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4 195,8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3 973,0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94,7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064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74,</a:t>
                      </a:r>
                      <a:r>
                        <a:rPr lang="ru-RU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2000" b="1" i="0" u="none" strike="noStrike" dirty="0" smtClean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112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17 273,6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17 013,4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272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культура и спорт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75,</a:t>
                      </a:r>
                      <a:r>
                        <a:rPr lang="ru-RU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2000" b="1" i="0" u="none" strike="noStrike" dirty="0" smtClean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74,4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782555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4896543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ОКТЯБРЬСКОГО СЕЛЬСКОГО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План</a:t>
            </a:r>
            <a:r>
              <a:rPr lang="ru-RU" sz="2400" b="1" dirty="0" smtClean="0">
                <a:solidFill>
                  <a:srgbClr val="FFFF00"/>
                </a:solidFill>
              </a:rPr>
              <a:t> 27 244,3 тыс. руб., Факт 26 471,9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(97,2%)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28575"/>
            <a:ext cx="4378092" cy="3112393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11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Октябрьского сельского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499992" y="3501008"/>
            <a:ext cx="4572000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73,3 %</a:t>
            </a:r>
            <a:r>
              <a:rPr lang="ru-RU" sz="2400" b="1" dirty="0" smtClean="0"/>
              <a:t>  </a:t>
            </a:r>
            <a:r>
              <a:rPr lang="ru-RU" sz="2000" b="1" dirty="0">
                <a:solidFill>
                  <a:srgbClr val="0033CC"/>
                </a:solidFill>
              </a:rPr>
              <a:t>общих </a:t>
            </a:r>
            <a:r>
              <a:rPr lang="ru-RU" sz="2000" b="1" dirty="0" smtClean="0">
                <a:solidFill>
                  <a:srgbClr val="0033CC"/>
                </a:solidFill>
              </a:rPr>
              <a:t>расходов исполнено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</a:t>
            </a:r>
            <a:r>
              <a:rPr lang="ru-RU" sz="2000" b="1" dirty="0" smtClean="0">
                <a:solidFill>
                  <a:srgbClr val="0033CC"/>
                </a:solidFill>
              </a:rPr>
              <a:t>программ, из которых на 64,3 % приходится на развитие культуры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60125</TotalTime>
  <Words>644</Words>
  <Application>Microsoft Office PowerPoint</Application>
  <PresentationFormat>Экран (4:3)</PresentationFormat>
  <Paragraphs>171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1_Тема Office</vt:lpstr>
      <vt:lpstr> ОТЧЕТ  ОБ ИСПОЛНЕНИИ БЮДЖЕТА ОКТЯБРЬСКОГО СЕЛЬСКОГО ПОСЕЛЕНИЯ ТУАПСИНСКОГО РАЙОНА  ЗА 2024 ГОД </vt:lpstr>
      <vt:lpstr>Бюджет Октябрьского сельского поселения Туапсинского района</vt:lpstr>
      <vt:lpstr> Бюджет  Октябрьского сельского поселения  Туапсинского района </vt:lpstr>
      <vt:lpstr>Бюджет  Октябрьского сельского поселения Туапсинского района </vt:lpstr>
      <vt:lpstr>Основные характеристики бюджета Октябрьского сельского поселения  Туапсинского района за 2024 год</vt:lpstr>
      <vt:lpstr>Доходы бюджета  Октябрьского сельского поселения Туапсинского района за 2024 год </vt:lpstr>
      <vt:lpstr>Исполнение бюджета Октябрьского сельского поселения Туапсинского района по налоговым и неналоговым доходам за 2024 год</vt:lpstr>
      <vt:lpstr>РАСХОДЫ БЮДЖЕТА  Октябрьского сельского поселения Туапсинского района </vt:lpstr>
      <vt:lpstr>Презентация PowerPoint</vt:lpstr>
      <vt:lpstr>Презентация PowerPoint</vt:lpstr>
      <vt:lpstr>Расходы за счет средств  бюджета Краснодарского края и Туапсинского района</vt:lpstr>
      <vt:lpstr>Расходы за счет средств бюджета Краснодарского края в сумме 1 млн. рублей «Лучший орган ТОС» (дом культуры х. Терзиян - 1 место)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1596</cp:revision>
  <cp:lastPrinted>2025-03-20T07:45:07Z</cp:lastPrinted>
  <dcterms:created xsi:type="dcterms:W3CDTF">2016-04-25T11:56:59Z</dcterms:created>
  <dcterms:modified xsi:type="dcterms:W3CDTF">2025-06-26T14:14:00Z</dcterms:modified>
</cp:coreProperties>
</file>