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7"/>
  </p:notesMasterIdLst>
  <p:sldIdLst>
    <p:sldId id="431" r:id="rId3"/>
    <p:sldId id="445" r:id="rId4"/>
    <p:sldId id="444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39" r:id="rId13"/>
    <p:sldId id="441" r:id="rId14"/>
    <p:sldId id="438" r:id="rId15"/>
    <p:sldId id="359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21C"/>
    <a:srgbClr val="0033CC"/>
    <a:srgbClr val="009900"/>
    <a:srgbClr val="21F335"/>
    <a:srgbClr val="0000CC"/>
    <a:srgbClr val="003399"/>
    <a:srgbClr val="000066"/>
    <a:srgbClr val="B7DEE8"/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9421" autoAdjust="0"/>
  </p:normalViewPr>
  <p:slideViewPr>
    <p:cSldViewPr>
      <p:cViewPr>
        <p:scale>
          <a:sx n="124" d="100"/>
          <a:sy n="124" d="100"/>
        </p:scale>
        <p:origin x="-125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0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6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Lbls>
            <c:dLbl>
              <c:idx val="0"/>
              <c:layout>
                <c:manualLayout>
                  <c:x val="-0.21322561242344706"/>
                  <c:y val="-0.1716194276041936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и неналоговые доходы</a:t>
                    </a:r>
                  </a:p>
                  <a:p>
                    <a:r>
                      <a:rPr lang="ru-RU" dirty="0" smtClean="0"/>
                      <a:t>269 801           </a:t>
                    </a:r>
                    <a:r>
                      <a:rPr lang="ru-RU" baseline="0" dirty="0" smtClean="0"/>
                      <a:t>тыс.</a:t>
                    </a:r>
                    <a:r>
                      <a:rPr lang="ru-RU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2842869641294838"/>
                  <c:y val="-0.125800659260942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Иные </a:t>
                    </a:r>
                    <a:r>
                      <a:rPr lang="ru-RU" sz="1600" dirty="0" smtClean="0"/>
                      <a:t>межбюджетные трансферты</a:t>
                    </a:r>
                    <a:endParaRPr lang="ru-RU" dirty="0" smtClean="0"/>
                  </a:p>
                  <a:p>
                    <a:r>
                      <a:rPr lang="ru-RU" dirty="0" smtClean="0"/>
                      <a:t>15 597                  тыс. рублей 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508824365704288"/>
                  <c:y val="0.118339797066674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Субвенции       1 333                    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0.25502220034995626"/>
                  <c:y val="-0.4090360733451048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Субсидии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52 739             тыс</a:t>
                    </a:r>
                    <a:r>
                      <a:rPr lang="ru-RU" dirty="0"/>
                      <a:t>.  рублей</a:t>
                    </a:r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60E-42CF-B604-E9FC5D1A20C5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Налоговые и неналоговые доходы,  269 801 тыс. рублей</c:v>
                </c:pt>
                <c:pt idx="1">
                  <c:v>Субсидии 52 739 тыс. рублей </c:v>
                </c:pt>
                <c:pt idx="2">
                  <c:v>Иные межбюджетные трансферты 
15 597 тыс.  рублей</c:v>
                </c:pt>
                <c:pt idx="3">
                  <c:v>Субвенции 1 333 тыс. рублей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269801</c:v>
                </c:pt>
                <c:pt idx="1">
                  <c:v>52739</c:v>
                </c:pt>
                <c:pt idx="2">
                  <c:v>15597</c:v>
                </c:pt>
                <c:pt idx="3">
                  <c:v>1333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29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7 %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1.4193353130943083E-2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14779</c:v>
                </c:pt>
                <c:pt idx="1">
                  <c:v>15015</c:v>
                </c:pt>
                <c:pt idx="2">
                  <c:v>18689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земельных участков 3 %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4.372963355038456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4377</c:v>
                </c:pt>
                <c:pt idx="1">
                  <c:v>6516</c:v>
                </c:pt>
                <c:pt idx="2">
                  <c:v>7768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физических лиц 5 %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13675</c:v>
                </c:pt>
                <c:pt idx="1">
                  <c:v>13140</c:v>
                </c:pt>
                <c:pt idx="2">
                  <c:v>14585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Арендная плата за земли 7 % 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684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15684</c:v>
                </c:pt>
                <c:pt idx="1">
                  <c:v>14212</c:v>
                </c:pt>
                <c:pt idx="2">
                  <c:v>18431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 на имущество физических лиц  11 %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347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27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30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27347</c:v>
                </c:pt>
                <c:pt idx="1">
                  <c:v>27790</c:v>
                </c:pt>
                <c:pt idx="2">
                  <c:v>30840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23 %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52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61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51908</c:v>
                </c:pt>
                <c:pt idx="1">
                  <c:v>52213</c:v>
                </c:pt>
                <c:pt idx="2">
                  <c:v>61735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Земельный налог с организаций 44 %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9.7908739803283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106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B8C-410C-9491-C519F5746407}"/>
                </c:ext>
              </c:extLst>
            </c:dLbl>
            <c:dLbl>
              <c:idx val="1"/>
              <c:layout>
                <c:manualLayout>
                  <c:x val="1.1189570263232437E-2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93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B8C-410C-9491-C519F5746407}"/>
                </c:ext>
              </c:extLst>
            </c:dLbl>
            <c:dLbl>
              <c:idx val="2"/>
              <c:layout>
                <c:manualLayout>
                  <c:x val="1.3986962829040547E-2"/>
                  <c:y val="-2.184134583965396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117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753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B8C-410C-9491-C519F57464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 2023</c:v>
                </c:pt>
                <c:pt idx="1">
                  <c:v>план 2024</c:v>
                </c:pt>
                <c:pt idx="2">
                  <c:v>факт  2024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3"/>
                <c:pt idx="0">
                  <c:v>106243</c:v>
                </c:pt>
                <c:pt idx="1">
                  <c:v>93540</c:v>
                </c:pt>
                <c:pt idx="2">
                  <c:v>117753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8C-410C-9491-C519F5746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110053248"/>
        <c:axId val="110054784"/>
        <c:axId val="0"/>
      </c:bar3DChart>
      <c:catAx>
        <c:axId val="1100532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10054784"/>
        <c:crosses val="autoZero"/>
        <c:auto val="1"/>
        <c:lblAlgn val="ctr"/>
        <c:lblOffset val="100"/>
        <c:noMultiLvlLbl val="0"/>
      </c:catAx>
      <c:valAx>
        <c:axId val="110054784"/>
        <c:scaling>
          <c:orientation val="minMax"/>
          <c:max val="27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10053248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98629013322196"/>
          <c:y val="2.7119105439253419E-2"/>
          <c:w val="0.33436682671276419"/>
          <c:h val="0.95627431354541792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0.85649</cdr:y>
    </cdr:from>
    <cdr:to>
      <cdr:x>0.96461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515" y="5157173"/>
          <a:ext cx="8496879" cy="8641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339 241 тыс. рублей, в т. ч. </a:t>
          </a:r>
          <a:r>
            <a:rPr lang="ru-RU" sz="2400" b="1" dirty="0">
              <a:solidFill>
                <a:srgbClr val="000099"/>
              </a:solidFill>
            </a:rPr>
            <a:t>с</a:t>
          </a:r>
          <a:r>
            <a:rPr lang="ru-RU" sz="2400" b="1" dirty="0" smtClean="0">
              <a:solidFill>
                <a:srgbClr val="000099"/>
              </a:solidFill>
            </a:rPr>
            <a:t>редства бюджета Краснодарского края – 69 668 тыс. рублей или 20,5 %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0.67308</cdr:x>
      <cdr:y>0.57403</cdr:y>
    </cdr:from>
    <cdr:to>
      <cdr:x>0.76758</cdr:x>
      <cdr:y>0.62186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>
          <a:off x="6154613" y="3456384"/>
          <a:ext cx="864096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0.21633</cdr:x>
      <cdr:y>0.28701</cdr:y>
    </cdr:from>
    <cdr:to>
      <cdr:x>0.29508</cdr:x>
      <cdr:y>0.32289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1978149" y="1728192"/>
          <a:ext cx="72008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0.67308</cdr:x>
      <cdr:y>0.23918</cdr:y>
    </cdr:from>
    <cdr:to>
      <cdr:x>0.7912</cdr:x>
      <cdr:y>0.33485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 flipH="1">
          <a:off x="6154613" y="1440160"/>
          <a:ext cx="1080120" cy="5760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0.64945</cdr:x>
      <cdr:y>0.68166</cdr:y>
    </cdr:from>
    <cdr:to>
      <cdr:x>0.7912</cdr:x>
      <cdr:y>0.75341</cdr:y>
    </cdr:to>
    <cdr:cxnSp macro="">
      <cdr:nvCxnSpPr>
        <cdr:cNvPr id="29" name="Прямая со стрелкой 28"/>
        <cdr:cNvCxnSpPr/>
      </cdr:nvCxnSpPr>
      <cdr:spPr>
        <a:xfrm xmlns:a="http://schemas.openxmlformats.org/drawingml/2006/main" flipH="1" flipV="1">
          <a:off x="5938589" y="4104456"/>
          <a:ext cx="1296114" cy="432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0.40329</cdr:x>
      <cdr:y>0.11307</cdr:y>
    </cdr:from>
    <cdr:to>
      <cdr:x>0.50639</cdr:x>
      <cdr:y>0.16261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661818" y="657468"/>
          <a:ext cx="936104" cy="28803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0.36919</cdr:x>
      <cdr:y>0.05794</cdr:y>
    </cdr:from>
    <cdr:to>
      <cdr:x>0.52668</cdr:x>
      <cdr:y>0.15586</cdr:y>
    </cdr:to>
    <cdr:sp macro="" textlink="">
      <cdr:nvSpPr>
        <cdr:cNvPr id="10" name="TextBox 9"/>
        <cdr:cNvSpPr txBox="1"/>
      </cdr:nvSpPr>
      <cdr:spPr>
        <a:xfrm xmlns:a="http://schemas.openxmlformats.org/drawingml/2006/main" rot="20654323">
          <a:off x="3352224" y="336922"/>
          <a:ext cx="1429991" cy="569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121,3 %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0.39305</cdr:x>
      <cdr:y>0.149</cdr:y>
    </cdr:from>
    <cdr:to>
      <cdr:x>0.52455</cdr:x>
      <cdr:y>0.22676</cdr:y>
    </cdr:to>
    <cdr:sp macro="" textlink="">
      <cdr:nvSpPr>
        <cdr:cNvPr id="5" name="TextBox 4"/>
        <cdr:cNvSpPr txBox="1"/>
      </cdr:nvSpPr>
      <cdr:spPr>
        <a:xfrm xmlns:a="http://schemas.openxmlformats.org/drawingml/2006/main" rot="20765345">
          <a:off x="3568871" y="866372"/>
          <a:ext cx="1194004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+47 375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0.20503</cdr:x>
      <cdr:y>0.02638</cdr:y>
    </cdr:from>
    <cdr:to>
      <cdr:x>0.49846</cdr:x>
      <cdr:y>0.11307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861618" y="153412"/>
          <a:ext cx="2664296" cy="5040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0.20113</cdr:x>
      <cdr:y>0</cdr:y>
    </cdr:from>
    <cdr:to>
      <cdr:x>0.35717</cdr:x>
      <cdr:y>0.09948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1826270" y="-935564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115,3%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0.21521</cdr:x>
      <cdr:y>0.09703</cdr:y>
    </cdr:from>
    <cdr:to>
      <cdr:x>0.35319</cdr:x>
      <cdr:y>0.15267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954057" y="564182"/>
          <a:ext cx="1252843" cy="323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+35 788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9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89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0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1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61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38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03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6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43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0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63" y="0"/>
            <a:ext cx="3493343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3300" b="1" dirty="0">
                <a:solidFill>
                  <a:srgbClr val="002060"/>
                </a:solidFill>
                <a:effectLst/>
              </a:rPr>
              <a:t> </a:t>
            </a:r>
            <a:br>
              <a:rPr lang="ru-RU" sz="3300" b="1" dirty="0">
                <a:solidFill>
                  <a:srgbClr val="002060"/>
                </a:solidFill>
                <a:effectLst/>
              </a:rPr>
            </a:br>
            <a:r>
              <a:rPr lang="ru-RU" sz="33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300" b="1" dirty="0" smtClean="0">
                <a:solidFill>
                  <a:srgbClr val="002060"/>
                </a:solidFill>
                <a:effectLst/>
              </a:rPr>
            </a:br>
            <a:r>
              <a:rPr lang="en-US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en-US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 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БЮДЖЕТА НОВОМИХАЙЛОВСКОГО 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ГОРОДСКОГО ПОСЕЛЕНИЯ 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9666"/>
            <a:ext cx="1283503" cy="17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\\192.168.44.62\53\Общий доступ 2025\ИСПОЛНЕНИЕ БЮДЖЕТА\для КСП за 2024 год исполнение по району и поселениям\Новомихайловского ГП\публичка\1649339867_7-vsegda-pomnim-com-p-plyazh-novomikhailovskii-foto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16" y="-16768"/>
            <a:ext cx="5748883" cy="68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74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32161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591" y="5196439"/>
            <a:ext cx="4632162" cy="54006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 и архитектура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590" y="4412174"/>
            <a:ext cx="4632162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590" y="3622570"/>
            <a:ext cx="4632161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Обеспечение деятельности учреждений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591" y="2780928"/>
            <a:ext cx="4632161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Соц. сфера (культура, спорт, молодежная и социальная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0591" y="2113289"/>
            <a:ext cx="4632161" cy="5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ЖКХ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0590" y="5912305"/>
            <a:ext cx="4632163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</a:rPr>
              <a:t>Прочие (</a:t>
            </a:r>
            <a:r>
              <a:rPr lang="ru-RU" b="1" dirty="0" smtClean="0">
                <a:solidFill>
                  <a:srgbClr val="000066"/>
                </a:solidFill>
              </a:rPr>
              <a:t>управление ОМС, малый бизнес, поддержка казачества, ТОСы и </a:t>
            </a:r>
            <a:r>
              <a:rPr lang="ru-RU" sz="1600" b="1" dirty="0" smtClean="0">
                <a:solidFill>
                  <a:srgbClr val="000066"/>
                </a:solidFill>
              </a:rPr>
              <a:t>др</a:t>
            </a:r>
            <a:r>
              <a:rPr lang="ru-RU" sz="2000" b="1" dirty="0" smtClean="0">
                <a:solidFill>
                  <a:srgbClr val="000066"/>
                </a:solidFill>
              </a:rPr>
              <a:t>.</a:t>
            </a:r>
            <a:r>
              <a:rPr lang="ru-RU" b="1" dirty="0" smtClean="0">
                <a:solidFill>
                  <a:srgbClr val="000066"/>
                </a:solidFill>
              </a:rPr>
              <a:t>)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4048" y="1549363"/>
            <a:ext cx="1290537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821 049,1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54366" y="2128400"/>
            <a:ext cx="1286343" cy="47383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672 173,1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79712" y="5944555"/>
            <a:ext cx="1309759" cy="759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2 150,8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47957" y="2780533"/>
            <a:ext cx="1287013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78 345,9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79712" y="3622570"/>
            <a:ext cx="1260997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55 027,7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92383" y="5209123"/>
            <a:ext cx="1260998" cy="48812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2 684,3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67038" y="4430825"/>
            <a:ext cx="1286343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10 667,3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32260" y="1549363"/>
            <a:ext cx="1242150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299 937,4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9757" y="4421302"/>
            <a:ext cx="1194940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10 550,1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5563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</a:rPr>
              <a:t>36,5</a:t>
            </a:r>
            <a:endParaRPr lang="ru-RU" sz="1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795389" y="4430825"/>
            <a:ext cx="1048757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98,9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49757" y="5195600"/>
            <a:ext cx="1180928" cy="50165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2 638,5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99541" y="5189726"/>
            <a:ext cx="1044605" cy="5075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98,3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99852" y="2768352"/>
            <a:ext cx="1060143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97,7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89300" y="2787911"/>
            <a:ext cx="1192646" cy="60405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76 553,4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05307" y="2132856"/>
            <a:ext cx="1087456" cy="47383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23,8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62328" y="3625347"/>
            <a:ext cx="1212082" cy="648072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48 578,8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784003" y="3625347"/>
            <a:ext cx="1060143" cy="648072"/>
          </a:xfrm>
          <a:prstGeom prst="roundRect">
            <a:avLst>
              <a:gd name="adj" fmla="val 14952"/>
            </a:avLst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88,3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54461" y="2132856"/>
            <a:ext cx="1185531" cy="47823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160 287,7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489300" y="5919812"/>
            <a:ext cx="1118245" cy="7580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1 328,9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99852" y="5919812"/>
            <a:ext cx="1092911" cy="7580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96,7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1062" y="992696"/>
            <a:ext cx="123334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Межбюджетные трансферты </a:t>
            </a:r>
            <a:br>
              <a:rPr lang="ru-RU" b="1" dirty="0" smtClean="0"/>
            </a:br>
            <a:r>
              <a:rPr lang="ru-RU" sz="3100" b="1" dirty="0" smtClean="0"/>
              <a:t>За счет средств </a:t>
            </a:r>
            <a:r>
              <a:rPr lang="ru-RU" sz="3100" b="1" dirty="0"/>
              <a:t>Краснодарского </a:t>
            </a:r>
            <a:r>
              <a:rPr lang="ru-RU" sz="3100" b="1" dirty="0" smtClean="0"/>
              <a:t>края – </a:t>
            </a:r>
            <a:r>
              <a:rPr lang="ru-RU" sz="2700" b="1" dirty="0" smtClean="0"/>
              <a:t>64 742,0 тыс. рублей:</a:t>
            </a:r>
            <a:endParaRPr lang="ru-RU" sz="31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26982" y="1035705"/>
            <a:ext cx="4209514" cy="17528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</a:t>
            </a:r>
            <a:r>
              <a:rPr lang="ru-RU" dirty="0" smtClean="0">
                <a:solidFill>
                  <a:schemeClr val="tx1"/>
                </a:solidFill>
              </a:rPr>
              <a:t>лагоустройство </a:t>
            </a:r>
            <a:r>
              <a:rPr lang="ru-RU" dirty="0">
                <a:solidFill>
                  <a:schemeClr val="tx1"/>
                </a:solidFill>
              </a:rPr>
              <a:t>парковой территории вблизи дома культуры, расположенного по адресам: </a:t>
            </a:r>
            <a:r>
              <a:rPr lang="ru-RU" dirty="0" smtClean="0">
                <a:solidFill>
                  <a:schemeClr val="tx1"/>
                </a:solidFill>
              </a:rPr>
              <a:t>п. Новомихайловский</a:t>
            </a:r>
            <a:r>
              <a:rPr lang="ru-RU" dirty="0">
                <a:solidFill>
                  <a:schemeClr val="tx1"/>
                </a:solidFill>
              </a:rPr>
              <a:t>, ул. Юности, 9 и 12, и поставку городской качели – </a:t>
            </a:r>
            <a:r>
              <a:rPr lang="ru-RU" b="1" dirty="0" smtClean="0">
                <a:solidFill>
                  <a:schemeClr val="tx1"/>
                </a:solidFill>
              </a:rPr>
              <a:t>10 322,0 тыс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smtClean="0">
                <a:solidFill>
                  <a:schemeClr val="tx1"/>
                </a:solidFill>
              </a:rPr>
              <a:t>рублей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00" y="1034214"/>
            <a:ext cx="4615292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Б</a:t>
            </a:r>
            <a:r>
              <a:rPr lang="ru-RU" dirty="0" smtClean="0"/>
              <a:t>лагоустройство </a:t>
            </a:r>
            <a:r>
              <a:rPr lang="ru-RU" dirty="0"/>
              <a:t>многофункциональной и детской игровой площадки по </a:t>
            </a:r>
            <a:endParaRPr lang="ru-RU" dirty="0" smtClean="0"/>
          </a:p>
          <a:p>
            <a:pPr algn="ctr"/>
            <a:r>
              <a:rPr lang="ru-RU" dirty="0" smtClean="0"/>
              <a:t>ул</a:t>
            </a:r>
            <a:r>
              <a:rPr lang="ru-RU" dirty="0"/>
              <a:t>. Заречная, 25а, мкр. Остров пгт. Новомихайловский в рамках поддержки местных инициатив по итогам краевого </a:t>
            </a:r>
            <a:r>
              <a:rPr lang="ru-RU" dirty="0" smtClean="0"/>
              <a:t>конкурса – </a:t>
            </a:r>
            <a:r>
              <a:rPr lang="ru-RU" b="1" dirty="0" smtClean="0"/>
              <a:t>6 561,0 тыс. рублей</a:t>
            </a:r>
            <a:endParaRPr lang="ru-RU" b="1" dirty="0"/>
          </a:p>
        </p:txBody>
      </p:sp>
      <p:pic>
        <p:nvPicPr>
          <p:cNvPr id="2052" name="Picture 4" descr="12343 АРБАТ Ареол 3, качели парковые трехместные LAB.Spac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82" y="3140968"/>
            <a:ext cx="4209514" cy="35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avatars.mds.yandex.net/i?id=d825cce7770c09c92923df5876d6137d166f9ec7-3071255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avatars.mds.yandex.net/i?id=56a4bca149fe91aa946d7a484773c92030970219-587535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142648"/>
            <a:ext cx="461529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1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610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Межбюджетные трансферты </a:t>
            </a:r>
            <a:br>
              <a:rPr lang="ru-RU" b="1" dirty="0" smtClean="0"/>
            </a:br>
            <a:endParaRPr lang="ru-RU" sz="3100" b="1" dirty="0"/>
          </a:p>
        </p:txBody>
      </p:sp>
      <p:sp>
        <p:nvSpPr>
          <p:cNvPr id="3" name="AutoShape 6" descr="https://avatars.mds.yandex.net/i?id=d825cce7770c09c92923df5876d6137d166f9ec7-3071255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avatars.mds.yandex.net/i?id=625c3cacd63799adff41682b0fbb250e3b14eea1-459976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9132"/>
            <a:ext cx="4248472" cy="275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9165" y="2599082"/>
            <a:ext cx="4722248" cy="139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частие </a:t>
            </a:r>
            <a:r>
              <a:rPr lang="ru-RU" dirty="0">
                <a:solidFill>
                  <a:schemeClr val="tx1"/>
                </a:solidFill>
              </a:rPr>
              <a:t>в предупреждении </a:t>
            </a:r>
            <a:r>
              <a:rPr lang="ru-RU" b="1" dirty="0">
                <a:solidFill>
                  <a:schemeClr val="tx1"/>
                </a:solidFill>
              </a:rPr>
              <a:t>чрезвычайных</a:t>
            </a:r>
            <a:r>
              <a:rPr lang="ru-RU" dirty="0">
                <a:solidFill>
                  <a:schemeClr val="tx1"/>
                </a:solidFill>
              </a:rPr>
              <a:t> ситуаций, в части проведения экстренных мероприятий по расчистке русел рек от поваленных деревьев и других древесных остатков – </a:t>
            </a:r>
            <a:r>
              <a:rPr lang="ru-RU" b="1" dirty="0">
                <a:solidFill>
                  <a:schemeClr val="tx1"/>
                </a:solidFill>
              </a:rPr>
              <a:t>4 109,5 тыс. рублей</a:t>
            </a:r>
          </a:p>
        </p:txBody>
      </p:sp>
      <p:pic>
        <p:nvPicPr>
          <p:cNvPr id="3078" name="Picture 6" descr="https://avatars.mds.yandex.net/i?id=3ffcf31e10798b388ce5e04a7f41cd9df079fdcc-1281673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3" y="3990724"/>
            <a:ext cx="4551751" cy="275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1573881"/>
            <a:ext cx="4686613" cy="831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О</a:t>
            </a:r>
            <a:r>
              <a:rPr lang="ru-RU" sz="2000" dirty="0" smtClean="0">
                <a:solidFill>
                  <a:schemeClr val="tx1"/>
                </a:solidFill>
              </a:rPr>
              <a:t>беспечение </a:t>
            </a:r>
            <a:r>
              <a:rPr lang="ru-RU" sz="2000" dirty="0">
                <a:solidFill>
                  <a:schemeClr val="tx1"/>
                </a:solidFill>
              </a:rPr>
              <a:t>жильем молодых </a:t>
            </a:r>
            <a:r>
              <a:rPr lang="ru-RU" sz="2000" dirty="0" smtClean="0">
                <a:solidFill>
                  <a:schemeClr val="tx1"/>
                </a:solidFill>
              </a:rPr>
              <a:t>семей – </a:t>
            </a:r>
            <a:r>
              <a:rPr lang="ru-RU" sz="2000" b="1" dirty="0" smtClean="0">
                <a:solidFill>
                  <a:schemeClr val="tx1"/>
                </a:solidFill>
              </a:rPr>
              <a:t>559,6 </a:t>
            </a:r>
            <a:r>
              <a:rPr lang="ru-RU" sz="2000" b="1" dirty="0">
                <a:solidFill>
                  <a:schemeClr val="tx1"/>
                </a:solidFill>
              </a:rPr>
              <a:t>тыс.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94461" y="2599082"/>
            <a:ext cx="4457387" cy="139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водоснабжения </a:t>
            </a:r>
            <a:r>
              <a:rPr lang="ru-RU" dirty="0">
                <a:solidFill>
                  <a:schemeClr val="tx1"/>
                </a:solidFill>
              </a:rPr>
              <a:t>и водоотведения по объекту «Реконструкция водопроводной сети протяженностью </a:t>
            </a:r>
            <a:r>
              <a:rPr lang="ru-RU" dirty="0" smtClean="0">
                <a:solidFill>
                  <a:schemeClr val="tx1"/>
                </a:solidFill>
              </a:rPr>
              <a:t>        5 </a:t>
            </a:r>
            <a:r>
              <a:rPr lang="ru-RU" dirty="0">
                <a:solidFill>
                  <a:schemeClr val="tx1"/>
                </a:solidFill>
              </a:rPr>
              <a:t>000 </a:t>
            </a:r>
            <a:r>
              <a:rPr lang="ru-RU" dirty="0" smtClean="0">
                <a:solidFill>
                  <a:schemeClr val="tx1"/>
                </a:solidFill>
              </a:rPr>
              <a:t>м пгт</a:t>
            </a:r>
            <a:r>
              <a:rPr lang="ru-RU" dirty="0">
                <a:solidFill>
                  <a:schemeClr val="tx1"/>
                </a:solidFill>
              </a:rPr>
              <a:t>. Новомихайловский</a:t>
            </a:r>
            <a:r>
              <a:rPr lang="ru-RU" dirty="0" smtClean="0">
                <a:solidFill>
                  <a:schemeClr val="tx1"/>
                </a:solidFill>
              </a:rPr>
              <a:t>» –               </a:t>
            </a:r>
            <a:r>
              <a:rPr lang="ru-RU" b="1" dirty="0" smtClean="0">
                <a:solidFill>
                  <a:schemeClr val="tx1"/>
                </a:solidFill>
              </a:rPr>
              <a:t>41 </a:t>
            </a:r>
            <a:r>
              <a:rPr lang="ru-RU" b="1" dirty="0">
                <a:solidFill>
                  <a:schemeClr val="tx1"/>
                </a:solidFill>
              </a:rPr>
              <a:t>350,8 </a:t>
            </a:r>
            <a:r>
              <a:rPr lang="ru-RU" b="1" dirty="0" smtClean="0">
                <a:solidFill>
                  <a:schemeClr val="tx1"/>
                </a:solidFill>
              </a:rPr>
              <a:t>тыс. </a:t>
            </a:r>
            <a:r>
              <a:rPr lang="ru-RU" b="1" dirty="0">
                <a:solidFill>
                  <a:schemeClr val="tx1"/>
                </a:solidFill>
              </a:rPr>
              <a:t>рублей</a:t>
            </a:r>
          </a:p>
        </p:txBody>
      </p:sp>
      <p:pic>
        <p:nvPicPr>
          <p:cNvPr id="1026" name="Picture 2" descr="C:\Users\Administrator\Desktop\Рисунок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4000"/>
                    </a14:imgEffect>
                    <a14:imgEffect>
                      <a14:brightnessContrast bright="1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26" y="548680"/>
            <a:ext cx="421980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4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0127" cy="1556792"/>
          </a:xfrm>
        </p:spPr>
        <p:txBody>
          <a:bodyPr>
            <a:noAutofit/>
          </a:bodyPr>
          <a:lstStyle/>
          <a:p>
            <a:r>
              <a:rPr lang="ru-RU" sz="4000" b="1" dirty="0"/>
              <a:t>Межбюджетные </a:t>
            </a:r>
            <a:r>
              <a:rPr lang="ru-RU" sz="4000" b="1" dirty="0" smtClean="0"/>
              <a:t>трансферты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800" b="1" dirty="0" smtClean="0"/>
              <a:t>За счет средств бюджета Туапсинского района –                 </a:t>
            </a:r>
            <a:r>
              <a:rPr lang="ru-RU" sz="3200" b="1" dirty="0" smtClean="0"/>
              <a:t>4 млн 926,4 тыс. рублей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6826" y="1586478"/>
            <a:ext cx="888092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Дотации на сбалансированность бюджета - проведены </a:t>
            </a:r>
            <a:r>
              <a:rPr lang="ru-RU" sz="2000" dirty="0"/>
              <a:t>мероприятия </a:t>
            </a:r>
            <a:r>
              <a:rPr lang="ru-RU" sz="2000" dirty="0" smtClean="0"/>
              <a:t>по  повышению  заработной платы работникам </a:t>
            </a:r>
            <a:r>
              <a:rPr lang="ru-RU" sz="2000" dirty="0"/>
              <a:t>культуры до среднего краевого </a:t>
            </a:r>
            <a:r>
              <a:rPr lang="ru-RU" sz="2000" dirty="0" smtClean="0"/>
              <a:t>уровня </a:t>
            </a:r>
            <a:r>
              <a:rPr lang="ru-RU" sz="2000" b="1" dirty="0" smtClean="0"/>
              <a:t>3 518,8 тыс. рублей.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6827" y="2708920"/>
            <a:ext cx="8880921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Организация </a:t>
            </a:r>
            <a:r>
              <a:rPr lang="ru-RU" sz="2000" dirty="0"/>
              <a:t>библиотечного обслуживания населения-осуществления функций межпоселенческой библиотеки, комплектования и обеспечения сохранности ее библиотечного фонда </a:t>
            </a:r>
            <a:r>
              <a:rPr lang="ru-RU" sz="2000" b="1" dirty="0" smtClean="0"/>
              <a:t>1 407,6 тыс. рублей</a:t>
            </a:r>
            <a:endParaRPr lang="ru-RU" sz="2000" b="1" dirty="0"/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https://avatars.mds.yandex.net/i?id=b0369c459a761deace01077934c0c6eb6d382c3f-828573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789041"/>
            <a:ext cx="43444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367335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8" l="0" r="100000">
                        <a14:foregroundMark x1="50575" y1="98618" x2="50575" y2="98618"/>
                        <a14:backgroundMark x1="2299" y1="89401" x2="2299" y2="89401"/>
                        <a14:backgroundMark x1="9195" y1="91705" x2="9195" y2="91705"/>
                        <a14:backgroundMark x1="18966" y1="91705" x2="18966" y2="91705"/>
                        <a14:backgroundMark x1="33908" y1="91244" x2="33908" y2="91244"/>
                        <a14:backgroundMark x1="41954" y1="91705" x2="41954" y2="91705"/>
                        <a14:backgroundMark x1="46552" y1="94931" x2="46552" y2="94931"/>
                        <a14:backgroundMark x1="53448" y1="94470" x2="53448" y2="94470"/>
                        <a14:backgroundMark x1="59770" y1="91705" x2="59770" y2="91705"/>
                        <a14:backgroundMark x1="69540" y1="92166" x2="69540" y2="92166"/>
                        <a14:backgroundMark x1="82184" y1="92166" x2="83333" y2="92166"/>
                        <a14:backgroundMark x1="92529" y1="92166" x2="93678" y2="92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92" y="1412776"/>
            <a:ext cx="185920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Новомихайловского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Новомихайловского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anova\Desktop\фотки\Ольгин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8928992" cy="23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8873" y="1340768"/>
            <a:ext cx="8957622" cy="24854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по рассмотрению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Отчета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об исполнении бюджета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Новомихайловского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городского поселения Туапсинского района за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2024 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г.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8" l="0" r="100000">
                        <a14:foregroundMark x1="50575" y1="98618" x2="50575" y2="98618"/>
                        <a14:backgroundMark x1="2299" y1="89401" x2="2299" y2="89401"/>
                        <a14:backgroundMark x1="9195" y1="91705" x2="9195" y2="91705"/>
                        <a14:backgroundMark x1="18966" y1="91705" x2="18966" y2="91705"/>
                        <a14:backgroundMark x1="33908" y1="91244" x2="33908" y2="91244"/>
                        <a14:backgroundMark x1="41954" y1="91705" x2="41954" y2="91705"/>
                        <a14:backgroundMark x1="46552" y1="94931" x2="46552" y2="94931"/>
                        <a14:backgroundMark x1="53448" y1="94470" x2="53448" y2="94470"/>
                        <a14:backgroundMark x1="59770" y1="91705" x2="59770" y2="91705"/>
                        <a14:backgroundMark x1="69540" y1="92166" x2="69540" y2="92166"/>
                        <a14:backgroundMark x1="82184" y1="92166" x2="83333" y2="92166"/>
                        <a14:backgroundMark x1="92529" y1="92166" x2="93678" y2="92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" y="116632"/>
            <a:ext cx="936105" cy="11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8873" y="3933056"/>
            <a:ext cx="6797383" cy="28938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палаты муниципального образования Туапсинский муниципальный округ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Краснодарского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края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соблюдения параметров </a:t>
            </a:r>
            <a:endParaRPr lang="ru-RU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 исполнения 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9055"/>
            <a:ext cx="2088231" cy="27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16824" cy="1080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Новомихайловского городского поселения</a:t>
            </a:r>
            <a:b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Туапсинского района</a:t>
            </a:r>
            <a:endParaRPr lang="ru-RU" sz="2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97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1679" y="116632"/>
            <a:ext cx="7262159" cy="20882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Новомихайловского городского  поселения 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7129" y="3786089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Новомихайловского</a:t>
            </a:r>
            <a:r>
              <a:rPr lang="ru-RU" sz="2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                                                                          от 14 </a:t>
            </a:r>
            <a:r>
              <a:rPr lang="ru-RU" sz="2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378 </a:t>
            </a:r>
          </a:p>
          <a:p>
            <a:pPr algn="ctr"/>
            <a:r>
              <a:rPr lang="ru-RU" sz="2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</a:t>
            </a:r>
            <a:r>
              <a:rPr lang="ru-RU" sz="2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Новомихайловского </a:t>
            </a:r>
            <a:r>
              <a:rPr lang="ru-RU" sz="2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городского поселения Туапсинского района на 2024 год и плановый период 2025 и 2026 годов»                </a:t>
            </a:r>
          </a:p>
          <a:p>
            <a:pPr algn="ctr"/>
            <a:r>
              <a:rPr lang="ru-RU" sz="2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84380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18" l="0" r="100000">
                        <a14:foregroundMark x1="50575" y1="98618" x2="50575" y2="98618"/>
                        <a14:backgroundMark x1="2299" y1="89401" x2="2299" y2="89401"/>
                        <a14:backgroundMark x1="9195" y1="91705" x2="9195" y2="91705"/>
                        <a14:backgroundMark x1="18966" y1="91705" x2="18966" y2="91705"/>
                        <a14:backgroundMark x1="33908" y1="91244" x2="33908" y2="91244"/>
                        <a14:backgroundMark x1="41954" y1="91705" x2="41954" y2="91705"/>
                        <a14:backgroundMark x1="46552" y1="94931" x2="46552" y2="94931"/>
                        <a14:backgroundMark x1="53448" y1="94470" x2="53448" y2="94470"/>
                        <a14:backgroundMark x1="59770" y1="91705" x2="59770" y2="91705"/>
                        <a14:backgroundMark x1="69540" y1="92166" x2="69540" y2="92166"/>
                        <a14:backgroundMark x1="82184" y1="92166" x2="83333" y2="92166"/>
                        <a14:backgroundMark x1="92529" y1="92166" x2="93678" y2="92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29614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85" y="188640"/>
            <a:ext cx="8558230" cy="151216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Новомихайловского городского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" y="4023174"/>
            <a:ext cx="3096345" cy="27314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05" y="4023173"/>
            <a:ext cx="3011406" cy="27379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22" y="4023000"/>
            <a:ext cx="2765650" cy="2731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4571" y="3543922"/>
            <a:ext cx="114934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1720" y="3550849"/>
            <a:ext cx="114919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060" y="2231087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6324" y="225445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4207" y="2069784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4663" y="3561735"/>
            <a:ext cx="85907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5398" y="3562626"/>
            <a:ext cx="116849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753" y="3562626"/>
            <a:ext cx="9077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0774" y="3550849"/>
            <a:ext cx="105940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902" y="5373325"/>
            <a:ext cx="1386266" cy="485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787 025,5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87278" y="4947597"/>
            <a:ext cx="1313638" cy="4335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339 240,7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69302" y="4208533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43,1 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38364" y="4323571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38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97875" y="5422214"/>
            <a:ext cx="1274125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845 490,4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912356" y="5080240"/>
            <a:ext cx="1295115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322 713,4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34685" y="5205840"/>
            <a:ext cx="1255328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-58 464,9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46249" y="5431458"/>
            <a:ext cx="1249587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16 527,4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90013" y="3091627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79090056"/>
              </p:ext>
            </p:extLst>
          </p:nvPr>
        </p:nvGraphicFramePr>
        <p:xfrm>
          <a:off x="1563" y="404664"/>
          <a:ext cx="9144000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8" y="260648"/>
            <a:ext cx="914400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Новомихайловского городского поселения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972953"/>
          </a:xfrm>
        </p:spPr>
        <p:txBody>
          <a:bodyPr>
            <a:noAutofit/>
          </a:bodyPr>
          <a:lstStyle/>
          <a:p>
            <a:pPr algn="ctr"/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Исполнение бюджета Новомихайловского городского поселения Туапсинского района</a:t>
            </a:r>
            <a:b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</a:br>
            <a:r>
              <a:rPr lang="ru-RU" sz="2400" b="1" spc="150" dirty="0" smtClean="0">
                <a:ln w="11430"/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400" b="1" dirty="0"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08932096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222 426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269 801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234 013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Новомихайловского городского </a:t>
            </a:r>
            <a:r>
              <a:rPr lang="ru-RU" sz="24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37781"/>
              </p:ext>
            </p:extLst>
          </p:nvPr>
        </p:nvGraphicFramePr>
        <p:xfrm>
          <a:off x="107503" y="908720"/>
          <a:ext cx="8928994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4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16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06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76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80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845 490,4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322 713,4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76 489,3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67 316,5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88,0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917,8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833,6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90,8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47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14 776,8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14 659,5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20 818,4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20 261,8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97,3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654 533,5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143 159,0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21,9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223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56 531,9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55 473,7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5 794,8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5 763,7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178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</a:t>
                      </a:r>
                      <a:r>
                        <a:rPr lang="ru-RU" sz="20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культура и спорт</a:t>
                      </a:r>
                      <a:endParaRPr lang="ru-RU" sz="2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15 557,9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15 175,5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97,5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0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5193811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НОВОМИХАЙЛОВСКОГО ГОРОДСКОГО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План 821 млн 049,1 тыс. руб., Факт 299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937,4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(36,5%)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28575"/>
            <a:ext cx="4378092" cy="3112393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16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Новомихайловского городского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572000" y="3501008"/>
            <a:ext cx="4572000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92,9 %</a:t>
            </a:r>
            <a:r>
              <a:rPr lang="ru-RU" sz="2400" b="1" dirty="0" smtClean="0"/>
              <a:t> </a:t>
            </a:r>
            <a:r>
              <a:rPr lang="ru-RU" sz="2000" b="1" dirty="0">
                <a:solidFill>
                  <a:srgbClr val="0033CC"/>
                </a:solidFill>
              </a:rPr>
              <a:t>расходов, </a:t>
            </a:r>
            <a:r>
              <a:rPr lang="ru-RU" sz="2000" b="1" dirty="0" smtClean="0">
                <a:solidFill>
                  <a:srgbClr val="0033CC"/>
                </a:solidFill>
              </a:rPr>
              <a:t>исполненных </a:t>
            </a:r>
            <a:r>
              <a:rPr lang="ru-RU" sz="2000" b="1" dirty="0">
                <a:solidFill>
                  <a:srgbClr val="0033CC"/>
                </a:solidFill>
              </a:rPr>
              <a:t>в рамках муниципальных программ, отрасль ЖКХ приходится </a:t>
            </a:r>
            <a:r>
              <a:rPr lang="ru-RU" sz="2000" b="1" u="sng" dirty="0" smtClean="0">
                <a:solidFill>
                  <a:srgbClr val="0000CC"/>
                </a:solidFill>
              </a:rPr>
              <a:t>53,4 </a:t>
            </a:r>
            <a:r>
              <a:rPr lang="ru-RU" sz="2000" b="1" u="sng" dirty="0">
                <a:solidFill>
                  <a:srgbClr val="0000CC"/>
                </a:solidFill>
              </a:rPr>
              <a:t>%</a:t>
            </a:r>
            <a:r>
              <a:rPr lang="ru-RU" sz="2000" b="1" dirty="0">
                <a:solidFill>
                  <a:srgbClr val="0033CC"/>
                </a:solidFill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и на социальную направленность </a:t>
            </a:r>
            <a:r>
              <a:rPr lang="ru-RU" sz="2000" b="1" u="sng" dirty="0" smtClean="0">
                <a:solidFill>
                  <a:srgbClr val="0000CC"/>
                </a:solidFill>
              </a:rPr>
              <a:t>25,5 %</a:t>
            </a:r>
            <a:r>
              <a:rPr lang="ru-RU" sz="2000" b="1" dirty="0" smtClean="0">
                <a:solidFill>
                  <a:srgbClr val="0033CC"/>
                </a:solidFill>
              </a:rPr>
              <a:t> от общих расходов</a:t>
            </a:r>
            <a:r>
              <a:rPr lang="ru-RU" sz="2400" b="1" dirty="0" smtClean="0">
                <a:solidFill>
                  <a:srgbClr val="0033CC"/>
                </a:solidFill>
              </a:rPr>
              <a:t>                                                    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60072</TotalTime>
  <Words>829</Words>
  <Application>Microsoft Office PowerPoint</Application>
  <PresentationFormat>Экран (4:3)</PresentationFormat>
  <Paragraphs>183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    ОТЧЕТ  ОБ ИСПОЛНЕНИИ БЮДЖЕТА НОВОМИХАЙЛОВСКОГО  ГОРОДСКОГО ПОСЕЛЕНИЯ  ТУАПСИНСКОГО РАЙОНА  ЗА 2024 ГОД </vt:lpstr>
      <vt:lpstr>Бюджет Новомихайловского городского поселения Туапсинского района</vt:lpstr>
      <vt:lpstr>Бюджет  Новомихайловского городского поселения  Туапсинского района</vt:lpstr>
      <vt:lpstr>Бюджет  Новомихайловского городского  поселения Туапсинского района </vt:lpstr>
      <vt:lpstr>Основные характеристики бюджета Новомихайловского городского поселения  Туапсинского района за 2024 год</vt:lpstr>
      <vt:lpstr>Доходы бюджета  Новомихайловского городского поселения Туапсинского района за 2024 год </vt:lpstr>
      <vt:lpstr>Исполнение бюджета Новомихайловского городского поселения Туапсинского района по налоговым и неналоговым доходам за 2024 год</vt:lpstr>
      <vt:lpstr>РАСХОДЫ БЮДЖЕТА  Новомихайловского городского поселения Туапсинского района </vt:lpstr>
      <vt:lpstr>Презентация PowerPoint</vt:lpstr>
      <vt:lpstr>Презентация PowerPoint</vt:lpstr>
      <vt:lpstr>Межбюджетные трансферты  За счет средств Краснодарского края – 64 742,0 тыс. рублей:</vt:lpstr>
      <vt:lpstr>Межбюджетные трансферты  </vt:lpstr>
      <vt:lpstr>Межбюджетные трансферты За счет средств бюджета Туапсинского района –                 4 млн 926,4 тыс.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1616</cp:revision>
  <cp:lastPrinted>2025-06-03T12:47:16Z</cp:lastPrinted>
  <dcterms:created xsi:type="dcterms:W3CDTF">2016-04-25T11:56:59Z</dcterms:created>
  <dcterms:modified xsi:type="dcterms:W3CDTF">2025-06-26T11:11:08Z</dcterms:modified>
</cp:coreProperties>
</file>