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45"/>
  </p:notesMasterIdLst>
  <p:sldIdLst>
    <p:sldId id="308" r:id="rId2"/>
    <p:sldId id="265" r:id="rId3"/>
    <p:sldId id="258" r:id="rId4"/>
    <p:sldId id="312" r:id="rId5"/>
    <p:sldId id="263" r:id="rId6"/>
    <p:sldId id="266" r:id="rId7"/>
    <p:sldId id="275" r:id="rId8"/>
    <p:sldId id="268" r:id="rId9"/>
    <p:sldId id="269" r:id="rId10"/>
    <p:sldId id="309" r:id="rId11"/>
    <p:sldId id="310" r:id="rId12"/>
    <p:sldId id="270" r:id="rId13"/>
    <p:sldId id="271" r:id="rId14"/>
    <p:sldId id="276" r:id="rId15"/>
    <p:sldId id="314" r:id="rId16"/>
    <p:sldId id="313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315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66FF33"/>
    <a:srgbClr val="6600FF"/>
    <a:srgbClr val="FFFF66"/>
    <a:srgbClr val="0000FF"/>
    <a:srgbClr val="FF0D0D"/>
    <a:srgbClr val="009900"/>
    <a:srgbClr val="C9D0E5"/>
    <a:srgbClr val="CC3300"/>
    <a:srgbClr val="FFEA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1" autoAdjust="0"/>
    <p:restoredTop sz="94660"/>
  </p:normalViewPr>
  <p:slideViewPr>
    <p:cSldViewPr>
      <p:cViewPr>
        <p:scale>
          <a:sx n="90" d="100"/>
          <a:sy n="90" d="100"/>
        </p:scale>
        <p:origin x="-224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13932633420825E-2"/>
          <c:y val="6.9156277008182346E-2"/>
          <c:w val="0.96408607877090491"/>
          <c:h val="0.63763333655567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/>
              <a:bevelB h="635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EAF27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 h="63500"/>
              </a:sp3d>
            </c:spPr>
          </c:dPt>
          <c:dPt>
            <c:idx val="1"/>
            <c:invertIfNegative val="0"/>
            <c:bubble3D val="0"/>
            <c:spPr>
              <a:solidFill>
                <a:srgbClr val="FFFF69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 h="63500"/>
              </a:sp3d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 h="63500"/>
              </a:sp3d>
            </c:spPr>
          </c:dPt>
          <c:dPt>
            <c:idx val="3"/>
            <c:invertIfNegative val="0"/>
            <c:bubble3D val="0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 h="63500"/>
              </a:sp3d>
            </c:spPr>
          </c:dPt>
          <c:dPt>
            <c:idx val="4"/>
            <c:invertIfNegative val="0"/>
            <c:bubble3D val="0"/>
            <c:spPr>
              <a:solidFill>
                <a:srgbClr val="A50021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 h="63500"/>
              </a:sp3d>
            </c:spPr>
          </c:dPt>
          <c:dPt>
            <c:idx val="5"/>
            <c:invertIfNegative val="0"/>
            <c:bubble3D val="0"/>
            <c:spPr>
              <a:solidFill>
                <a:srgbClr val="99FF33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 h="63500"/>
              </a:sp3d>
            </c:spPr>
          </c:dPt>
          <c:cat>
            <c:strRef>
              <c:f>Лист1!$A$2:$A$7</c:f>
              <c:strCache>
                <c:ptCount val="6"/>
                <c:pt idx="0">
                  <c:v>розничная торговля и общественное питание </c:v>
                </c:pt>
                <c:pt idx="1">
                  <c:v>промышленная деятельность</c:v>
                </c:pt>
                <c:pt idx="2">
                  <c:v>транспорт </c:v>
                </c:pt>
                <c:pt idx="3">
                  <c:v>курортно-туристический комплекс</c:v>
                </c:pt>
                <c:pt idx="4">
                  <c:v>строительство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36.799999999999997</c:v>
                </c:pt>
                <c:pt idx="1">
                  <c:v>26.3</c:v>
                </c:pt>
                <c:pt idx="2">
                  <c:v>20.5</c:v>
                </c:pt>
                <c:pt idx="3">
                  <c:v>6.8</c:v>
                </c:pt>
                <c:pt idx="4">
                  <c:v>6.1</c:v>
                </c:pt>
                <c:pt idx="5">
                  <c:v>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100"/>
        <c:axId val="215981440"/>
        <c:axId val="215983232"/>
      </c:barChart>
      <c:catAx>
        <c:axId val="215981440"/>
        <c:scaling>
          <c:orientation val="minMax"/>
        </c:scaling>
        <c:delete val="1"/>
        <c:axPos val="b"/>
        <c:majorTickMark val="out"/>
        <c:minorTickMark val="none"/>
        <c:tickLblPos val="nextTo"/>
        <c:crossAx val="215983232"/>
        <c:crosses val="autoZero"/>
        <c:auto val="1"/>
        <c:lblAlgn val="ctr"/>
        <c:lblOffset val="100"/>
        <c:noMultiLvlLbl val="0"/>
      </c:catAx>
      <c:valAx>
        <c:axId val="215983232"/>
        <c:scaling>
          <c:orientation val="minMax"/>
          <c:max val="4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215981440"/>
        <c:crosses val="autoZero"/>
        <c:crossBetween val="between"/>
        <c:minorUnit val="20"/>
      </c:valAx>
      <c:spPr>
        <a:ln>
          <a:noFill/>
        </a:ln>
      </c:spPr>
    </c:plotArea>
    <c:plotVisOnly val="1"/>
    <c:dispBlanksAs val="gap"/>
    <c:showDLblsOverMax val="0"/>
  </c:chart>
  <c:spPr>
    <a:noFill/>
    <a:scene3d>
      <a:camera prst="orthographicFront"/>
      <a:lightRig rig="threePt" dir="t"/>
    </a:scene3d>
    <a:sp3d>
      <a:bevelB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127528500516255E-2"/>
          <c:y val="9.7774578512268007E-2"/>
          <c:w val="0.59257966484173474"/>
          <c:h val="0.7912868530083836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</c:v>
                </c:pt>
              </c:strCache>
            </c:strRef>
          </c:tx>
          <c:spPr>
            <a:solidFill>
              <a:srgbClr val="66FFFF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82</c:v>
                </c:pt>
                <c:pt idx="1">
                  <c:v>83</c:v>
                </c:pt>
                <c:pt idx="2">
                  <c:v>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УСН 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23</c:v>
                </c:pt>
                <c:pt idx="1">
                  <c:v>23</c:v>
                </c:pt>
                <c:pt idx="2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Налог на прибыль </c:v>
                </c:pt>
              </c:strCache>
            </c:strRef>
          </c:tx>
          <c:spPr>
            <a:solidFill>
              <a:srgbClr val="0000FF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68</c:v>
                </c:pt>
                <c:pt idx="1">
                  <c:v>69</c:v>
                </c:pt>
                <c:pt idx="2">
                  <c:v>69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ЕНВД </c:v>
                </c:pt>
              </c:strCache>
            </c:strRef>
          </c:tx>
          <c:spPr>
            <a:solidFill>
              <a:srgbClr val="FF505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102</c:v>
                </c:pt>
                <c:pt idx="1">
                  <c:v>102</c:v>
                </c:pt>
                <c:pt idx="2">
                  <c:v>102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Арендная плата за зем. участки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112</c:v>
                </c:pt>
                <c:pt idx="1">
                  <c:v>112</c:v>
                </c:pt>
                <c:pt idx="2">
                  <c:v>112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НДФЛ 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491</c:v>
                </c:pt>
                <c:pt idx="1">
                  <c:v>501</c:v>
                </c:pt>
                <c:pt idx="2">
                  <c:v>511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7745152"/>
        <c:axId val="247751040"/>
        <c:axId val="0"/>
      </c:bar3DChart>
      <c:catAx>
        <c:axId val="247745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 b="1">
                <a:solidFill>
                  <a:srgbClr val="002060"/>
                </a:solidFill>
              </a:defRPr>
            </a:pPr>
            <a:endParaRPr lang="ru-RU"/>
          </a:p>
        </c:txPr>
        <c:crossAx val="247751040"/>
        <c:crosses val="autoZero"/>
        <c:auto val="1"/>
        <c:lblAlgn val="ctr"/>
        <c:lblOffset val="100"/>
        <c:noMultiLvlLbl val="0"/>
      </c:catAx>
      <c:valAx>
        <c:axId val="247751040"/>
        <c:scaling>
          <c:orientation val="minMax"/>
          <c:max val="9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47745152"/>
        <c:crosses val="autoZero"/>
        <c:crossBetween val="between"/>
        <c:minorUnit val="200"/>
      </c:valAx>
    </c:plotArea>
    <c:legend>
      <c:legendPos val="r"/>
      <c:layout>
        <c:manualLayout>
          <c:xMode val="edge"/>
          <c:yMode val="edge"/>
          <c:x val="0.66338876726618579"/>
          <c:y val="0.66535243031000579"/>
          <c:w val="0.31830499544062701"/>
          <c:h val="0.3338849146773622"/>
        </c:manualLayout>
      </c:layout>
      <c:overlay val="0"/>
      <c:spPr>
        <a:noFill/>
        <a:scene3d>
          <a:camera prst="orthographicFront"/>
          <a:lightRig rig="threePt" dir="t"/>
        </a:scene3d>
        <a:sp3d/>
      </c:spPr>
      <c:txPr>
        <a:bodyPr/>
        <a:lstStyle/>
        <a:p>
          <a:pPr>
            <a:defRPr sz="1200" b="1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048556430446194E-2"/>
          <c:y val="0.16414158971344536"/>
          <c:w val="0.62209503499562557"/>
          <c:h val="0.53899597051533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 w="82550"/>
            </a:sp3d>
          </c:spPr>
          <c:invertIfNegative val="0"/>
          <c:cat>
            <c:strRef>
              <c:f>Лист1!$A$2:$A$4</c:f>
              <c:strCache>
                <c:ptCount val="3"/>
                <c:pt idx="0">
                  <c:v>факт 2015</c:v>
                </c:pt>
                <c:pt idx="1">
                  <c:v>ожидаемая оценка 2016</c:v>
                </c:pt>
                <c:pt idx="2">
                  <c:v>Проект 2017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934</c:v>
                </c:pt>
                <c:pt idx="1">
                  <c:v>942</c:v>
                </c:pt>
                <c:pt idx="2">
                  <c:v>878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6"/>
        <c:overlap val="96"/>
        <c:axId val="247819648"/>
        <c:axId val="286618752"/>
      </c:barChart>
      <c:catAx>
        <c:axId val="247819648"/>
        <c:scaling>
          <c:orientation val="minMax"/>
        </c:scaling>
        <c:delete val="1"/>
        <c:axPos val="b"/>
        <c:majorTickMark val="out"/>
        <c:minorTickMark val="none"/>
        <c:tickLblPos val="nextTo"/>
        <c:crossAx val="286618752"/>
        <c:crosses val="autoZero"/>
        <c:auto val="1"/>
        <c:lblAlgn val="ctr"/>
        <c:lblOffset val="100"/>
        <c:noMultiLvlLbl val="0"/>
      </c:catAx>
      <c:valAx>
        <c:axId val="286618752"/>
        <c:scaling>
          <c:orientation val="minMax"/>
          <c:max val="10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247819648"/>
        <c:crosses val="autoZero"/>
        <c:crossBetween val="between"/>
        <c:minorUnit val="300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rgbClr val="002060"/>
          </a:solidFill>
        </a:defRPr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E68F6A-BD03-4565-95D2-C0D40DEDC875}" type="doc">
      <dgm:prSet loTypeId="urn:microsoft.com/office/officeart/2005/8/layout/arrow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AEBB74-21F3-4CCF-9536-081E474B9646}">
      <dgm:prSet phldrT="[Текст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spcAft>
              <a:spcPts val="0"/>
            </a:spcAft>
          </a:pPr>
          <a:r>
            <a:rPr lang="ru-RU" sz="2000" b="1" dirty="0" smtClean="0">
              <a:solidFill>
                <a:srgbClr val="0000FF"/>
              </a:solidFill>
            </a:rPr>
            <a:t>Объем расходов на </a:t>
          </a:r>
        </a:p>
        <a:p>
          <a:pPr>
            <a:spcAft>
              <a:spcPts val="0"/>
            </a:spcAft>
          </a:pPr>
          <a:r>
            <a:rPr lang="ru-RU" sz="2000" b="1" dirty="0" smtClean="0">
              <a:solidFill>
                <a:srgbClr val="0000FF"/>
              </a:solidFill>
            </a:rPr>
            <a:t>1 жителя в 2017 году</a:t>
          </a:r>
        </a:p>
        <a:p>
          <a:pPr>
            <a:spcAft>
              <a:spcPts val="0"/>
            </a:spcAft>
          </a:pPr>
          <a:r>
            <a:rPr lang="ru-RU" sz="2000" b="1" dirty="0" smtClean="0">
              <a:solidFill>
                <a:srgbClr val="0000FF"/>
              </a:solidFill>
            </a:rPr>
            <a:t>16 671 руб.</a:t>
          </a:r>
          <a:endParaRPr lang="ru-RU" sz="2000" b="1" dirty="0">
            <a:solidFill>
              <a:srgbClr val="0000FF"/>
            </a:solidFill>
          </a:endParaRPr>
        </a:p>
      </dgm:t>
    </dgm:pt>
    <dgm:pt modelId="{916B6CB7-82D3-49C9-A460-BC7B119204D0}" type="parTrans" cxnId="{6B8C386B-F328-4BFB-B3D7-4C992243E65E}">
      <dgm:prSet/>
      <dgm:spPr/>
      <dgm:t>
        <a:bodyPr/>
        <a:lstStyle/>
        <a:p>
          <a:endParaRPr lang="ru-RU"/>
        </a:p>
      </dgm:t>
    </dgm:pt>
    <dgm:pt modelId="{7630EFA3-78B5-4823-BFAD-03624A26AE18}" type="sibTrans" cxnId="{6B8C386B-F328-4BFB-B3D7-4C992243E65E}">
      <dgm:prSet/>
      <dgm:spPr/>
      <dgm:t>
        <a:bodyPr/>
        <a:lstStyle/>
        <a:p>
          <a:endParaRPr lang="ru-RU"/>
        </a:p>
      </dgm:t>
    </dgm:pt>
    <dgm:pt modelId="{F2EFB3DA-56A7-4A27-9A4F-A6CA8E6D1614}">
      <dgm:prSet phldrT="[Текст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 smtClean="0">
              <a:solidFill>
                <a:srgbClr val="0000FF"/>
              </a:solidFill>
            </a:rPr>
            <a:t>Объем доходов на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 smtClean="0">
              <a:solidFill>
                <a:srgbClr val="0000FF"/>
              </a:solidFill>
            </a:rPr>
            <a:t>1 жителя в 2017 году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 smtClean="0">
              <a:solidFill>
                <a:srgbClr val="0000FF"/>
              </a:solidFill>
            </a:rPr>
            <a:t>16 671 руб.</a:t>
          </a:r>
          <a:endParaRPr lang="ru-RU" sz="2000" i="0" dirty="0">
            <a:solidFill>
              <a:srgbClr val="0000FF"/>
            </a:solidFill>
          </a:endParaRPr>
        </a:p>
      </dgm:t>
    </dgm:pt>
    <dgm:pt modelId="{1E67D31C-1132-401B-88C4-DFCC3CB789A9}" type="sibTrans" cxnId="{45A3757B-6E79-4997-91AC-04372F229FD2}">
      <dgm:prSet/>
      <dgm:spPr/>
      <dgm:t>
        <a:bodyPr/>
        <a:lstStyle/>
        <a:p>
          <a:endParaRPr lang="ru-RU"/>
        </a:p>
      </dgm:t>
    </dgm:pt>
    <dgm:pt modelId="{FA1594BA-F1A0-4442-AF42-2741D43015FA}" type="parTrans" cxnId="{45A3757B-6E79-4997-91AC-04372F229FD2}">
      <dgm:prSet/>
      <dgm:spPr/>
      <dgm:t>
        <a:bodyPr/>
        <a:lstStyle/>
        <a:p>
          <a:endParaRPr lang="ru-RU"/>
        </a:p>
      </dgm:t>
    </dgm:pt>
    <dgm:pt modelId="{7DD24C1D-A377-4215-8D4B-8066522E74AF}">
      <dgm:prSet/>
      <dgm:spPr/>
      <dgm:t>
        <a:bodyPr/>
        <a:lstStyle/>
        <a:p>
          <a:endParaRPr lang="ru-RU"/>
        </a:p>
      </dgm:t>
    </dgm:pt>
    <dgm:pt modelId="{43A62757-BE86-4D77-A3A1-677F6B56DB9F}" type="parTrans" cxnId="{BD292404-7A6F-4E3C-84F0-FEFDF695DD05}">
      <dgm:prSet/>
      <dgm:spPr/>
      <dgm:t>
        <a:bodyPr/>
        <a:lstStyle/>
        <a:p>
          <a:endParaRPr lang="ru-RU"/>
        </a:p>
      </dgm:t>
    </dgm:pt>
    <dgm:pt modelId="{53F70409-A9B9-40C6-9D6C-F9A9BE13D41A}" type="sibTrans" cxnId="{BD292404-7A6F-4E3C-84F0-FEFDF695DD05}">
      <dgm:prSet/>
      <dgm:spPr/>
      <dgm:t>
        <a:bodyPr/>
        <a:lstStyle/>
        <a:p>
          <a:endParaRPr lang="ru-RU"/>
        </a:p>
      </dgm:t>
    </dgm:pt>
    <dgm:pt modelId="{1E1B89C6-2592-4B8B-BEF3-80A99FAC356C}">
      <dgm:prSet/>
      <dgm:spPr/>
      <dgm:t>
        <a:bodyPr/>
        <a:lstStyle/>
        <a:p>
          <a:endParaRPr lang="ru-RU"/>
        </a:p>
      </dgm:t>
    </dgm:pt>
    <dgm:pt modelId="{B9760386-0DD8-478E-9DBA-A868BEEE4813}" type="parTrans" cxnId="{F93CE85B-87C2-4DA3-967A-9D5223BDE371}">
      <dgm:prSet/>
      <dgm:spPr/>
      <dgm:t>
        <a:bodyPr/>
        <a:lstStyle/>
        <a:p>
          <a:endParaRPr lang="ru-RU"/>
        </a:p>
      </dgm:t>
    </dgm:pt>
    <dgm:pt modelId="{9478E0BD-A627-4221-A926-8EE887772794}" type="sibTrans" cxnId="{F93CE85B-87C2-4DA3-967A-9D5223BDE371}">
      <dgm:prSet/>
      <dgm:spPr/>
      <dgm:t>
        <a:bodyPr/>
        <a:lstStyle/>
        <a:p>
          <a:endParaRPr lang="ru-RU"/>
        </a:p>
      </dgm:t>
    </dgm:pt>
    <dgm:pt modelId="{D5A12582-801F-4A82-A3AC-CF35667C38A8}">
      <dgm:prSet custT="1"/>
      <dgm:spPr/>
      <dgm:t>
        <a:bodyPr/>
        <a:lstStyle/>
        <a:p>
          <a:endParaRPr lang="ru-RU" sz="1800" dirty="0"/>
        </a:p>
      </dgm:t>
    </dgm:pt>
    <dgm:pt modelId="{6C79151C-4A48-4F8E-9A75-BB6CC08F9582}" type="parTrans" cxnId="{224F8D50-CEC6-40E4-89D5-ADFF3A277430}">
      <dgm:prSet/>
      <dgm:spPr/>
      <dgm:t>
        <a:bodyPr/>
        <a:lstStyle/>
        <a:p>
          <a:endParaRPr lang="ru-RU"/>
        </a:p>
      </dgm:t>
    </dgm:pt>
    <dgm:pt modelId="{FCED2081-4AC5-4865-8C21-677CD4A20F51}" type="sibTrans" cxnId="{224F8D50-CEC6-40E4-89D5-ADFF3A277430}">
      <dgm:prSet/>
      <dgm:spPr/>
      <dgm:t>
        <a:bodyPr/>
        <a:lstStyle/>
        <a:p>
          <a:endParaRPr lang="ru-RU"/>
        </a:p>
      </dgm:t>
    </dgm:pt>
    <dgm:pt modelId="{5B5EA33E-A91B-405E-8EC7-D9D495958FDB}" type="pres">
      <dgm:prSet presAssocID="{1DE68F6A-BD03-4565-95D2-C0D40DEDC87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5A6AEB-2B23-4CC0-B1A5-C2053B4A1FFE}" type="pres">
      <dgm:prSet presAssocID="{1DE68F6A-BD03-4565-95D2-C0D40DEDC875}" presName="divider" presStyleLbl="fgShp" presStyleIdx="0" presStyleCnt="1" custAng="300000" custScaleX="100000" custLinFactNeighborX="3995" custLinFactNeighborY="-4158"/>
      <dgm:spPr>
        <a:solidFill>
          <a:srgbClr val="008A00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</dgm:pt>
    <dgm:pt modelId="{26E28223-9AAD-4421-8C20-81C8BDF3CF9F}" type="pres">
      <dgm:prSet presAssocID="{F2EFB3DA-56A7-4A27-9A4F-A6CA8E6D1614}" presName="downArrow" presStyleLbl="node1" presStyleIdx="0" presStyleCnt="2" custScaleX="56451" custScaleY="49154" custLinFactNeighborX="-22990" custLinFactNeighborY="19057"/>
      <dgm:spPr>
        <a:solidFill>
          <a:srgbClr val="008A00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6168DB7A-C2E0-4A87-8736-553423045DDC}" type="pres">
      <dgm:prSet presAssocID="{F2EFB3DA-56A7-4A27-9A4F-A6CA8E6D1614}" presName="downArrowText" presStyleLbl="revTx" presStyleIdx="0" presStyleCnt="2" custScaleX="198234" custScaleY="69089" custLinFactNeighborX="-33549" custLinFactNeighborY="22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8A6D9-B0A4-4278-960B-ADF9CCDC5D8B}" type="pres">
      <dgm:prSet presAssocID="{3DAEBB74-21F3-4CCF-9536-081E474B9646}" presName="upArrow" presStyleLbl="node1" presStyleIdx="1" presStyleCnt="2" custScaleX="67718" custScaleY="46131" custLinFactNeighborX="37943" custLinFactNeighborY="-11503"/>
      <dgm:spPr>
        <a:solidFill>
          <a:srgbClr val="008A00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72623021-5169-4F56-B1FC-3010C6EE6E6D}" type="pres">
      <dgm:prSet presAssocID="{3DAEBB74-21F3-4CCF-9536-081E474B9646}" presName="upArrowText" presStyleLbl="revTx" presStyleIdx="1" presStyleCnt="2" custScaleX="212241" custScaleY="54562" custLinFactNeighborX="39346" custLinFactNeighborY="-28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4F8D50-CEC6-40E4-89D5-ADFF3A277430}" srcId="{1DE68F6A-BD03-4565-95D2-C0D40DEDC875}" destId="{D5A12582-801F-4A82-A3AC-CF35667C38A8}" srcOrd="2" destOrd="0" parTransId="{6C79151C-4A48-4F8E-9A75-BB6CC08F9582}" sibTransId="{FCED2081-4AC5-4865-8C21-677CD4A20F51}"/>
    <dgm:cxn modelId="{45A3757B-6E79-4997-91AC-04372F229FD2}" srcId="{1DE68F6A-BD03-4565-95D2-C0D40DEDC875}" destId="{F2EFB3DA-56A7-4A27-9A4F-A6CA8E6D1614}" srcOrd="0" destOrd="0" parTransId="{FA1594BA-F1A0-4442-AF42-2741D43015FA}" sibTransId="{1E67D31C-1132-401B-88C4-DFCC3CB789A9}"/>
    <dgm:cxn modelId="{6E4FCAAF-E649-4D38-8D78-61179CEB35E0}" type="presOf" srcId="{F2EFB3DA-56A7-4A27-9A4F-A6CA8E6D1614}" destId="{6168DB7A-C2E0-4A87-8736-553423045DDC}" srcOrd="0" destOrd="0" presId="urn:microsoft.com/office/officeart/2005/8/layout/arrow3"/>
    <dgm:cxn modelId="{F4236CBA-0A2D-45E3-8746-08EF927F3F38}" type="presOf" srcId="{3DAEBB74-21F3-4CCF-9536-081E474B9646}" destId="{72623021-5169-4F56-B1FC-3010C6EE6E6D}" srcOrd="0" destOrd="0" presId="urn:microsoft.com/office/officeart/2005/8/layout/arrow3"/>
    <dgm:cxn modelId="{6B8C386B-F328-4BFB-B3D7-4C992243E65E}" srcId="{1DE68F6A-BD03-4565-95D2-C0D40DEDC875}" destId="{3DAEBB74-21F3-4CCF-9536-081E474B9646}" srcOrd="1" destOrd="0" parTransId="{916B6CB7-82D3-49C9-A460-BC7B119204D0}" sibTransId="{7630EFA3-78B5-4823-BFAD-03624A26AE18}"/>
    <dgm:cxn modelId="{F93CE85B-87C2-4DA3-967A-9D5223BDE371}" srcId="{1DE68F6A-BD03-4565-95D2-C0D40DEDC875}" destId="{1E1B89C6-2592-4B8B-BEF3-80A99FAC356C}" srcOrd="4" destOrd="0" parTransId="{B9760386-0DD8-478E-9DBA-A868BEEE4813}" sibTransId="{9478E0BD-A627-4221-A926-8EE887772794}"/>
    <dgm:cxn modelId="{BD292404-7A6F-4E3C-84F0-FEFDF695DD05}" srcId="{1DE68F6A-BD03-4565-95D2-C0D40DEDC875}" destId="{7DD24C1D-A377-4215-8D4B-8066522E74AF}" srcOrd="3" destOrd="0" parTransId="{43A62757-BE86-4D77-A3A1-677F6B56DB9F}" sibTransId="{53F70409-A9B9-40C6-9D6C-F9A9BE13D41A}"/>
    <dgm:cxn modelId="{C226C236-20E2-419E-B47E-CA97829DDA00}" type="presOf" srcId="{1DE68F6A-BD03-4565-95D2-C0D40DEDC875}" destId="{5B5EA33E-A91B-405E-8EC7-D9D495958FDB}" srcOrd="0" destOrd="0" presId="urn:microsoft.com/office/officeart/2005/8/layout/arrow3"/>
    <dgm:cxn modelId="{C5A164FE-41D2-47A0-93B5-F262D935D5E9}" type="presParOf" srcId="{5B5EA33E-A91B-405E-8EC7-D9D495958FDB}" destId="{B65A6AEB-2B23-4CC0-B1A5-C2053B4A1FFE}" srcOrd="0" destOrd="0" presId="urn:microsoft.com/office/officeart/2005/8/layout/arrow3"/>
    <dgm:cxn modelId="{8FE909CC-8C6A-4AC2-9E3A-72ED0364EE84}" type="presParOf" srcId="{5B5EA33E-A91B-405E-8EC7-D9D495958FDB}" destId="{26E28223-9AAD-4421-8C20-81C8BDF3CF9F}" srcOrd="1" destOrd="0" presId="urn:microsoft.com/office/officeart/2005/8/layout/arrow3"/>
    <dgm:cxn modelId="{341372A1-EC9C-4352-A665-7F4D6D07704A}" type="presParOf" srcId="{5B5EA33E-A91B-405E-8EC7-D9D495958FDB}" destId="{6168DB7A-C2E0-4A87-8736-553423045DDC}" srcOrd="2" destOrd="0" presId="urn:microsoft.com/office/officeart/2005/8/layout/arrow3"/>
    <dgm:cxn modelId="{46F387CD-9171-44FA-B1D8-AD8949E589FC}" type="presParOf" srcId="{5B5EA33E-A91B-405E-8EC7-D9D495958FDB}" destId="{BA28A6D9-B0A4-4278-960B-ADF9CCDC5D8B}" srcOrd="3" destOrd="0" presId="urn:microsoft.com/office/officeart/2005/8/layout/arrow3"/>
    <dgm:cxn modelId="{E1F823F7-F71F-4907-B684-5A4643E27A42}" type="presParOf" srcId="{5B5EA33E-A91B-405E-8EC7-D9D495958FDB}" destId="{72623021-5169-4F56-B1FC-3010C6EE6E6D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5BC33A-8879-4AA8-AAE8-1C6F0818F239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1964BB-F41C-42BC-8E5C-5DEABF1ECE40}">
      <dgm:prSet phldrT="[Текст]" custT="1"/>
      <dgm:spPr>
        <a:solidFill>
          <a:srgbClr val="00206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200" b="1" dirty="0" smtClean="0">
              <a:solidFill>
                <a:schemeClr val="bg1"/>
              </a:solidFill>
            </a:rPr>
            <a:t>Проект бюджета муниципального образования Туапсинский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200" b="1" dirty="0" smtClean="0">
              <a:solidFill>
                <a:schemeClr val="bg1"/>
              </a:solidFill>
            </a:rPr>
            <a:t> район</a:t>
          </a:r>
          <a:endParaRPr lang="ru-RU" sz="2200" dirty="0">
            <a:solidFill>
              <a:schemeClr val="bg1"/>
            </a:solidFill>
          </a:endParaRPr>
        </a:p>
      </dgm:t>
    </dgm:pt>
    <dgm:pt modelId="{53249F8C-BB3B-494F-B11C-01B88163B488}" type="parTrans" cxnId="{5C7DC50D-29A0-49F6-A1EB-EDCAB7964259}">
      <dgm:prSet/>
      <dgm:spPr/>
      <dgm:t>
        <a:bodyPr/>
        <a:lstStyle/>
        <a:p>
          <a:endParaRPr lang="ru-RU"/>
        </a:p>
      </dgm:t>
    </dgm:pt>
    <dgm:pt modelId="{AA3B35C4-9302-4D4E-BFE7-88ADFB417814}" type="sibTrans" cxnId="{5C7DC50D-29A0-49F6-A1EB-EDCAB7964259}">
      <dgm:prSet/>
      <dgm:spPr/>
      <dgm:t>
        <a:bodyPr/>
        <a:lstStyle/>
        <a:p>
          <a:endParaRPr lang="ru-RU"/>
        </a:p>
      </dgm:t>
    </dgm:pt>
    <dgm:pt modelId="{BEFCE5AD-18BD-47D0-BAB2-6C5958307B5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200" b="1" dirty="0" smtClean="0">
              <a:solidFill>
                <a:srgbClr val="002060"/>
              </a:solidFill>
            </a:rPr>
            <a:t>Бюджетное послание Президента Российской Федерации  Федеральному собранию</a:t>
          </a:r>
          <a:endParaRPr lang="ru-RU" sz="2200" dirty="0">
            <a:solidFill>
              <a:srgbClr val="002060"/>
            </a:solidFill>
          </a:endParaRPr>
        </a:p>
      </dgm:t>
    </dgm:pt>
    <dgm:pt modelId="{F07A43A2-CF0D-49C2-ADF2-2C0ADC953B67}" type="parTrans" cxnId="{1EFF36AE-7B0D-428C-8681-2DAA68DF76E8}">
      <dgm:prSet/>
      <dgm:spPr/>
      <dgm:t>
        <a:bodyPr/>
        <a:lstStyle/>
        <a:p>
          <a:endParaRPr lang="ru-RU" dirty="0"/>
        </a:p>
      </dgm:t>
    </dgm:pt>
    <dgm:pt modelId="{FB2335E8-BDBB-4E4F-A1D0-A7D2CBA7A921}" type="sibTrans" cxnId="{1EFF36AE-7B0D-428C-8681-2DAA68DF76E8}">
      <dgm:prSet/>
      <dgm:spPr/>
      <dgm:t>
        <a:bodyPr/>
        <a:lstStyle/>
        <a:p>
          <a:endParaRPr lang="ru-RU"/>
        </a:p>
      </dgm:t>
    </dgm:pt>
    <dgm:pt modelId="{61B469F6-1F67-4D15-8A71-1F5C1C0D4080}">
      <dgm:prSet phldrT="[Текст]" custT="1"/>
      <dgm:spPr>
        <a:solidFill>
          <a:srgbClr val="FF9966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200" b="1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100" b="1" dirty="0" smtClean="0">
              <a:solidFill>
                <a:srgbClr val="002060"/>
              </a:solidFill>
            </a:rPr>
            <a:t>Основные направления бюджетной и основные направления  налоговой политик МО Туапсинский район </a:t>
          </a: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100" b="1" dirty="0" smtClean="0">
              <a:solidFill>
                <a:srgbClr val="002060"/>
              </a:solidFill>
            </a:rPr>
            <a:t>на 2017-2019 годы </a:t>
          </a:r>
          <a:endParaRPr lang="ru-RU" sz="2100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200" dirty="0">
            <a:solidFill>
              <a:srgbClr val="002060"/>
            </a:solidFill>
          </a:endParaRPr>
        </a:p>
      </dgm:t>
    </dgm:pt>
    <dgm:pt modelId="{6607B006-395C-47AA-903F-99F93714733B}" type="parTrans" cxnId="{F98313FA-7DFB-4E72-9398-EDED8BB5DBD1}">
      <dgm:prSet/>
      <dgm:spPr/>
      <dgm:t>
        <a:bodyPr/>
        <a:lstStyle/>
        <a:p>
          <a:endParaRPr lang="ru-RU" dirty="0"/>
        </a:p>
      </dgm:t>
    </dgm:pt>
    <dgm:pt modelId="{65A823B2-2DF7-4661-A893-EDA85174815D}" type="sibTrans" cxnId="{F98313FA-7DFB-4E72-9398-EDED8BB5DBD1}">
      <dgm:prSet/>
      <dgm:spPr/>
      <dgm:t>
        <a:bodyPr/>
        <a:lstStyle/>
        <a:p>
          <a:endParaRPr lang="ru-RU"/>
        </a:p>
      </dgm:t>
    </dgm:pt>
    <dgm:pt modelId="{7B407867-121C-4EE0-8E89-9D89A0746FC7}">
      <dgm:prSet phldrT="[Текст]" custT="1"/>
      <dgm:spPr>
        <a:solidFill>
          <a:srgbClr val="66CCFF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b="1" dirty="0" smtClean="0">
              <a:solidFill>
                <a:srgbClr val="002060"/>
              </a:solidFill>
            </a:rPr>
            <a:t>Прогноз социально-</a:t>
          </a: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b="1" dirty="0" smtClean="0">
              <a:solidFill>
                <a:srgbClr val="002060"/>
              </a:solidFill>
            </a:rPr>
            <a:t>экономического  развития 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 smtClean="0">
              <a:solidFill>
                <a:srgbClr val="002060"/>
              </a:solidFill>
            </a:rPr>
            <a:t>МО Туапсинский район до 2019 года </a:t>
          </a:r>
          <a:endParaRPr lang="ru-RU" sz="2200" dirty="0">
            <a:solidFill>
              <a:srgbClr val="002060"/>
            </a:solidFill>
          </a:endParaRPr>
        </a:p>
      </dgm:t>
    </dgm:pt>
    <dgm:pt modelId="{D94F7E24-3993-4B01-994B-6C9A66C3C6EE}" type="parTrans" cxnId="{878D54C4-CCD7-4A9C-A4AD-358301606B00}">
      <dgm:prSet/>
      <dgm:spPr/>
      <dgm:t>
        <a:bodyPr/>
        <a:lstStyle/>
        <a:p>
          <a:endParaRPr lang="ru-RU" dirty="0"/>
        </a:p>
      </dgm:t>
    </dgm:pt>
    <dgm:pt modelId="{814B43FA-F22D-4B9B-9C41-F6DFFDE371DF}" type="sibTrans" cxnId="{878D54C4-CCD7-4A9C-A4AD-358301606B00}">
      <dgm:prSet/>
      <dgm:spPr/>
      <dgm:t>
        <a:bodyPr/>
        <a:lstStyle/>
        <a:p>
          <a:endParaRPr lang="ru-RU"/>
        </a:p>
      </dgm:t>
    </dgm:pt>
    <dgm:pt modelId="{68B606B4-AFA8-48FD-95CA-0E03B38FF98C}">
      <dgm:prSet phldrT="[Текст]" custT="1"/>
      <dgm:spPr>
        <a:solidFill>
          <a:srgbClr val="FFFF66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2200" b="1" dirty="0" smtClean="0">
              <a:solidFill>
                <a:srgbClr val="002060"/>
              </a:solidFill>
            </a:rPr>
            <a:t>Муниципальные программы  </a:t>
          </a:r>
        </a:p>
        <a:p>
          <a:pPr>
            <a:spcAft>
              <a:spcPts val="0"/>
            </a:spcAft>
          </a:pPr>
          <a:r>
            <a:rPr lang="ru-RU" sz="2200" b="1" dirty="0" smtClean="0">
              <a:solidFill>
                <a:srgbClr val="002060"/>
              </a:solidFill>
            </a:rPr>
            <a:t>МО Туапсинский район</a:t>
          </a:r>
          <a:endParaRPr lang="ru-RU" sz="2200" dirty="0">
            <a:solidFill>
              <a:srgbClr val="002060"/>
            </a:solidFill>
          </a:endParaRPr>
        </a:p>
      </dgm:t>
    </dgm:pt>
    <dgm:pt modelId="{4F12C390-E1AC-4E57-9485-E0693DCBAE72}" type="parTrans" cxnId="{BD354C52-3136-4AFE-ADE1-E65E565DE2D8}">
      <dgm:prSet/>
      <dgm:spPr/>
      <dgm:t>
        <a:bodyPr/>
        <a:lstStyle/>
        <a:p>
          <a:endParaRPr lang="ru-RU" dirty="0"/>
        </a:p>
      </dgm:t>
    </dgm:pt>
    <dgm:pt modelId="{F364DF7D-79BD-45CF-94B5-EAD17A0D2BFC}" type="sibTrans" cxnId="{BD354C52-3136-4AFE-ADE1-E65E565DE2D8}">
      <dgm:prSet/>
      <dgm:spPr/>
      <dgm:t>
        <a:bodyPr/>
        <a:lstStyle/>
        <a:p>
          <a:endParaRPr lang="ru-RU"/>
        </a:p>
      </dgm:t>
    </dgm:pt>
    <dgm:pt modelId="{A3784F4C-F419-44A4-962D-AC768E69BA0C}" type="pres">
      <dgm:prSet presAssocID="{B55BC33A-8879-4AA8-AAE8-1C6F0818F23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64AF2C-55D4-4A09-B72A-1043D2DB5D2C}" type="pres">
      <dgm:prSet presAssocID="{1A1964BB-F41C-42BC-8E5C-5DEABF1ECE40}" presName="root1" presStyleCnt="0"/>
      <dgm:spPr/>
    </dgm:pt>
    <dgm:pt modelId="{5D6A5FA5-BECC-43B8-8C26-F415C5E4E597}" type="pres">
      <dgm:prSet presAssocID="{1A1964BB-F41C-42BC-8E5C-5DEABF1ECE40}" presName="LevelOneTextNode" presStyleLbl="node0" presStyleIdx="0" presStyleCnt="1" custAng="5400000" custScaleX="192902" custScaleY="45688" custLinFactNeighborX="-6510" custLinFactNeighborY="-91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D8A903-A0AC-4588-8156-A899E4AC3963}" type="pres">
      <dgm:prSet presAssocID="{1A1964BB-F41C-42BC-8E5C-5DEABF1ECE40}" presName="level2hierChild" presStyleCnt="0"/>
      <dgm:spPr/>
    </dgm:pt>
    <dgm:pt modelId="{C63F12E2-2B78-4026-8E19-0402C92BFA59}" type="pres">
      <dgm:prSet presAssocID="{F07A43A2-CF0D-49C2-ADF2-2C0ADC953B67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606404BE-3B93-4B49-B0DF-B09BBCCDCB46}" type="pres">
      <dgm:prSet presAssocID="{F07A43A2-CF0D-49C2-ADF2-2C0ADC953B67}" presName="connTx" presStyleLbl="parChTrans1D2" presStyleIdx="0" presStyleCnt="4"/>
      <dgm:spPr/>
      <dgm:t>
        <a:bodyPr/>
        <a:lstStyle/>
        <a:p>
          <a:endParaRPr lang="ru-RU"/>
        </a:p>
      </dgm:t>
    </dgm:pt>
    <dgm:pt modelId="{4E2F81F5-5A3B-4634-9509-D62C95FD3E3E}" type="pres">
      <dgm:prSet presAssocID="{BEFCE5AD-18BD-47D0-BAB2-6C5958307B5D}" presName="root2" presStyleCnt="0"/>
      <dgm:spPr/>
    </dgm:pt>
    <dgm:pt modelId="{30605799-F5A7-4E9B-883D-52AB8D29BFE5}" type="pres">
      <dgm:prSet presAssocID="{BEFCE5AD-18BD-47D0-BAB2-6C5958307B5D}" presName="LevelTwoTextNode" presStyleLbl="node2" presStyleIdx="0" presStyleCnt="4" custScaleX="146663" custScaleY="90312" custLinFactNeighborX="4159" custLinFactNeighborY="-75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AB92DD-8A5C-4ABB-982C-4BC2B3333467}" type="pres">
      <dgm:prSet presAssocID="{BEFCE5AD-18BD-47D0-BAB2-6C5958307B5D}" presName="level3hierChild" presStyleCnt="0"/>
      <dgm:spPr/>
    </dgm:pt>
    <dgm:pt modelId="{73BB9ABE-55A5-4D96-B34E-B6FDDFB1E6A7}" type="pres">
      <dgm:prSet presAssocID="{6607B006-395C-47AA-903F-99F93714733B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AB405033-19B8-4611-9784-3FF105FEEA9A}" type="pres">
      <dgm:prSet presAssocID="{6607B006-395C-47AA-903F-99F93714733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2DDF467F-C119-4DA5-8AE4-F0D9246E9B75}" type="pres">
      <dgm:prSet presAssocID="{61B469F6-1F67-4D15-8A71-1F5C1C0D4080}" presName="root2" presStyleCnt="0"/>
      <dgm:spPr/>
    </dgm:pt>
    <dgm:pt modelId="{6A94F47C-4FE3-4A6B-921F-84094EF019B2}" type="pres">
      <dgm:prSet presAssocID="{61B469F6-1F67-4D15-8A71-1F5C1C0D4080}" presName="LevelTwoTextNode" presStyleLbl="node2" presStyleIdx="1" presStyleCnt="4" custScaleX="146663" custScaleY="142691" custLinFactNeighborX="4100" custLinFactNeighborY="-92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B93AE4-DAA8-4112-9269-903D69FD4D67}" type="pres">
      <dgm:prSet presAssocID="{61B469F6-1F67-4D15-8A71-1F5C1C0D4080}" presName="level3hierChild" presStyleCnt="0"/>
      <dgm:spPr/>
    </dgm:pt>
    <dgm:pt modelId="{25425BF1-58A1-4863-87C4-018725F25A95}" type="pres">
      <dgm:prSet presAssocID="{D94F7E24-3993-4B01-994B-6C9A66C3C6EE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9D0234BA-0599-47E6-87CF-3875D619BE09}" type="pres">
      <dgm:prSet presAssocID="{D94F7E24-3993-4B01-994B-6C9A66C3C6EE}" presName="connTx" presStyleLbl="parChTrans1D2" presStyleIdx="2" presStyleCnt="4"/>
      <dgm:spPr/>
      <dgm:t>
        <a:bodyPr/>
        <a:lstStyle/>
        <a:p>
          <a:endParaRPr lang="ru-RU"/>
        </a:p>
      </dgm:t>
    </dgm:pt>
    <dgm:pt modelId="{C8DB3051-B709-4D04-98AD-66CCAE468554}" type="pres">
      <dgm:prSet presAssocID="{7B407867-121C-4EE0-8E89-9D89A0746FC7}" presName="root2" presStyleCnt="0"/>
      <dgm:spPr/>
    </dgm:pt>
    <dgm:pt modelId="{68896765-CE76-4426-9210-97F5741D95D4}" type="pres">
      <dgm:prSet presAssocID="{7B407867-121C-4EE0-8E89-9D89A0746FC7}" presName="LevelTwoTextNode" presStyleLbl="node2" presStyleIdx="2" presStyleCnt="4" custScaleX="145833" custScaleY="116347" custLinFactNeighborX="6066" custLinFactNeighborY="-109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647B63-62B8-4873-BB19-2FC31E3614CD}" type="pres">
      <dgm:prSet presAssocID="{7B407867-121C-4EE0-8E89-9D89A0746FC7}" presName="level3hierChild" presStyleCnt="0"/>
      <dgm:spPr/>
    </dgm:pt>
    <dgm:pt modelId="{E04AD75E-F9D9-4B7B-A3B1-CF05AE9DCC49}" type="pres">
      <dgm:prSet presAssocID="{4F12C390-E1AC-4E57-9485-E0693DCBAE72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7BF5CABF-638D-4D43-8E2A-C9438B4E5CD3}" type="pres">
      <dgm:prSet presAssocID="{4F12C390-E1AC-4E57-9485-E0693DCBAE72}" presName="connTx" presStyleLbl="parChTrans1D2" presStyleIdx="3" presStyleCnt="4"/>
      <dgm:spPr/>
      <dgm:t>
        <a:bodyPr/>
        <a:lstStyle/>
        <a:p>
          <a:endParaRPr lang="ru-RU"/>
        </a:p>
      </dgm:t>
    </dgm:pt>
    <dgm:pt modelId="{8550D2C9-262D-4E2F-863E-EE75FDEA5409}" type="pres">
      <dgm:prSet presAssocID="{68B606B4-AFA8-48FD-95CA-0E03B38FF98C}" presName="root2" presStyleCnt="0"/>
      <dgm:spPr/>
    </dgm:pt>
    <dgm:pt modelId="{97F89BEF-610A-419B-8A3F-66CB9E89428A}" type="pres">
      <dgm:prSet presAssocID="{68B606B4-AFA8-48FD-95CA-0E03B38FF98C}" presName="LevelTwoTextNode" presStyleLbl="node2" presStyleIdx="3" presStyleCnt="4" custScaleX="139229" custScaleY="87881" custLinFactNeighborX="7973" custLinFactNeighborY="-127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8DC17A-C29D-44CF-8C52-FA5BE4A5991B}" type="pres">
      <dgm:prSet presAssocID="{68B606B4-AFA8-48FD-95CA-0E03B38FF98C}" presName="level3hierChild" presStyleCnt="0"/>
      <dgm:spPr/>
    </dgm:pt>
  </dgm:ptLst>
  <dgm:cxnLst>
    <dgm:cxn modelId="{BF168B46-B8EE-498E-87F4-641406577394}" type="presOf" srcId="{BEFCE5AD-18BD-47D0-BAB2-6C5958307B5D}" destId="{30605799-F5A7-4E9B-883D-52AB8D29BFE5}" srcOrd="0" destOrd="0" presId="urn:microsoft.com/office/officeart/2008/layout/HorizontalMultiLevelHierarchy"/>
    <dgm:cxn modelId="{95CD2224-0DC7-4C95-95A4-F313DF52FE71}" type="presOf" srcId="{1A1964BB-F41C-42BC-8E5C-5DEABF1ECE40}" destId="{5D6A5FA5-BECC-43B8-8C26-F415C5E4E597}" srcOrd="0" destOrd="0" presId="urn:microsoft.com/office/officeart/2008/layout/HorizontalMultiLevelHierarchy"/>
    <dgm:cxn modelId="{BD354C52-3136-4AFE-ADE1-E65E565DE2D8}" srcId="{1A1964BB-F41C-42BC-8E5C-5DEABF1ECE40}" destId="{68B606B4-AFA8-48FD-95CA-0E03B38FF98C}" srcOrd="3" destOrd="0" parTransId="{4F12C390-E1AC-4E57-9485-E0693DCBAE72}" sibTransId="{F364DF7D-79BD-45CF-94B5-EAD17A0D2BFC}"/>
    <dgm:cxn modelId="{EF3C1A4D-483F-4159-9C44-6472299035B2}" type="presOf" srcId="{68B606B4-AFA8-48FD-95CA-0E03B38FF98C}" destId="{97F89BEF-610A-419B-8A3F-66CB9E89428A}" srcOrd="0" destOrd="0" presId="urn:microsoft.com/office/officeart/2008/layout/HorizontalMultiLevelHierarchy"/>
    <dgm:cxn modelId="{878D54C4-CCD7-4A9C-A4AD-358301606B00}" srcId="{1A1964BB-F41C-42BC-8E5C-5DEABF1ECE40}" destId="{7B407867-121C-4EE0-8E89-9D89A0746FC7}" srcOrd="2" destOrd="0" parTransId="{D94F7E24-3993-4B01-994B-6C9A66C3C6EE}" sibTransId="{814B43FA-F22D-4B9B-9C41-F6DFFDE371DF}"/>
    <dgm:cxn modelId="{ECC2B142-859E-4892-A90C-9BF36E93EB00}" type="presOf" srcId="{4F12C390-E1AC-4E57-9485-E0693DCBAE72}" destId="{E04AD75E-F9D9-4B7B-A3B1-CF05AE9DCC49}" srcOrd="0" destOrd="0" presId="urn:microsoft.com/office/officeart/2008/layout/HorizontalMultiLevelHierarchy"/>
    <dgm:cxn modelId="{1EFF36AE-7B0D-428C-8681-2DAA68DF76E8}" srcId="{1A1964BB-F41C-42BC-8E5C-5DEABF1ECE40}" destId="{BEFCE5AD-18BD-47D0-BAB2-6C5958307B5D}" srcOrd="0" destOrd="0" parTransId="{F07A43A2-CF0D-49C2-ADF2-2C0ADC953B67}" sibTransId="{FB2335E8-BDBB-4E4F-A1D0-A7D2CBA7A921}"/>
    <dgm:cxn modelId="{D5FCF031-4444-4532-A062-1434185B5D4F}" type="presOf" srcId="{D94F7E24-3993-4B01-994B-6C9A66C3C6EE}" destId="{9D0234BA-0599-47E6-87CF-3875D619BE09}" srcOrd="1" destOrd="0" presId="urn:microsoft.com/office/officeart/2008/layout/HorizontalMultiLevelHierarchy"/>
    <dgm:cxn modelId="{8EB9E6D0-74C2-44C3-9C55-8ED6318A0642}" type="presOf" srcId="{F07A43A2-CF0D-49C2-ADF2-2C0ADC953B67}" destId="{C63F12E2-2B78-4026-8E19-0402C92BFA59}" srcOrd="0" destOrd="0" presId="urn:microsoft.com/office/officeart/2008/layout/HorizontalMultiLevelHierarchy"/>
    <dgm:cxn modelId="{1A183AAD-B55B-4CF6-A10B-42412F7A0DAE}" type="presOf" srcId="{7B407867-121C-4EE0-8E89-9D89A0746FC7}" destId="{68896765-CE76-4426-9210-97F5741D95D4}" srcOrd="0" destOrd="0" presId="urn:microsoft.com/office/officeart/2008/layout/HorizontalMultiLevelHierarchy"/>
    <dgm:cxn modelId="{F98313FA-7DFB-4E72-9398-EDED8BB5DBD1}" srcId="{1A1964BB-F41C-42BC-8E5C-5DEABF1ECE40}" destId="{61B469F6-1F67-4D15-8A71-1F5C1C0D4080}" srcOrd="1" destOrd="0" parTransId="{6607B006-395C-47AA-903F-99F93714733B}" sibTransId="{65A823B2-2DF7-4661-A893-EDA85174815D}"/>
    <dgm:cxn modelId="{EA54DCF0-5FA5-4B4E-B722-81DAE525F1AC}" type="presOf" srcId="{61B469F6-1F67-4D15-8A71-1F5C1C0D4080}" destId="{6A94F47C-4FE3-4A6B-921F-84094EF019B2}" srcOrd="0" destOrd="0" presId="urn:microsoft.com/office/officeart/2008/layout/HorizontalMultiLevelHierarchy"/>
    <dgm:cxn modelId="{5C7DC50D-29A0-49F6-A1EB-EDCAB7964259}" srcId="{B55BC33A-8879-4AA8-AAE8-1C6F0818F239}" destId="{1A1964BB-F41C-42BC-8E5C-5DEABF1ECE40}" srcOrd="0" destOrd="0" parTransId="{53249F8C-BB3B-494F-B11C-01B88163B488}" sibTransId="{AA3B35C4-9302-4D4E-BFE7-88ADFB417814}"/>
    <dgm:cxn modelId="{D7B02663-E722-4B4F-A592-545BEDFC3E57}" type="presOf" srcId="{6607B006-395C-47AA-903F-99F93714733B}" destId="{AB405033-19B8-4611-9784-3FF105FEEA9A}" srcOrd="1" destOrd="0" presId="urn:microsoft.com/office/officeart/2008/layout/HorizontalMultiLevelHierarchy"/>
    <dgm:cxn modelId="{A3E27714-0A27-4C2F-8CEB-DA0F4FDB342C}" type="presOf" srcId="{D94F7E24-3993-4B01-994B-6C9A66C3C6EE}" destId="{25425BF1-58A1-4863-87C4-018725F25A95}" srcOrd="0" destOrd="0" presId="urn:microsoft.com/office/officeart/2008/layout/HorizontalMultiLevelHierarchy"/>
    <dgm:cxn modelId="{D7F2A6FB-88EC-4C42-A3CD-4101B890858C}" type="presOf" srcId="{4F12C390-E1AC-4E57-9485-E0693DCBAE72}" destId="{7BF5CABF-638D-4D43-8E2A-C9438B4E5CD3}" srcOrd="1" destOrd="0" presId="urn:microsoft.com/office/officeart/2008/layout/HorizontalMultiLevelHierarchy"/>
    <dgm:cxn modelId="{8D7A64B6-4226-479C-9EF4-0EFA052F86F0}" type="presOf" srcId="{6607B006-395C-47AA-903F-99F93714733B}" destId="{73BB9ABE-55A5-4D96-B34E-B6FDDFB1E6A7}" srcOrd="0" destOrd="0" presId="urn:microsoft.com/office/officeart/2008/layout/HorizontalMultiLevelHierarchy"/>
    <dgm:cxn modelId="{3CF9893F-381B-4D90-A05D-308E2C1D9736}" type="presOf" srcId="{B55BC33A-8879-4AA8-AAE8-1C6F0818F239}" destId="{A3784F4C-F419-44A4-962D-AC768E69BA0C}" srcOrd="0" destOrd="0" presId="urn:microsoft.com/office/officeart/2008/layout/HorizontalMultiLevelHierarchy"/>
    <dgm:cxn modelId="{6800EF49-9F16-4193-8AFB-AA310E80894B}" type="presOf" srcId="{F07A43A2-CF0D-49C2-ADF2-2C0ADC953B67}" destId="{606404BE-3B93-4B49-B0DF-B09BBCCDCB46}" srcOrd="1" destOrd="0" presId="urn:microsoft.com/office/officeart/2008/layout/HorizontalMultiLevelHierarchy"/>
    <dgm:cxn modelId="{2B4385C4-2ABE-4D23-BB8F-706B4D0E6C65}" type="presParOf" srcId="{A3784F4C-F419-44A4-962D-AC768E69BA0C}" destId="{5E64AF2C-55D4-4A09-B72A-1043D2DB5D2C}" srcOrd="0" destOrd="0" presId="urn:microsoft.com/office/officeart/2008/layout/HorizontalMultiLevelHierarchy"/>
    <dgm:cxn modelId="{88F82BCD-869B-48C0-AA31-DE0CD0DF19A1}" type="presParOf" srcId="{5E64AF2C-55D4-4A09-B72A-1043D2DB5D2C}" destId="{5D6A5FA5-BECC-43B8-8C26-F415C5E4E597}" srcOrd="0" destOrd="0" presId="urn:microsoft.com/office/officeart/2008/layout/HorizontalMultiLevelHierarchy"/>
    <dgm:cxn modelId="{A0D36CE5-A1A3-4A7A-9EE8-CE140B6EDF47}" type="presParOf" srcId="{5E64AF2C-55D4-4A09-B72A-1043D2DB5D2C}" destId="{D8D8A903-A0AC-4588-8156-A899E4AC3963}" srcOrd="1" destOrd="0" presId="urn:microsoft.com/office/officeart/2008/layout/HorizontalMultiLevelHierarchy"/>
    <dgm:cxn modelId="{2A7DE9D9-14FA-4C14-A54D-E44B74AE6767}" type="presParOf" srcId="{D8D8A903-A0AC-4588-8156-A899E4AC3963}" destId="{C63F12E2-2B78-4026-8E19-0402C92BFA59}" srcOrd="0" destOrd="0" presId="urn:microsoft.com/office/officeart/2008/layout/HorizontalMultiLevelHierarchy"/>
    <dgm:cxn modelId="{16D60967-4B8B-49F4-A7B8-8DC94528D8E9}" type="presParOf" srcId="{C63F12E2-2B78-4026-8E19-0402C92BFA59}" destId="{606404BE-3B93-4B49-B0DF-B09BBCCDCB46}" srcOrd="0" destOrd="0" presId="urn:microsoft.com/office/officeart/2008/layout/HorizontalMultiLevelHierarchy"/>
    <dgm:cxn modelId="{063FF1C5-004A-45C4-BA6B-CE67FE54342E}" type="presParOf" srcId="{D8D8A903-A0AC-4588-8156-A899E4AC3963}" destId="{4E2F81F5-5A3B-4634-9509-D62C95FD3E3E}" srcOrd="1" destOrd="0" presId="urn:microsoft.com/office/officeart/2008/layout/HorizontalMultiLevelHierarchy"/>
    <dgm:cxn modelId="{809F3611-1AE6-4B79-9256-D762250A7C45}" type="presParOf" srcId="{4E2F81F5-5A3B-4634-9509-D62C95FD3E3E}" destId="{30605799-F5A7-4E9B-883D-52AB8D29BFE5}" srcOrd="0" destOrd="0" presId="urn:microsoft.com/office/officeart/2008/layout/HorizontalMultiLevelHierarchy"/>
    <dgm:cxn modelId="{1A6FF79F-7687-45E7-BAD9-38CDA6C37A17}" type="presParOf" srcId="{4E2F81F5-5A3B-4634-9509-D62C95FD3E3E}" destId="{47AB92DD-8A5C-4ABB-982C-4BC2B3333467}" srcOrd="1" destOrd="0" presId="urn:microsoft.com/office/officeart/2008/layout/HorizontalMultiLevelHierarchy"/>
    <dgm:cxn modelId="{C130327E-3BB1-4CA6-8B9B-BA92B9708E2E}" type="presParOf" srcId="{D8D8A903-A0AC-4588-8156-A899E4AC3963}" destId="{73BB9ABE-55A5-4D96-B34E-B6FDDFB1E6A7}" srcOrd="2" destOrd="0" presId="urn:microsoft.com/office/officeart/2008/layout/HorizontalMultiLevelHierarchy"/>
    <dgm:cxn modelId="{0B88C21C-6438-46CD-A16B-CA8651B082AE}" type="presParOf" srcId="{73BB9ABE-55A5-4D96-B34E-B6FDDFB1E6A7}" destId="{AB405033-19B8-4611-9784-3FF105FEEA9A}" srcOrd="0" destOrd="0" presId="urn:microsoft.com/office/officeart/2008/layout/HorizontalMultiLevelHierarchy"/>
    <dgm:cxn modelId="{77B6B2D3-4135-4E5E-873A-884F80F72525}" type="presParOf" srcId="{D8D8A903-A0AC-4588-8156-A899E4AC3963}" destId="{2DDF467F-C119-4DA5-8AE4-F0D9246E9B75}" srcOrd="3" destOrd="0" presId="urn:microsoft.com/office/officeart/2008/layout/HorizontalMultiLevelHierarchy"/>
    <dgm:cxn modelId="{FFBA99CB-BF05-42BF-B4A9-E55FACD5F677}" type="presParOf" srcId="{2DDF467F-C119-4DA5-8AE4-F0D9246E9B75}" destId="{6A94F47C-4FE3-4A6B-921F-84094EF019B2}" srcOrd="0" destOrd="0" presId="urn:microsoft.com/office/officeart/2008/layout/HorizontalMultiLevelHierarchy"/>
    <dgm:cxn modelId="{B389CE2A-6789-4A8B-A119-F05B5542ADF9}" type="presParOf" srcId="{2DDF467F-C119-4DA5-8AE4-F0D9246E9B75}" destId="{0FB93AE4-DAA8-4112-9269-903D69FD4D67}" srcOrd="1" destOrd="0" presId="urn:microsoft.com/office/officeart/2008/layout/HorizontalMultiLevelHierarchy"/>
    <dgm:cxn modelId="{CD020909-9764-41A7-B630-65792444757E}" type="presParOf" srcId="{D8D8A903-A0AC-4588-8156-A899E4AC3963}" destId="{25425BF1-58A1-4863-87C4-018725F25A95}" srcOrd="4" destOrd="0" presId="urn:microsoft.com/office/officeart/2008/layout/HorizontalMultiLevelHierarchy"/>
    <dgm:cxn modelId="{4A8B6FA8-8770-412E-A09C-2C5629CC12E6}" type="presParOf" srcId="{25425BF1-58A1-4863-87C4-018725F25A95}" destId="{9D0234BA-0599-47E6-87CF-3875D619BE09}" srcOrd="0" destOrd="0" presId="urn:microsoft.com/office/officeart/2008/layout/HorizontalMultiLevelHierarchy"/>
    <dgm:cxn modelId="{05BD53EE-46B7-4335-B8DD-B038E707FDB4}" type="presParOf" srcId="{D8D8A903-A0AC-4588-8156-A899E4AC3963}" destId="{C8DB3051-B709-4D04-98AD-66CCAE468554}" srcOrd="5" destOrd="0" presId="urn:microsoft.com/office/officeart/2008/layout/HorizontalMultiLevelHierarchy"/>
    <dgm:cxn modelId="{33DAA4BA-B699-4C3B-A3AF-ADD6DFD41F8B}" type="presParOf" srcId="{C8DB3051-B709-4D04-98AD-66CCAE468554}" destId="{68896765-CE76-4426-9210-97F5741D95D4}" srcOrd="0" destOrd="0" presId="urn:microsoft.com/office/officeart/2008/layout/HorizontalMultiLevelHierarchy"/>
    <dgm:cxn modelId="{85AF08EA-DAA5-4C3F-9916-AD487EC5D3F6}" type="presParOf" srcId="{C8DB3051-B709-4D04-98AD-66CCAE468554}" destId="{00647B63-62B8-4873-BB19-2FC31E3614CD}" srcOrd="1" destOrd="0" presId="urn:microsoft.com/office/officeart/2008/layout/HorizontalMultiLevelHierarchy"/>
    <dgm:cxn modelId="{3F2FA494-5112-4647-9272-01F0A391D4C0}" type="presParOf" srcId="{D8D8A903-A0AC-4588-8156-A899E4AC3963}" destId="{E04AD75E-F9D9-4B7B-A3B1-CF05AE9DCC49}" srcOrd="6" destOrd="0" presId="urn:microsoft.com/office/officeart/2008/layout/HorizontalMultiLevelHierarchy"/>
    <dgm:cxn modelId="{28FB3085-BABC-4F19-A41B-D58063E35AA1}" type="presParOf" srcId="{E04AD75E-F9D9-4B7B-A3B1-CF05AE9DCC49}" destId="{7BF5CABF-638D-4D43-8E2A-C9438B4E5CD3}" srcOrd="0" destOrd="0" presId="urn:microsoft.com/office/officeart/2008/layout/HorizontalMultiLevelHierarchy"/>
    <dgm:cxn modelId="{CD96D60C-D8D6-46DD-ADA7-595A7A3EC199}" type="presParOf" srcId="{D8D8A903-A0AC-4588-8156-A899E4AC3963}" destId="{8550D2C9-262D-4E2F-863E-EE75FDEA5409}" srcOrd="7" destOrd="0" presId="urn:microsoft.com/office/officeart/2008/layout/HorizontalMultiLevelHierarchy"/>
    <dgm:cxn modelId="{0D36AA87-396E-4365-B965-6CB0E033DA82}" type="presParOf" srcId="{8550D2C9-262D-4E2F-863E-EE75FDEA5409}" destId="{97F89BEF-610A-419B-8A3F-66CB9E89428A}" srcOrd="0" destOrd="0" presId="urn:microsoft.com/office/officeart/2008/layout/HorizontalMultiLevelHierarchy"/>
    <dgm:cxn modelId="{3EAF6C41-6B25-4F97-9228-58C05E9A671D}" type="presParOf" srcId="{8550D2C9-262D-4E2F-863E-EE75FDEA5409}" destId="{C98DC17A-C29D-44CF-8C52-FA5BE4A5991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E8C9F5-CAA4-44B3-8BF9-89F5DBE27463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665FA6-6656-4683-AE49-51AAF28E118D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2000" b="0" dirty="0" smtClean="0">
              <a:solidFill>
                <a:srgbClr val="002060"/>
              </a:solidFill>
            </a:rPr>
            <a:t>дополнительный норматив отчислений </a:t>
          </a:r>
          <a:r>
            <a:rPr lang="ru-RU" sz="2000" b="1" dirty="0" smtClean="0">
              <a:solidFill>
                <a:srgbClr val="002060"/>
              </a:solidFill>
            </a:rPr>
            <a:t>от</a:t>
          </a:r>
          <a:r>
            <a:rPr lang="ru-RU" sz="2000" b="0" dirty="0" smtClean="0">
              <a:solidFill>
                <a:srgbClr val="002060"/>
              </a:solidFill>
            </a:rPr>
            <a:t> </a:t>
          </a:r>
          <a:r>
            <a:rPr lang="ru-RU" sz="2000" b="1" dirty="0" smtClean="0">
              <a:solidFill>
                <a:srgbClr val="002060"/>
              </a:solidFill>
            </a:rPr>
            <a:t>налога на доходы физических лиц </a:t>
          </a:r>
          <a:r>
            <a:rPr lang="ru-RU" sz="2000" b="0" dirty="0" smtClean="0">
              <a:solidFill>
                <a:srgbClr val="002060"/>
              </a:solidFill>
            </a:rPr>
            <a:t>в бюджет муниципального образования Туапсинский район </a:t>
          </a:r>
          <a:endParaRPr lang="ru-RU" sz="2000" b="0" dirty="0">
            <a:solidFill>
              <a:srgbClr val="002060"/>
            </a:solidFill>
          </a:endParaRPr>
        </a:p>
      </dgm:t>
    </dgm:pt>
    <dgm:pt modelId="{D455F70E-C9DC-4022-A67B-25EB7C854A96}" type="parTrans" cxnId="{E187FF61-C616-4009-88ED-D17FFE75CA08}">
      <dgm:prSet/>
      <dgm:spPr/>
      <dgm:t>
        <a:bodyPr/>
        <a:lstStyle/>
        <a:p>
          <a:endParaRPr lang="ru-RU"/>
        </a:p>
      </dgm:t>
    </dgm:pt>
    <dgm:pt modelId="{1757D037-547A-4F09-B9BC-1ACFD775B218}" type="sibTrans" cxnId="{E187FF61-C616-4009-88ED-D17FFE75CA08}">
      <dgm:prSet/>
      <dgm:spPr/>
      <dgm:t>
        <a:bodyPr/>
        <a:lstStyle/>
        <a:p>
          <a:endParaRPr lang="ru-RU"/>
        </a:p>
      </dgm:t>
    </dgm:pt>
    <dgm:pt modelId="{EB1201E4-3010-491C-AD6D-D7D0A9156345}">
      <dgm:prSet phldrT="[Текст]" custT="1"/>
      <dgm:spPr>
        <a:solidFill>
          <a:srgbClr val="FF7C80"/>
        </a:solidFill>
      </dgm:spPr>
      <dgm:t>
        <a:bodyPr/>
        <a:lstStyle/>
        <a:p>
          <a:pPr algn="ctr">
            <a:spcAft>
              <a:spcPts val="0"/>
            </a:spcAft>
          </a:pPr>
          <a:r>
            <a:rPr lang="ru-RU" sz="2000" b="1" dirty="0" smtClean="0">
              <a:solidFill>
                <a:srgbClr val="002060"/>
              </a:solidFill>
            </a:rPr>
            <a:t>госпошлина </a:t>
          </a:r>
          <a:r>
            <a:rPr lang="ru-RU" sz="2000" dirty="0" smtClean="0">
              <a:solidFill>
                <a:srgbClr val="002060"/>
              </a:solidFill>
            </a:rPr>
            <a:t>за совершение федеральными органами исполнительной власти </a:t>
          </a:r>
        </a:p>
        <a:p>
          <a:pPr algn="ctr">
            <a:spcAft>
              <a:spcPts val="0"/>
            </a:spcAft>
          </a:pPr>
          <a:r>
            <a:rPr lang="ru-RU" sz="2000" dirty="0" smtClean="0">
              <a:solidFill>
                <a:srgbClr val="002060"/>
              </a:solidFill>
            </a:rPr>
            <a:t>юридически значимых действий </a:t>
          </a:r>
        </a:p>
        <a:p>
          <a:pPr algn="ctr">
            <a:spcAft>
              <a:spcPts val="0"/>
            </a:spcAft>
          </a:pPr>
          <a:r>
            <a:rPr lang="ru-RU" sz="2000" dirty="0" smtClean="0">
              <a:solidFill>
                <a:srgbClr val="002060"/>
              </a:solidFill>
            </a:rPr>
            <a:t>через многофункциональные центры</a:t>
          </a:r>
        </a:p>
      </dgm:t>
    </dgm:pt>
    <dgm:pt modelId="{A6B2E5FB-47C3-4A42-BA9F-13E1AE2ED4E8}" type="parTrans" cxnId="{F01E5955-30DE-4173-998E-FB394ECE69FA}">
      <dgm:prSet/>
      <dgm:spPr/>
      <dgm:t>
        <a:bodyPr/>
        <a:lstStyle/>
        <a:p>
          <a:endParaRPr lang="ru-RU"/>
        </a:p>
      </dgm:t>
    </dgm:pt>
    <dgm:pt modelId="{986BD1AA-06BA-4D4C-8778-47123F3C9518}" type="sibTrans" cxnId="{F01E5955-30DE-4173-998E-FB394ECE69FA}">
      <dgm:prSet/>
      <dgm:spPr/>
      <dgm:t>
        <a:bodyPr/>
        <a:lstStyle/>
        <a:p>
          <a:endParaRPr lang="ru-RU"/>
        </a:p>
      </dgm:t>
    </dgm:pt>
    <dgm:pt modelId="{9FACA604-7787-4B84-8BBF-D33A6575C843}">
      <dgm:prSet custT="1"/>
      <dgm:spPr>
        <a:solidFill>
          <a:srgbClr val="FFEA93"/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</a:rPr>
            <a:t>арендная плата за землю</a:t>
          </a:r>
          <a:r>
            <a:rPr lang="ru-RU" sz="1800" dirty="0" smtClean="0">
              <a:solidFill>
                <a:srgbClr val="002060"/>
              </a:solidFill>
            </a:rPr>
            <a:t> – учтены предварительные результаты определения кадастровой оценки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rgbClr val="002060"/>
              </a:solidFill>
            </a:rPr>
            <a:t>земельных участков в отношении земель населенных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rgbClr val="002060"/>
              </a:solidFill>
            </a:rPr>
            <a:t>пунктов (ДИО КК) вступающих в силу с 01.01.2017 года</a:t>
          </a:r>
          <a:endParaRPr lang="ru-RU" sz="1800" dirty="0">
            <a:solidFill>
              <a:srgbClr val="002060"/>
            </a:solidFill>
          </a:endParaRPr>
        </a:p>
      </dgm:t>
    </dgm:pt>
    <dgm:pt modelId="{679400F6-2F54-4166-8552-A1CBD2EA7EDA}" type="parTrans" cxnId="{16EE559E-E9DD-417A-8E66-61D28552B7D5}">
      <dgm:prSet/>
      <dgm:spPr/>
      <dgm:t>
        <a:bodyPr/>
        <a:lstStyle/>
        <a:p>
          <a:endParaRPr lang="ru-RU"/>
        </a:p>
      </dgm:t>
    </dgm:pt>
    <dgm:pt modelId="{3F977670-4CFD-460D-A988-03C3CCC0D890}" type="sibTrans" cxnId="{16EE559E-E9DD-417A-8E66-61D28552B7D5}">
      <dgm:prSet/>
      <dgm:spPr/>
      <dgm:t>
        <a:bodyPr/>
        <a:lstStyle/>
        <a:p>
          <a:endParaRPr lang="ru-RU"/>
        </a:p>
      </dgm:t>
    </dgm:pt>
    <dgm:pt modelId="{4DF98103-00C6-402D-ABA9-FC9D56E81B47}" type="pres">
      <dgm:prSet presAssocID="{18E8C9F5-CAA4-44B3-8BF9-89F5DBE2746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81FA53-7BF6-4542-BAE7-7886CB218A0F}" type="pres">
      <dgm:prSet presAssocID="{18E8C9F5-CAA4-44B3-8BF9-89F5DBE27463}" presName="Name1" presStyleCnt="0"/>
      <dgm:spPr/>
    </dgm:pt>
    <dgm:pt modelId="{9181F00C-620E-4BF8-80D5-1D0F49EBA999}" type="pres">
      <dgm:prSet presAssocID="{18E8C9F5-CAA4-44B3-8BF9-89F5DBE27463}" presName="cycle" presStyleCnt="0"/>
      <dgm:spPr/>
    </dgm:pt>
    <dgm:pt modelId="{5BB75171-1CAA-43E7-B0C4-4BBBBB7C6B4A}" type="pres">
      <dgm:prSet presAssocID="{18E8C9F5-CAA4-44B3-8BF9-89F5DBE27463}" presName="srcNode" presStyleLbl="node1" presStyleIdx="0" presStyleCnt="3"/>
      <dgm:spPr/>
    </dgm:pt>
    <dgm:pt modelId="{3011058E-B318-4B54-89FC-FED722CD79BA}" type="pres">
      <dgm:prSet presAssocID="{18E8C9F5-CAA4-44B3-8BF9-89F5DBE27463}" presName="conn" presStyleLbl="parChTrans1D2" presStyleIdx="0" presStyleCnt="1"/>
      <dgm:spPr/>
      <dgm:t>
        <a:bodyPr/>
        <a:lstStyle/>
        <a:p>
          <a:endParaRPr lang="ru-RU"/>
        </a:p>
      </dgm:t>
    </dgm:pt>
    <dgm:pt modelId="{DD0D92C2-116D-4462-9FD3-F92B01B53179}" type="pres">
      <dgm:prSet presAssocID="{18E8C9F5-CAA4-44B3-8BF9-89F5DBE27463}" presName="extraNode" presStyleLbl="node1" presStyleIdx="0" presStyleCnt="3"/>
      <dgm:spPr/>
    </dgm:pt>
    <dgm:pt modelId="{0FD8D1E8-9FBD-4F79-B24C-691D21518FEC}" type="pres">
      <dgm:prSet presAssocID="{18E8C9F5-CAA4-44B3-8BF9-89F5DBE27463}" presName="dstNode" presStyleLbl="node1" presStyleIdx="0" presStyleCnt="3"/>
      <dgm:spPr/>
    </dgm:pt>
    <dgm:pt modelId="{369E8481-E879-46EE-B2F8-14C361727F8D}" type="pres">
      <dgm:prSet presAssocID="{BC665FA6-6656-4683-AE49-51AAF28E118D}" presName="text_1" presStyleLbl="node1" presStyleIdx="0" presStyleCnt="3" custScaleX="94130" custScaleY="98020" custLinFactNeighborX="497" custLinFactNeighborY="-3668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EB8C7B54-9A4D-4FE3-900E-F63E4AEB6F89}" type="pres">
      <dgm:prSet presAssocID="{BC665FA6-6656-4683-AE49-51AAF28E118D}" presName="accent_1" presStyleCnt="0"/>
      <dgm:spPr/>
    </dgm:pt>
    <dgm:pt modelId="{D0A387B2-F88C-469D-AC6C-CF6187F00039}" type="pres">
      <dgm:prSet presAssocID="{BC665FA6-6656-4683-AE49-51AAF28E118D}" presName="accentRepeatNode" presStyleLbl="solidFgAcc1" presStyleIdx="0" presStyleCnt="3" custScaleX="103048" custScaleY="82796" custLinFactNeighborX="5413" custLinFactNeighborY="-28725"/>
      <dgm:spPr>
        <a:solidFill>
          <a:srgbClr val="92D050"/>
        </a:solidFill>
      </dgm:spPr>
    </dgm:pt>
    <dgm:pt modelId="{6689BE1D-6841-44F6-9255-86017B403359}" type="pres">
      <dgm:prSet presAssocID="{EB1201E4-3010-491C-AD6D-D7D0A9156345}" presName="text_2" presStyleLbl="node1" presStyleIdx="1" presStyleCnt="3" custScaleX="92787" custScaleY="123655" custLinFactNeighborX="-402" custLinFactNeighborY="-4619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840E40E-731E-41B1-946C-9FE057B7ECD7}" type="pres">
      <dgm:prSet presAssocID="{EB1201E4-3010-491C-AD6D-D7D0A9156345}" presName="accent_2" presStyleCnt="0"/>
      <dgm:spPr/>
    </dgm:pt>
    <dgm:pt modelId="{A75342D2-FCED-4E2D-8CE4-3898CDB924CF}" type="pres">
      <dgm:prSet presAssocID="{EB1201E4-3010-491C-AD6D-D7D0A9156345}" presName="accentRepeatNode" presStyleLbl="solidFgAcc1" presStyleIdx="1" presStyleCnt="3" custScaleX="140121" custScaleY="95396" custLinFactNeighborX="-9893" custLinFactNeighborY="-33783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8CB7FC42-3BDA-4ED7-B7FC-2E50C2FCE1EB}" type="pres">
      <dgm:prSet presAssocID="{9FACA604-7787-4B84-8BBF-D33A6575C843}" presName="text_3" presStyleLbl="node1" presStyleIdx="2" presStyleCnt="3" custScaleX="94083" custScaleY="124495" custLinFactNeighborX="-802" custLinFactNeighborY="-1059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8E1414D-114E-4940-A96E-3B2857628B9F}" type="pres">
      <dgm:prSet presAssocID="{9FACA604-7787-4B84-8BBF-D33A6575C843}" presName="accent_3" presStyleCnt="0"/>
      <dgm:spPr/>
    </dgm:pt>
    <dgm:pt modelId="{BFBC3FCE-9AF0-4B00-99FF-C7772CD8F482}" type="pres">
      <dgm:prSet presAssocID="{9FACA604-7787-4B84-8BBF-D33A6575C843}" presName="accentRepeatNode" presStyleLbl="solidFgAcc1" presStyleIdx="2" presStyleCnt="3" custScaleX="147819" custLinFactNeighborX="16514" custLinFactNeighborY="-18148"/>
      <dgm:spPr>
        <a:solidFill>
          <a:srgbClr val="FF9933"/>
        </a:solidFill>
      </dgm:spPr>
      <dgm:t>
        <a:bodyPr/>
        <a:lstStyle/>
        <a:p>
          <a:endParaRPr lang="ru-RU"/>
        </a:p>
      </dgm:t>
    </dgm:pt>
  </dgm:ptLst>
  <dgm:cxnLst>
    <dgm:cxn modelId="{E187FF61-C616-4009-88ED-D17FFE75CA08}" srcId="{18E8C9F5-CAA4-44B3-8BF9-89F5DBE27463}" destId="{BC665FA6-6656-4683-AE49-51AAF28E118D}" srcOrd="0" destOrd="0" parTransId="{D455F70E-C9DC-4022-A67B-25EB7C854A96}" sibTransId="{1757D037-547A-4F09-B9BC-1ACFD775B218}"/>
    <dgm:cxn modelId="{04FEF8D0-C87C-4098-82A9-F440943E3F0F}" type="presOf" srcId="{18E8C9F5-CAA4-44B3-8BF9-89F5DBE27463}" destId="{4DF98103-00C6-402D-ABA9-FC9D56E81B47}" srcOrd="0" destOrd="0" presId="urn:microsoft.com/office/officeart/2008/layout/VerticalCurvedList"/>
    <dgm:cxn modelId="{60AECF97-11D3-4F83-A55C-C058E66212DB}" type="presOf" srcId="{9FACA604-7787-4B84-8BBF-D33A6575C843}" destId="{8CB7FC42-3BDA-4ED7-B7FC-2E50C2FCE1EB}" srcOrd="0" destOrd="0" presId="urn:microsoft.com/office/officeart/2008/layout/VerticalCurvedList"/>
    <dgm:cxn modelId="{ADE000C6-C441-4842-8F8C-DD1E13F9BCAA}" type="presOf" srcId="{1757D037-547A-4F09-B9BC-1ACFD775B218}" destId="{3011058E-B318-4B54-89FC-FED722CD79BA}" srcOrd="0" destOrd="0" presId="urn:microsoft.com/office/officeart/2008/layout/VerticalCurvedList"/>
    <dgm:cxn modelId="{16EE559E-E9DD-417A-8E66-61D28552B7D5}" srcId="{18E8C9F5-CAA4-44B3-8BF9-89F5DBE27463}" destId="{9FACA604-7787-4B84-8BBF-D33A6575C843}" srcOrd="2" destOrd="0" parTransId="{679400F6-2F54-4166-8552-A1CBD2EA7EDA}" sibTransId="{3F977670-4CFD-460D-A988-03C3CCC0D890}"/>
    <dgm:cxn modelId="{60EEAD45-C1A2-45A3-A0AA-6124126D8A60}" type="presOf" srcId="{EB1201E4-3010-491C-AD6D-D7D0A9156345}" destId="{6689BE1D-6841-44F6-9255-86017B403359}" srcOrd="0" destOrd="0" presId="urn:microsoft.com/office/officeart/2008/layout/VerticalCurvedList"/>
    <dgm:cxn modelId="{01E27D7D-C9D5-4E33-81FB-D8B3242CF8A1}" type="presOf" srcId="{BC665FA6-6656-4683-AE49-51AAF28E118D}" destId="{369E8481-E879-46EE-B2F8-14C361727F8D}" srcOrd="0" destOrd="0" presId="urn:microsoft.com/office/officeart/2008/layout/VerticalCurvedList"/>
    <dgm:cxn modelId="{F01E5955-30DE-4173-998E-FB394ECE69FA}" srcId="{18E8C9F5-CAA4-44B3-8BF9-89F5DBE27463}" destId="{EB1201E4-3010-491C-AD6D-D7D0A9156345}" srcOrd="1" destOrd="0" parTransId="{A6B2E5FB-47C3-4A42-BA9F-13E1AE2ED4E8}" sibTransId="{986BD1AA-06BA-4D4C-8778-47123F3C9518}"/>
    <dgm:cxn modelId="{FE3B7848-D56C-405F-A45D-47F884E6A923}" type="presParOf" srcId="{4DF98103-00C6-402D-ABA9-FC9D56E81B47}" destId="{4A81FA53-7BF6-4542-BAE7-7886CB218A0F}" srcOrd="0" destOrd="0" presId="urn:microsoft.com/office/officeart/2008/layout/VerticalCurvedList"/>
    <dgm:cxn modelId="{9C58E340-EC73-4C96-AB0A-BD251CE79D00}" type="presParOf" srcId="{4A81FA53-7BF6-4542-BAE7-7886CB218A0F}" destId="{9181F00C-620E-4BF8-80D5-1D0F49EBA999}" srcOrd="0" destOrd="0" presId="urn:microsoft.com/office/officeart/2008/layout/VerticalCurvedList"/>
    <dgm:cxn modelId="{00166DB5-AB16-45E3-A754-CCE49F681E4C}" type="presParOf" srcId="{9181F00C-620E-4BF8-80D5-1D0F49EBA999}" destId="{5BB75171-1CAA-43E7-B0C4-4BBBBB7C6B4A}" srcOrd="0" destOrd="0" presId="urn:microsoft.com/office/officeart/2008/layout/VerticalCurvedList"/>
    <dgm:cxn modelId="{9AC8EF42-1B4F-4129-982B-6AA68CEA99B1}" type="presParOf" srcId="{9181F00C-620E-4BF8-80D5-1D0F49EBA999}" destId="{3011058E-B318-4B54-89FC-FED722CD79BA}" srcOrd="1" destOrd="0" presId="urn:microsoft.com/office/officeart/2008/layout/VerticalCurvedList"/>
    <dgm:cxn modelId="{CC063DC0-5936-4A4C-997C-FFEDAC5E24E4}" type="presParOf" srcId="{9181F00C-620E-4BF8-80D5-1D0F49EBA999}" destId="{DD0D92C2-116D-4462-9FD3-F92B01B53179}" srcOrd="2" destOrd="0" presId="urn:microsoft.com/office/officeart/2008/layout/VerticalCurvedList"/>
    <dgm:cxn modelId="{A196E68B-28A8-41B2-B805-7D6A342EA16B}" type="presParOf" srcId="{9181F00C-620E-4BF8-80D5-1D0F49EBA999}" destId="{0FD8D1E8-9FBD-4F79-B24C-691D21518FEC}" srcOrd="3" destOrd="0" presId="urn:microsoft.com/office/officeart/2008/layout/VerticalCurvedList"/>
    <dgm:cxn modelId="{A240B12C-6518-4C7A-8F7E-9E47C7F6516F}" type="presParOf" srcId="{4A81FA53-7BF6-4542-BAE7-7886CB218A0F}" destId="{369E8481-E879-46EE-B2F8-14C361727F8D}" srcOrd="1" destOrd="0" presId="urn:microsoft.com/office/officeart/2008/layout/VerticalCurvedList"/>
    <dgm:cxn modelId="{31A6C53E-A502-4E6E-B817-84FA7C258A47}" type="presParOf" srcId="{4A81FA53-7BF6-4542-BAE7-7886CB218A0F}" destId="{EB8C7B54-9A4D-4FE3-900E-F63E4AEB6F89}" srcOrd="2" destOrd="0" presId="urn:microsoft.com/office/officeart/2008/layout/VerticalCurvedList"/>
    <dgm:cxn modelId="{10C00724-0FBF-467B-ABF1-F3141D0DEDE7}" type="presParOf" srcId="{EB8C7B54-9A4D-4FE3-900E-F63E4AEB6F89}" destId="{D0A387B2-F88C-469D-AC6C-CF6187F00039}" srcOrd="0" destOrd="0" presId="urn:microsoft.com/office/officeart/2008/layout/VerticalCurvedList"/>
    <dgm:cxn modelId="{F30BE23C-0433-410F-9A91-AF78F828B53F}" type="presParOf" srcId="{4A81FA53-7BF6-4542-BAE7-7886CB218A0F}" destId="{6689BE1D-6841-44F6-9255-86017B403359}" srcOrd="3" destOrd="0" presId="urn:microsoft.com/office/officeart/2008/layout/VerticalCurvedList"/>
    <dgm:cxn modelId="{058E9B43-6151-4497-9F6F-B5DB6286EFAF}" type="presParOf" srcId="{4A81FA53-7BF6-4542-BAE7-7886CB218A0F}" destId="{3840E40E-731E-41B1-946C-9FE057B7ECD7}" srcOrd="4" destOrd="0" presId="urn:microsoft.com/office/officeart/2008/layout/VerticalCurvedList"/>
    <dgm:cxn modelId="{48A2012A-98E5-498E-85C8-D79D4F0C944E}" type="presParOf" srcId="{3840E40E-731E-41B1-946C-9FE057B7ECD7}" destId="{A75342D2-FCED-4E2D-8CE4-3898CDB924CF}" srcOrd="0" destOrd="0" presId="urn:microsoft.com/office/officeart/2008/layout/VerticalCurvedList"/>
    <dgm:cxn modelId="{D7437894-427B-498F-917C-DFFE7129FB1D}" type="presParOf" srcId="{4A81FA53-7BF6-4542-BAE7-7886CB218A0F}" destId="{8CB7FC42-3BDA-4ED7-B7FC-2E50C2FCE1EB}" srcOrd="5" destOrd="0" presId="urn:microsoft.com/office/officeart/2008/layout/VerticalCurvedList"/>
    <dgm:cxn modelId="{C89080FD-BB23-4A19-A9C2-80806B22B12F}" type="presParOf" srcId="{4A81FA53-7BF6-4542-BAE7-7886CB218A0F}" destId="{E8E1414D-114E-4940-A96E-3B2857628B9F}" srcOrd="6" destOrd="0" presId="urn:microsoft.com/office/officeart/2008/layout/VerticalCurvedList"/>
    <dgm:cxn modelId="{AB04A3D1-2DED-46E8-BA81-139EBFB3AA2F}" type="presParOf" srcId="{E8E1414D-114E-4940-A96E-3B2857628B9F}" destId="{BFBC3FCE-9AF0-4B00-99FF-C7772CD8F48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025F2B-13AA-416B-AC34-2E9F39932A6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86DF47-6771-4AE3-8B1B-913691907DB1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dirty="0" smtClean="0"/>
            <a:t>Подпрограмма "Развитие детско-юношеского спорта"</a:t>
          </a:r>
          <a:endParaRPr lang="ru-RU" sz="1200" dirty="0"/>
        </a:p>
      </dgm:t>
    </dgm:pt>
    <dgm:pt modelId="{641E345D-A484-4A39-BF1C-65FF0D6925B1}" type="parTrans" cxnId="{4110BE9A-0990-43BD-A8F5-48FF6D028137}">
      <dgm:prSet/>
      <dgm:spPr/>
      <dgm:t>
        <a:bodyPr/>
        <a:lstStyle/>
        <a:p>
          <a:endParaRPr lang="ru-RU"/>
        </a:p>
      </dgm:t>
    </dgm:pt>
    <dgm:pt modelId="{7F9D3DCE-E324-4BC5-A6F9-3C2EAFF63654}" type="sibTrans" cxnId="{4110BE9A-0990-43BD-A8F5-48FF6D028137}">
      <dgm:prSet/>
      <dgm:spPr/>
      <dgm:t>
        <a:bodyPr/>
        <a:lstStyle/>
        <a:p>
          <a:endParaRPr lang="ru-RU"/>
        </a:p>
      </dgm:t>
    </dgm:pt>
    <dgm:pt modelId="{9C013DBC-41C9-44E2-92B5-625EB43F8A7D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содержание спортивных школ - </a:t>
          </a:r>
          <a:r>
            <a:rPr lang="ru-RU" sz="1200" dirty="0" smtClean="0"/>
            <a:t>98 079,3 тыс. руб.</a:t>
          </a:r>
          <a:endParaRPr lang="ru-RU" sz="1200" dirty="0"/>
        </a:p>
      </dgm:t>
    </dgm:pt>
    <dgm:pt modelId="{9F7BD251-547E-4F35-A4CC-0C7B065A683B}" type="parTrans" cxnId="{0CE23516-A8D9-46E7-809C-B8353ED9271D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0728320-7150-4224-A18B-825BAF565CC0}" type="sibTrans" cxnId="{0CE23516-A8D9-46E7-809C-B8353ED9271D}">
      <dgm:prSet/>
      <dgm:spPr/>
      <dgm:t>
        <a:bodyPr/>
        <a:lstStyle/>
        <a:p>
          <a:endParaRPr lang="ru-RU"/>
        </a:p>
      </dgm:t>
    </dgm:pt>
    <dgm:pt modelId="{1F3A2830-2031-4598-9A16-F4402B698025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900" dirty="0" smtClean="0"/>
            <a:t> социальная выплата компенсационного характера, связанная с оплатой жилого помещения по договору найма (поднайма) - </a:t>
          </a:r>
          <a:r>
            <a:rPr lang="ru-RU" sz="1200" dirty="0" smtClean="0"/>
            <a:t>60,0 тыс. руб.</a:t>
          </a:r>
          <a:endParaRPr lang="ru-RU" sz="1200" dirty="0"/>
        </a:p>
      </dgm:t>
    </dgm:pt>
    <dgm:pt modelId="{06BB48DB-D3B7-45FE-ADF1-1B3ABB44692D}" type="parTrans" cxnId="{6E56B86C-FBFA-4D7B-B2D1-007BB9DB6F13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5D526027-6274-480E-A34C-BB22A48BB8B4}" type="sibTrans" cxnId="{6E56B86C-FBFA-4D7B-B2D1-007BB9DB6F13}">
      <dgm:prSet/>
      <dgm:spPr/>
      <dgm:t>
        <a:bodyPr/>
        <a:lstStyle/>
        <a:p>
          <a:endParaRPr lang="ru-RU"/>
        </a:p>
      </dgm:t>
    </dgm:pt>
    <dgm:pt modelId="{0C8738C9-8E2E-4635-80FD-9C348626AE6B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dirty="0" smtClean="0"/>
            <a:t>доплаты водителям - </a:t>
          </a:r>
          <a:r>
            <a:rPr lang="ru-RU" sz="1200" dirty="0" smtClean="0"/>
            <a:t>525,0 тыс. руб.</a:t>
          </a:r>
          <a:endParaRPr lang="ru-RU" sz="1200" dirty="0"/>
        </a:p>
      </dgm:t>
    </dgm:pt>
    <dgm:pt modelId="{EAFD22F9-DFBB-414C-B1F9-23C9D3808BD9}" type="parTrans" cxnId="{DDDFED3B-613C-4A4E-BF74-93FEDE4E564D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A0CEFA29-6AC2-4DA2-9DEA-B6106D561D76}" type="sibTrans" cxnId="{DDDFED3B-613C-4A4E-BF74-93FEDE4E564D}">
      <dgm:prSet/>
      <dgm:spPr/>
      <dgm:t>
        <a:bodyPr/>
        <a:lstStyle/>
        <a:p>
          <a:endParaRPr lang="ru-RU"/>
        </a:p>
      </dgm:t>
    </dgm:pt>
    <dgm:pt modelId="{60037DA5-904E-4BDC-B021-1FDFF041423A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900" dirty="0" smtClean="0"/>
            <a:t>финансирование расходов на поэтапное повышение уровня средней заработной платы педработников муниципальных организаций дополнительного образования детей до средней заработной платы учителей - </a:t>
          </a:r>
          <a:r>
            <a:rPr lang="ru-RU" sz="1200" dirty="0" smtClean="0"/>
            <a:t>1 759,1 тыс. руб.</a:t>
          </a:r>
          <a:endParaRPr lang="ru-RU" sz="1200" dirty="0"/>
        </a:p>
      </dgm:t>
    </dgm:pt>
    <dgm:pt modelId="{39A233AD-5F84-4CAD-B1AC-646352DE6B36}" type="parTrans" cxnId="{47AA8F58-27EC-4037-A2A0-D784E888BFF9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00D7C272-473D-4672-8A9B-0266E5D2EA16}" type="sibTrans" cxnId="{47AA8F58-27EC-4037-A2A0-D784E888BFF9}">
      <dgm:prSet/>
      <dgm:spPr/>
      <dgm:t>
        <a:bodyPr/>
        <a:lstStyle/>
        <a:p>
          <a:endParaRPr lang="ru-RU"/>
        </a:p>
      </dgm:t>
    </dgm:pt>
    <dgm:pt modelId="{EE90576B-96E5-4FBF-8A28-EFE40EE717BA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00" dirty="0" smtClean="0"/>
            <a:t>осуществление отдельных полномочий Краснодарского края по предоставлению социальной поддержки отдельным категориям работников муниципальных физкультурно-спортивных организаций, осуществляющих подготовку спортивного резерва, и муниципальных образовательных учреждений дополнительного образования детей - </a:t>
          </a:r>
          <a:r>
            <a:rPr lang="ru-RU" sz="1200" dirty="0" smtClean="0"/>
            <a:t>328,2 тыс. руб.</a:t>
          </a:r>
          <a:endParaRPr lang="ru-RU" sz="1200" dirty="0"/>
        </a:p>
      </dgm:t>
    </dgm:pt>
    <dgm:pt modelId="{2EAFF95B-EC18-4352-8C08-3658702CF5B0}" type="parTrans" cxnId="{518A5484-DAD9-4674-BCB0-EDCD8BE57587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2BAB06E-6EFB-4453-865D-E4E5ED0168A9}" type="sibTrans" cxnId="{518A5484-DAD9-4674-BCB0-EDCD8BE57587}">
      <dgm:prSet/>
      <dgm:spPr/>
      <dgm:t>
        <a:bodyPr/>
        <a:lstStyle/>
        <a:p>
          <a:endParaRPr lang="ru-RU"/>
        </a:p>
      </dgm:t>
    </dgm:pt>
    <dgm:pt modelId="{DD73825D-91AE-49F0-8EE3-5889356A65E0}" type="pres">
      <dgm:prSet presAssocID="{54025F2B-13AA-416B-AC34-2E9F39932A6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C56CDE-85BE-4FBB-9F84-416D579DABF0}" type="pres">
      <dgm:prSet presAssocID="{9286DF47-6771-4AE3-8B1B-913691907DB1}" presName="root1" presStyleCnt="0"/>
      <dgm:spPr/>
    </dgm:pt>
    <dgm:pt modelId="{0D6A3740-124E-40BD-B0E9-69BCB875889D}" type="pres">
      <dgm:prSet presAssocID="{9286DF47-6771-4AE3-8B1B-913691907DB1}" presName="LevelOneTextNode" presStyleLbl="node0" presStyleIdx="0" presStyleCnt="1" custScaleX="242327" custLinFactNeighborX="-399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06472-728F-47C3-B390-86483C795984}" type="pres">
      <dgm:prSet presAssocID="{9286DF47-6771-4AE3-8B1B-913691907DB1}" presName="level2hierChild" presStyleCnt="0"/>
      <dgm:spPr/>
    </dgm:pt>
    <dgm:pt modelId="{D372EC48-74A6-4CD9-B7C1-CA8AD210F290}" type="pres">
      <dgm:prSet presAssocID="{9F7BD251-547E-4F35-A4CC-0C7B065A683B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C7210A8E-9679-45FC-8532-FAAA17015AF4}" type="pres">
      <dgm:prSet presAssocID="{9F7BD251-547E-4F35-A4CC-0C7B065A683B}" presName="connTx" presStyleLbl="parChTrans1D2" presStyleIdx="0" presStyleCnt="5"/>
      <dgm:spPr/>
      <dgm:t>
        <a:bodyPr/>
        <a:lstStyle/>
        <a:p>
          <a:endParaRPr lang="ru-RU"/>
        </a:p>
      </dgm:t>
    </dgm:pt>
    <dgm:pt modelId="{B09556C2-8F30-488D-AA96-89D618D8E656}" type="pres">
      <dgm:prSet presAssocID="{9C013DBC-41C9-44E2-92B5-625EB43F8A7D}" presName="root2" presStyleCnt="0"/>
      <dgm:spPr/>
    </dgm:pt>
    <dgm:pt modelId="{6BB16273-C9C9-48BA-9ACC-931DF7D51565}" type="pres">
      <dgm:prSet presAssocID="{9C013DBC-41C9-44E2-92B5-625EB43F8A7D}" presName="LevelTwoTextNode" presStyleLbl="node2" presStyleIdx="0" presStyleCnt="5" custScaleX="305123" custScaleY="50852" custLinFactNeighborX="91718" custLinFactNeighborY="-289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BC7CFB-104F-4176-A6EE-592A9CD73A58}" type="pres">
      <dgm:prSet presAssocID="{9C013DBC-41C9-44E2-92B5-625EB43F8A7D}" presName="level3hierChild" presStyleCnt="0"/>
      <dgm:spPr/>
    </dgm:pt>
    <dgm:pt modelId="{BB73E7A1-98F7-4727-AD76-CA3DABA57FB9}" type="pres">
      <dgm:prSet presAssocID="{06BB48DB-D3B7-45FE-ADF1-1B3ABB44692D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74858D66-F819-4684-A646-CEDDA904904D}" type="pres">
      <dgm:prSet presAssocID="{06BB48DB-D3B7-45FE-ADF1-1B3ABB44692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7EAC45D7-6F3C-4A62-B37F-EBEAA52C4B55}" type="pres">
      <dgm:prSet presAssocID="{1F3A2830-2031-4598-9A16-F4402B698025}" presName="root2" presStyleCnt="0"/>
      <dgm:spPr/>
    </dgm:pt>
    <dgm:pt modelId="{1FCE1AF4-5538-4BED-A308-C160BAEBB6B3}" type="pres">
      <dgm:prSet presAssocID="{1F3A2830-2031-4598-9A16-F4402B698025}" presName="LevelTwoTextNode" presStyleLbl="node2" presStyleIdx="1" presStyleCnt="5" custScaleX="305123" custScaleY="87541" custLinFactNeighborX="91718" custLinFactNeighborY="-66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B4A240-CFCB-47B2-A76B-623A58FD483E}" type="pres">
      <dgm:prSet presAssocID="{1F3A2830-2031-4598-9A16-F4402B698025}" presName="level3hierChild" presStyleCnt="0"/>
      <dgm:spPr/>
    </dgm:pt>
    <dgm:pt modelId="{36D97363-CAD3-43E3-8974-60D5CA94D592}" type="pres">
      <dgm:prSet presAssocID="{EAFD22F9-DFBB-414C-B1F9-23C9D3808BD9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2BDB0C9D-5C32-4FC2-9232-E98097AD1637}" type="pres">
      <dgm:prSet presAssocID="{EAFD22F9-DFBB-414C-B1F9-23C9D3808BD9}" presName="connTx" presStyleLbl="parChTrans1D2" presStyleIdx="2" presStyleCnt="5"/>
      <dgm:spPr/>
      <dgm:t>
        <a:bodyPr/>
        <a:lstStyle/>
        <a:p>
          <a:endParaRPr lang="ru-RU"/>
        </a:p>
      </dgm:t>
    </dgm:pt>
    <dgm:pt modelId="{FB28C614-0693-4BE4-9AF0-BE04D9BE992E}" type="pres">
      <dgm:prSet presAssocID="{0C8738C9-8E2E-4635-80FD-9C348626AE6B}" presName="root2" presStyleCnt="0"/>
      <dgm:spPr/>
    </dgm:pt>
    <dgm:pt modelId="{3DD2CF4B-D26C-4022-97D9-0037BFE650A2}" type="pres">
      <dgm:prSet presAssocID="{0C8738C9-8E2E-4635-80FD-9C348626AE6B}" presName="LevelTwoTextNode" presStyleLbl="node2" presStyleIdx="2" presStyleCnt="5" custScaleX="305123" custScaleY="38094" custLinFactNeighborX="91718" custLinFactNeighborY="-112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3A637F-557C-48D5-BFFF-5AE1A02E47CE}" type="pres">
      <dgm:prSet presAssocID="{0C8738C9-8E2E-4635-80FD-9C348626AE6B}" presName="level3hierChild" presStyleCnt="0"/>
      <dgm:spPr/>
    </dgm:pt>
    <dgm:pt modelId="{2EA31596-E10D-47B8-8BB0-016331A7F45E}" type="pres">
      <dgm:prSet presAssocID="{39A233AD-5F84-4CAD-B1AC-646352DE6B36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FCD39B94-9F20-4439-88FB-67F66ACA5DFD}" type="pres">
      <dgm:prSet presAssocID="{39A233AD-5F84-4CAD-B1AC-646352DE6B36}" presName="connTx" presStyleLbl="parChTrans1D2" presStyleIdx="3" presStyleCnt="5"/>
      <dgm:spPr/>
      <dgm:t>
        <a:bodyPr/>
        <a:lstStyle/>
        <a:p>
          <a:endParaRPr lang="ru-RU"/>
        </a:p>
      </dgm:t>
    </dgm:pt>
    <dgm:pt modelId="{DC99B654-DA3A-44DF-BA53-22D8B0B7ECB1}" type="pres">
      <dgm:prSet presAssocID="{60037DA5-904E-4BDC-B021-1FDFF041423A}" presName="root2" presStyleCnt="0"/>
      <dgm:spPr/>
    </dgm:pt>
    <dgm:pt modelId="{2F5CA42A-D093-47F7-9318-57F936961CE0}" type="pres">
      <dgm:prSet presAssocID="{60037DA5-904E-4BDC-B021-1FDFF041423A}" presName="LevelTwoTextNode" presStyleLbl="node2" presStyleIdx="3" presStyleCnt="5" custScaleX="305123" custLinFactNeighborX="91718" custLinFactNeighborY="-119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ECEAE9-6CB6-4A33-B0BC-B5DEA3F66B5A}" type="pres">
      <dgm:prSet presAssocID="{60037DA5-904E-4BDC-B021-1FDFF041423A}" presName="level3hierChild" presStyleCnt="0"/>
      <dgm:spPr/>
    </dgm:pt>
    <dgm:pt modelId="{D3E31F20-5A99-44B8-9254-3840D24A1F78}" type="pres">
      <dgm:prSet presAssocID="{2EAFF95B-EC18-4352-8C08-3658702CF5B0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5E8C3BC4-6383-4695-93FA-6422161C5EEB}" type="pres">
      <dgm:prSet presAssocID="{2EAFF95B-EC18-4352-8C08-3658702CF5B0}" presName="connTx" presStyleLbl="parChTrans1D2" presStyleIdx="4" presStyleCnt="5"/>
      <dgm:spPr/>
      <dgm:t>
        <a:bodyPr/>
        <a:lstStyle/>
        <a:p>
          <a:endParaRPr lang="ru-RU"/>
        </a:p>
      </dgm:t>
    </dgm:pt>
    <dgm:pt modelId="{6749F7CA-3777-4807-A582-6A89F7E66060}" type="pres">
      <dgm:prSet presAssocID="{EE90576B-96E5-4FBF-8A28-EFE40EE717BA}" presName="root2" presStyleCnt="0"/>
      <dgm:spPr/>
    </dgm:pt>
    <dgm:pt modelId="{46D3DF7E-D782-4106-BDA2-2FC21D1AF6A5}" type="pres">
      <dgm:prSet presAssocID="{EE90576B-96E5-4FBF-8A28-EFE40EE717BA}" presName="LevelTwoTextNode" presStyleLbl="node2" presStyleIdx="4" presStyleCnt="5" custScaleX="305123" custScaleY="228427" custLinFactNeighborX="91718" custLinFactNeighborY="-115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41F28E-C2E4-4B99-B8B1-2940597C093C}" type="pres">
      <dgm:prSet presAssocID="{EE90576B-96E5-4FBF-8A28-EFE40EE717BA}" presName="level3hierChild" presStyleCnt="0"/>
      <dgm:spPr/>
    </dgm:pt>
  </dgm:ptLst>
  <dgm:cxnLst>
    <dgm:cxn modelId="{18AD4BBD-52C5-46C6-97A0-7E923DC5C5BE}" type="presOf" srcId="{EAFD22F9-DFBB-414C-B1F9-23C9D3808BD9}" destId="{2BDB0C9D-5C32-4FC2-9232-E98097AD1637}" srcOrd="1" destOrd="0" presId="urn:microsoft.com/office/officeart/2005/8/layout/hierarchy2"/>
    <dgm:cxn modelId="{4110BE9A-0990-43BD-A8F5-48FF6D028137}" srcId="{54025F2B-13AA-416B-AC34-2E9F39932A63}" destId="{9286DF47-6771-4AE3-8B1B-913691907DB1}" srcOrd="0" destOrd="0" parTransId="{641E345D-A484-4A39-BF1C-65FF0D6925B1}" sibTransId="{7F9D3DCE-E324-4BC5-A6F9-3C2EAFF63654}"/>
    <dgm:cxn modelId="{47AA8F58-27EC-4037-A2A0-D784E888BFF9}" srcId="{9286DF47-6771-4AE3-8B1B-913691907DB1}" destId="{60037DA5-904E-4BDC-B021-1FDFF041423A}" srcOrd="3" destOrd="0" parTransId="{39A233AD-5F84-4CAD-B1AC-646352DE6B36}" sibTransId="{00D7C272-473D-4672-8A9B-0266E5D2EA16}"/>
    <dgm:cxn modelId="{C101AB3B-D188-4EEC-A7F8-816F7B716A0B}" type="presOf" srcId="{54025F2B-13AA-416B-AC34-2E9F39932A63}" destId="{DD73825D-91AE-49F0-8EE3-5889356A65E0}" srcOrd="0" destOrd="0" presId="urn:microsoft.com/office/officeart/2005/8/layout/hierarchy2"/>
    <dgm:cxn modelId="{24D6108C-7544-43E7-8E8F-6AF8BEF298BB}" type="presOf" srcId="{2EAFF95B-EC18-4352-8C08-3658702CF5B0}" destId="{5E8C3BC4-6383-4695-93FA-6422161C5EEB}" srcOrd="1" destOrd="0" presId="urn:microsoft.com/office/officeart/2005/8/layout/hierarchy2"/>
    <dgm:cxn modelId="{6E8D8E17-C834-4ADC-B206-AEEAE53B53D5}" type="presOf" srcId="{06BB48DB-D3B7-45FE-ADF1-1B3ABB44692D}" destId="{BB73E7A1-98F7-4727-AD76-CA3DABA57FB9}" srcOrd="0" destOrd="0" presId="urn:microsoft.com/office/officeart/2005/8/layout/hierarchy2"/>
    <dgm:cxn modelId="{C7851C02-81C0-4BB1-8AED-8E78E80DC415}" type="presOf" srcId="{2EAFF95B-EC18-4352-8C08-3658702CF5B0}" destId="{D3E31F20-5A99-44B8-9254-3840D24A1F78}" srcOrd="0" destOrd="0" presId="urn:microsoft.com/office/officeart/2005/8/layout/hierarchy2"/>
    <dgm:cxn modelId="{05956F2F-7F39-4BB4-93C9-F8AF7C371212}" type="presOf" srcId="{EE90576B-96E5-4FBF-8A28-EFE40EE717BA}" destId="{46D3DF7E-D782-4106-BDA2-2FC21D1AF6A5}" srcOrd="0" destOrd="0" presId="urn:microsoft.com/office/officeart/2005/8/layout/hierarchy2"/>
    <dgm:cxn modelId="{DDDFED3B-613C-4A4E-BF74-93FEDE4E564D}" srcId="{9286DF47-6771-4AE3-8B1B-913691907DB1}" destId="{0C8738C9-8E2E-4635-80FD-9C348626AE6B}" srcOrd="2" destOrd="0" parTransId="{EAFD22F9-DFBB-414C-B1F9-23C9D3808BD9}" sibTransId="{A0CEFA29-6AC2-4DA2-9DEA-B6106D561D76}"/>
    <dgm:cxn modelId="{2801AC6B-AD14-47C1-8DEF-AA594D99EEF5}" type="presOf" srcId="{39A233AD-5F84-4CAD-B1AC-646352DE6B36}" destId="{FCD39B94-9F20-4439-88FB-67F66ACA5DFD}" srcOrd="1" destOrd="0" presId="urn:microsoft.com/office/officeart/2005/8/layout/hierarchy2"/>
    <dgm:cxn modelId="{C8394B55-47C6-4A14-BDA2-C0EEA0228FFA}" type="presOf" srcId="{EAFD22F9-DFBB-414C-B1F9-23C9D3808BD9}" destId="{36D97363-CAD3-43E3-8974-60D5CA94D592}" srcOrd="0" destOrd="0" presId="urn:microsoft.com/office/officeart/2005/8/layout/hierarchy2"/>
    <dgm:cxn modelId="{72A8DCD3-1F50-4782-BE48-62A01444E912}" type="presOf" srcId="{9286DF47-6771-4AE3-8B1B-913691907DB1}" destId="{0D6A3740-124E-40BD-B0E9-69BCB875889D}" srcOrd="0" destOrd="0" presId="urn:microsoft.com/office/officeart/2005/8/layout/hierarchy2"/>
    <dgm:cxn modelId="{BA72C86F-2EC7-4321-95FA-2068048CAC8E}" type="presOf" srcId="{06BB48DB-D3B7-45FE-ADF1-1B3ABB44692D}" destId="{74858D66-F819-4684-A646-CEDDA904904D}" srcOrd="1" destOrd="0" presId="urn:microsoft.com/office/officeart/2005/8/layout/hierarchy2"/>
    <dgm:cxn modelId="{6E56B86C-FBFA-4D7B-B2D1-007BB9DB6F13}" srcId="{9286DF47-6771-4AE3-8B1B-913691907DB1}" destId="{1F3A2830-2031-4598-9A16-F4402B698025}" srcOrd="1" destOrd="0" parTransId="{06BB48DB-D3B7-45FE-ADF1-1B3ABB44692D}" sibTransId="{5D526027-6274-480E-A34C-BB22A48BB8B4}"/>
    <dgm:cxn modelId="{A563F2D1-007C-438E-8ADE-77F0F16680BB}" type="presOf" srcId="{9F7BD251-547E-4F35-A4CC-0C7B065A683B}" destId="{D372EC48-74A6-4CD9-B7C1-CA8AD210F290}" srcOrd="0" destOrd="0" presId="urn:microsoft.com/office/officeart/2005/8/layout/hierarchy2"/>
    <dgm:cxn modelId="{F82BBAAC-C69D-4E27-90AF-4AD592E6E3F3}" type="presOf" srcId="{9F7BD251-547E-4F35-A4CC-0C7B065A683B}" destId="{C7210A8E-9679-45FC-8532-FAAA17015AF4}" srcOrd="1" destOrd="0" presId="urn:microsoft.com/office/officeart/2005/8/layout/hierarchy2"/>
    <dgm:cxn modelId="{39DE6257-9437-4226-AFF9-0D5B95A8B9D5}" type="presOf" srcId="{1F3A2830-2031-4598-9A16-F4402B698025}" destId="{1FCE1AF4-5538-4BED-A308-C160BAEBB6B3}" srcOrd="0" destOrd="0" presId="urn:microsoft.com/office/officeart/2005/8/layout/hierarchy2"/>
    <dgm:cxn modelId="{BC10A403-36EC-4ECD-9BAE-F3C1AAE36D9E}" type="presOf" srcId="{0C8738C9-8E2E-4635-80FD-9C348626AE6B}" destId="{3DD2CF4B-D26C-4022-97D9-0037BFE650A2}" srcOrd="0" destOrd="0" presId="urn:microsoft.com/office/officeart/2005/8/layout/hierarchy2"/>
    <dgm:cxn modelId="{C2B7020F-7B2F-4094-B646-56CEA21EA6D6}" type="presOf" srcId="{9C013DBC-41C9-44E2-92B5-625EB43F8A7D}" destId="{6BB16273-C9C9-48BA-9ACC-931DF7D51565}" srcOrd="0" destOrd="0" presId="urn:microsoft.com/office/officeart/2005/8/layout/hierarchy2"/>
    <dgm:cxn modelId="{12BD0AD1-F237-4E20-AA3B-54E575FFB619}" type="presOf" srcId="{60037DA5-904E-4BDC-B021-1FDFF041423A}" destId="{2F5CA42A-D093-47F7-9318-57F936961CE0}" srcOrd="0" destOrd="0" presId="urn:microsoft.com/office/officeart/2005/8/layout/hierarchy2"/>
    <dgm:cxn modelId="{518A5484-DAD9-4674-BCB0-EDCD8BE57587}" srcId="{9286DF47-6771-4AE3-8B1B-913691907DB1}" destId="{EE90576B-96E5-4FBF-8A28-EFE40EE717BA}" srcOrd="4" destOrd="0" parTransId="{2EAFF95B-EC18-4352-8C08-3658702CF5B0}" sibTransId="{12BAB06E-6EFB-4453-865D-E4E5ED0168A9}"/>
    <dgm:cxn modelId="{0CE23516-A8D9-46E7-809C-B8353ED9271D}" srcId="{9286DF47-6771-4AE3-8B1B-913691907DB1}" destId="{9C013DBC-41C9-44E2-92B5-625EB43F8A7D}" srcOrd="0" destOrd="0" parTransId="{9F7BD251-547E-4F35-A4CC-0C7B065A683B}" sibTransId="{F0728320-7150-4224-A18B-825BAF565CC0}"/>
    <dgm:cxn modelId="{C9C0B474-61B7-4ECA-82AB-6B34146C75BE}" type="presOf" srcId="{39A233AD-5F84-4CAD-B1AC-646352DE6B36}" destId="{2EA31596-E10D-47B8-8BB0-016331A7F45E}" srcOrd="0" destOrd="0" presId="urn:microsoft.com/office/officeart/2005/8/layout/hierarchy2"/>
    <dgm:cxn modelId="{1151DB56-669C-4A52-9156-A461C1563748}" type="presParOf" srcId="{DD73825D-91AE-49F0-8EE3-5889356A65E0}" destId="{AFC56CDE-85BE-4FBB-9F84-416D579DABF0}" srcOrd="0" destOrd="0" presId="urn:microsoft.com/office/officeart/2005/8/layout/hierarchy2"/>
    <dgm:cxn modelId="{E1E511FE-0123-4E47-94C4-1464049DD83C}" type="presParOf" srcId="{AFC56CDE-85BE-4FBB-9F84-416D579DABF0}" destId="{0D6A3740-124E-40BD-B0E9-69BCB875889D}" srcOrd="0" destOrd="0" presId="urn:microsoft.com/office/officeart/2005/8/layout/hierarchy2"/>
    <dgm:cxn modelId="{A4BC41FE-5F5A-457B-996C-5BD997083535}" type="presParOf" srcId="{AFC56CDE-85BE-4FBB-9F84-416D579DABF0}" destId="{3C506472-728F-47C3-B390-86483C795984}" srcOrd="1" destOrd="0" presId="urn:microsoft.com/office/officeart/2005/8/layout/hierarchy2"/>
    <dgm:cxn modelId="{B6021001-1946-43D9-BCB1-D78AC3D12556}" type="presParOf" srcId="{3C506472-728F-47C3-B390-86483C795984}" destId="{D372EC48-74A6-4CD9-B7C1-CA8AD210F290}" srcOrd="0" destOrd="0" presId="urn:microsoft.com/office/officeart/2005/8/layout/hierarchy2"/>
    <dgm:cxn modelId="{FD41F434-715E-4745-B27B-0DD114A89C84}" type="presParOf" srcId="{D372EC48-74A6-4CD9-B7C1-CA8AD210F290}" destId="{C7210A8E-9679-45FC-8532-FAAA17015AF4}" srcOrd="0" destOrd="0" presId="urn:microsoft.com/office/officeart/2005/8/layout/hierarchy2"/>
    <dgm:cxn modelId="{565454EF-590B-463B-8FF2-FD45FE85EECF}" type="presParOf" srcId="{3C506472-728F-47C3-B390-86483C795984}" destId="{B09556C2-8F30-488D-AA96-89D618D8E656}" srcOrd="1" destOrd="0" presId="urn:microsoft.com/office/officeart/2005/8/layout/hierarchy2"/>
    <dgm:cxn modelId="{B9591677-08D4-4B58-A2FD-2C9EAEAC7278}" type="presParOf" srcId="{B09556C2-8F30-488D-AA96-89D618D8E656}" destId="{6BB16273-C9C9-48BA-9ACC-931DF7D51565}" srcOrd="0" destOrd="0" presId="urn:microsoft.com/office/officeart/2005/8/layout/hierarchy2"/>
    <dgm:cxn modelId="{DB85280E-FB07-4F50-BD80-4D49487EDD7A}" type="presParOf" srcId="{B09556C2-8F30-488D-AA96-89D618D8E656}" destId="{5FBC7CFB-104F-4176-A6EE-592A9CD73A58}" srcOrd="1" destOrd="0" presId="urn:microsoft.com/office/officeart/2005/8/layout/hierarchy2"/>
    <dgm:cxn modelId="{47F0E1D4-040A-432A-8844-3F740A25B592}" type="presParOf" srcId="{3C506472-728F-47C3-B390-86483C795984}" destId="{BB73E7A1-98F7-4727-AD76-CA3DABA57FB9}" srcOrd="2" destOrd="0" presId="urn:microsoft.com/office/officeart/2005/8/layout/hierarchy2"/>
    <dgm:cxn modelId="{CA6446B2-7FE0-4168-ADC6-11F4330E9D3A}" type="presParOf" srcId="{BB73E7A1-98F7-4727-AD76-CA3DABA57FB9}" destId="{74858D66-F819-4684-A646-CEDDA904904D}" srcOrd="0" destOrd="0" presId="urn:microsoft.com/office/officeart/2005/8/layout/hierarchy2"/>
    <dgm:cxn modelId="{9B268809-DCF3-44A5-A3AF-7816E287D9B8}" type="presParOf" srcId="{3C506472-728F-47C3-B390-86483C795984}" destId="{7EAC45D7-6F3C-4A62-B37F-EBEAA52C4B55}" srcOrd="3" destOrd="0" presId="urn:microsoft.com/office/officeart/2005/8/layout/hierarchy2"/>
    <dgm:cxn modelId="{9A44E223-684D-4C78-BB02-DA9E713B2471}" type="presParOf" srcId="{7EAC45D7-6F3C-4A62-B37F-EBEAA52C4B55}" destId="{1FCE1AF4-5538-4BED-A308-C160BAEBB6B3}" srcOrd="0" destOrd="0" presId="urn:microsoft.com/office/officeart/2005/8/layout/hierarchy2"/>
    <dgm:cxn modelId="{A2AE7EC9-28A0-409C-980C-09456DC7DD68}" type="presParOf" srcId="{7EAC45D7-6F3C-4A62-B37F-EBEAA52C4B55}" destId="{82B4A240-CFCB-47B2-A76B-623A58FD483E}" srcOrd="1" destOrd="0" presId="urn:microsoft.com/office/officeart/2005/8/layout/hierarchy2"/>
    <dgm:cxn modelId="{ECA3D1C5-5E53-4231-A686-D4DE0F382BE7}" type="presParOf" srcId="{3C506472-728F-47C3-B390-86483C795984}" destId="{36D97363-CAD3-43E3-8974-60D5CA94D592}" srcOrd="4" destOrd="0" presId="urn:microsoft.com/office/officeart/2005/8/layout/hierarchy2"/>
    <dgm:cxn modelId="{E5809564-573F-4CDA-B6D4-1644A07A6F10}" type="presParOf" srcId="{36D97363-CAD3-43E3-8974-60D5CA94D592}" destId="{2BDB0C9D-5C32-4FC2-9232-E98097AD1637}" srcOrd="0" destOrd="0" presId="urn:microsoft.com/office/officeart/2005/8/layout/hierarchy2"/>
    <dgm:cxn modelId="{C7657EA5-6B56-454B-82E8-9C67D567829A}" type="presParOf" srcId="{3C506472-728F-47C3-B390-86483C795984}" destId="{FB28C614-0693-4BE4-9AF0-BE04D9BE992E}" srcOrd="5" destOrd="0" presId="urn:microsoft.com/office/officeart/2005/8/layout/hierarchy2"/>
    <dgm:cxn modelId="{3C2FD726-47F9-4466-9C09-CBF62CE3BAE1}" type="presParOf" srcId="{FB28C614-0693-4BE4-9AF0-BE04D9BE992E}" destId="{3DD2CF4B-D26C-4022-97D9-0037BFE650A2}" srcOrd="0" destOrd="0" presId="urn:microsoft.com/office/officeart/2005/8/layout/hierarchy2"/>
    <dgm:cxn modelId="{EDEA4E51-D0E0-48CD-86E5-BA123A91437E}" type="presParOf" srcId="{FB28C614-0693-4BE4-9AF0-BE04D9BE992E}" destId="{C73A637F-557C-48D5-BFFF-5AE1A02E47CE}" srcOrd="1" destOrd="0" presId="urn:microsoft.com/office/officeart/2005/8/layout/hierarchy2"/>
    <dgm:cxn modelId="{7C057794-B533-44D6-B044-B9369F8488B1}" type="presParOf" srcId="{3C506472-728F-47C3-B390-86483C795984}" destId="{2EA31596-E10D-47B8-8BB0-016331A7F45E}" srcOrd="6" destOrd="0" presId="urn:microsoft.com/office/officeart/2005/8/layout/hierarchy2"/>
    <dgm:cxn modelId="{54548C39-59E0-4A05-AF4E-85764953F5B9}" type="presParOf" srcId="{2EA31596-E10D-47B8-8BB0-016331A7F45E}" destId="{FCD39B94-9F20-4439-88FB-67F66ACA5DFD}" srcOrd="0" destOrd="0" presId="urn:microsoft.com/office/officeart/2005/8/layout/hierarchy2"/>
    <dgm:cxn modelId="{C0BB93C2-A6EC-4FC6-BE41-703B6D42CCED}" type="presParOf" srcId="{3C506472-728F-47C3-B390-86483C795984}" destId="{DC99B654-DA3A-44DF-BA53-22D8B0B7ECB1}" srcOrd="7" destOrd="0" presId="urn:microsoft.com/office/officeart/2005/8/layout/hierarchy2"/>
    <dgm:cxn modelId="{52DEAC28-12B6-4341-BDE2-AC87BDFB9BEE}" type="presParOf" srcId="{DC99B654-DA3A-44DF-BA53-22D8B0B7ECB1}" destId="{2F5CA42A-D093-47F7-9318-57F936961CE0}" srcOrd="0" destOrd="0" presId="urn:microsoft.com/office/officeart/2005/8/layout/hierarchy2"/>
    <dgm:cxn modelId="{20E4E3AF-75C0-4AC8-BCED-B16A89E43AE6}" type="presParOf" srcId="{DC99B654-DA3A-44DF-BA53-22D8B0B7ECB1}" destId="{B4ECEAE9-6CB6-4A33-B0BC-B5DEA3F66B5A}" srcOrd="1" destOrd="0" presId="urn:microsoft.com/office/officeart/2005/8/layout/hierarchy2"/>
    <dgm:cxn modelId="{79BEEA58-C3D0-4703-8EB2-DF2FEB2946D1}" type="presParOf" srcId="{3C506472-728F-47C3-B390-86483C795984}" destId="{D3E31F20-5A99-44B8-9254-3840D24A1F78}" srcOrd="8" destOrd="0" presId="urn:microsoft.com/office/officeart/2005/8/layout/hierarchy2"/>
    <dgm:cxn modelId="{AFD6659D-5CB0-4E03-BCFB-6434F832AC6E}" type="presParOf" srcId="{D3E31F20-5A99-44B8-9254-3840D24A1F78}" destId="{5E8C3BC4-6383-4695-93FA-6422161C5EEB}" srcOrd="0" destOrd="0" presId="urn:microsoft.com/office/officeart/2005/8/layout/hierarchy2"/>
    <dgm:cxn modelId="{65E7D682-F576-4D18-8041-34F83DEB7A35}" type="presParOf" srcId="{3C506472-728F-47C3-B390-86483C795984}" destId="{6749F7CA-3777-4807-A582-6A89F7E66060}" srcOrd="9" destOrd="0" presId="urn:microsoft.com/office/officeart/2005/8/layout/hierarchy2"/>
    <dgm:cxn modelId="{7D3A0683-A254-4ECE-B24D-8EDE01F17DEB}" type="presParOf" srcId="{6749F7CA-3777-4807-A582-6A89F7E66060}" destId="{46D3DF7E-D782-4106-BDA2-2FC21D1AF6A5}" srcOrd="0" destOrd="0" presId="urn:microsoft.com/office/officeart/2005/8/layout/hierarchy2"/>
    <dgm:cxn modelId="{16A8AA0B-754C-4429-90B7-F5F095F003BF}" type="presParOf" srcId="{6749F7CA-3777-4807-A582-6A89F7E66060}" destId="{D641F28E-C2E4-4B99-B8B1-2940597C093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69F99A-BB20-42F3-BA37-5A0E119A95B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8ED117-056D-42F5-8BC5-1106CEF70E4A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smtClean="0"/>
            <a:t>муниципального казенного учреждения "Молодежный центр" - 4 596,1 тыс. руб. </a:t>
          </a:r>
          <a:endParaRPr lang="ru-RU" sz="1400" dirty="0"/>
        </a:p>
      </dgm:t>
    </dgm:pt>
    <dgm:pt modelId="{8B615426-2F2B-472B-86F2-DD77F21CB81F}" type="parTrans" cxnId="{ADCB4F3F-D14C-4718-A338-46CE7706456A}">
      <dgm:prSet/>
      <dgm:spPr/>
      <dgm:t>
        <a:bodyPr/>
        <a:lstStyle/>
        <a:p>
          <a:endParaRPr lang="ru-RU"/>
        </a:p>
      </dgm:t>
    </dgm:pt>
    <dgm:pt modelId="{79BC6D3F-CA23-4FDD-848F-6B4C6ED9B998}" type="sibTrans" cxnId="{ADCB4F3F-D14C-4718-A338-46CE7706456A}">
      <dgm:prSet/>
      <dgm:spPr/>
      <dgm:t>
        <a:bodyPr/>
        <a:lstStyle/>
        <a:p>
          <a:endParaRPr lang="ru-RU"/>
        </a:p>
      </dgm:t>
    </dgm:pt>
    <dgm:pt modelId="{BB26D725-D48C-4CDD-BE42-C4E686026112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smtClean="0"/>
            <a:t>управления по работе с молодежью - 3 019,4 тыс. руб.</a:t>
          </a:r>
          <a:endParaRPr lang="ru-RU" sz="1400" dirty="0"/>
        </a:p>
      </dgm:t>
    </dgm:pt>
    <dgm:pt modelId="{07A245C1-9528-41B5-8C1E-AE6E05C6DDA9}" type="parTrans" cxnId="{B8C453E3-702F-4AE4-8DB2-0A062C3E7036}">
      <dgm:prSet/>
      <dgm:spPr/>
      <dgm:t>
        <a:bodyPr/>
        <a:lstStyle/>
        <a:p>
          <a:endParaRPr lang="ru-RU"/>
        </a:p>
      </dgm:t>
    </dgm:pt>
    <dgm:pt modelId="{5FD16445-0B1C-465E-A7BA-93559473675C}" type="sibTrans" cxnId="{B8C453E3-702F-4AE4-8DB2-0A062C3E7036}">
      <dgm:prSet/>
      <dgm:spPr/>
      <dgm:t>
        <a:bodyPr/>
        <a:lstStyle/>
        <a:p>
          <a:endParaRPr lang="ru-RU"/>
        </a:p>
      </dgm:t>
    </dgm:pt>
    <dgm:pt modelId="{24F3107C-3FCF-4534-A630-716B6FE9722E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smtClean="0"/>
            <a:t>А также предусмотрены расходы на проведение программных мероприятий - 203,5 тыс. руб.</a:t>
          </a:r>
          <a:endParaRPr lang="ru-RU" sz="1400" dirty="0"/>
        </a:p>
      </dgm:t>
    </dgm:pt>
    <dgm:pt modelId="{9F4F54A8-E26A-44C0-9155-C0DB3254DA59}" type="parTrans" cxnId="{D4D04063-43AC-4BD7-9884-A605FBC9394D}">
      <dgm:prSet/>
      <dgm:spPr/>
      <dgm:t>
        <a:bodyPr/>
        <a:lstStyle/>
        <a:p>
          <a:endParaRPr lang="ru-RU"/>
        </a:p>
      </dgm:t>
    </dgm:pt>
    <dgm:pt modelId="{5DF5D725-A660-4F99-8CAA-9E203F8BF2DD}" type="sibTrans" cxnId="{D4D04063-43AC-4BD7-9884-A605FBC9394D}">
      <dgm:prSet/>
      <dgm:spPr/>
      <dgm:t>
        <a:bodyPr/>
        <a:lstStyle/>
        <a:p>
          <a:endParaRPr lang="ru-RU"/>
        </a:p>
      </dgm:t>
    </dgm:pt>
    <dgm:pt modelId="{41D34D16-CC58-4D14-B163-46DB1D0E7BAC}" type="pres">
      <dgm:prSet presAssocID="{9869F99A-BB20-42F3-BA37-5A0E119A95B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FCCC91-D672-4359-A4F5-5691325B3ED8}" type="pres">
      <dgm:prSet presAssocID="{8D8ED117-056D-42F5-8BC5-1106CEF70E4A}" presName="parentLin" presStyleCnt="0"/>
      <dgm:spPr/>
      <dgm:t>
        <a:bodyPr/>
        <a:lstStyle/>
        <a:p>
          <a:endParaRPr lang="ru-RU"/>
        </a:p>
      </dgm:t>
    </dgm:pt>
    <dgm:pt modelId="{E178AA18-80EE-44D9-9FDB-E2F9752A0E25}" type="pres">
      <dgm:prSet presAssocID="{8D8ED117-056D-42F5-8BC5-1106CEF70E4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760213E-D849-4EDB-B493-1C2C7192437E}" type="pres">
      <dgm:prSet presAssocID="{8D8ED117-056D-42F5-8BC5-1106CEF70E4A}" presName="parentText" presStyleLbl="node1" presStyleIdx="0" presStyleCnt="3" custScaleX="84669" custScaleY="480019" custLinFactX="-2315" custLinFactNeighborX="-100000" custLinFactNeighborY="16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803F2-8C20-4278-A74A-BC7174AB6EE3}" type="pres">
      <dgm:prSet presAssocID="{8D8ED117-056D-42F5-8BC5-1106CEF70E4A}" presName="negativeSpace" presStyleCnt="0"/>
      <dgm:spPr/>
      <dgm:t>
        <a:bodyPr/>
        <a:lstStyle/>
        <a:p>
          <a:endParaRPr lang="ru-RU"/>
        </a:p>
      </dgm:t>
    </dgm:pt>
    <dgm:pt modelId="{3BF36BBE-2B6A-4E2F-A3D8-E8F27CECC0B8}" type="pres">
      <dgm:prSet presAssocID="{8D8ED117-056D-42F5-8BC5-1106CEF70E4A}" presName="childText" presStyleLbl="conFgAcc1" presStyleIdx="0" presStyleCnt="3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endParaRPr lang="ru-RU"/>
        </a:p>
      </dgm:t>
    </dgm:pt>
    <dgm:pt modelId="{AF0EBCB6-E593-46D6-BB1B-B3BCBE77C099}" type="pres">
      <dgm:prSet presAssocID="{79BC6D3F-CA23-4FDD-848F-6B4C6ED9B998}" presName="spaceBetweenRectangles" presStyleCnt="0"/>
      <dgm:spPr/>
      <dgm:t>
        <a:bodyPr/>
        <a:lstStyle/>
        <a:p>
          <a:endParaRPr lang="ru-RU"/>
        </a:p>
      </dgm:t>
    </dgm:pt>
    <dgm:pt modelId="{9849F354-6C89-4C17-825B-970244241785}" type="pres">
      <dgm:prSet presAssocID="{BB26D725-D48C-4CDD-BE42-C4E686026112}" presName="parentLin" presStyleCnt="0"/>
      <dgm:spPr/>
      <dgm:t>
        <a:bodyPr/>
        <a:lstStyle/>
        <a:p>
          <a:endParaRPr lang="ru-RU"/>
        </a:p>
      </dgm:t>
    </dgm:pt>
    <dgm:pt modelId="{A244A9CF-5654-4665-BB54-5011F3ADB5AA}" type="pres">
      <dgm:prSet presAssocID="{BB26D725-D48C-4CDD-BE42-C4E68602611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7103933-1B5B-47F5-BEB0-3B6C6CFDE67E}" type="pres">
      <dgm:prSet presAssocID="{BB26D725-D48C-4CDD-BE42-C4E686026112}" presName="parentText" presStyleLbl="node1" presStyleIdx="1" presStyleCnt="3" custScaleX="84669" custScaleY="340758" custLinFactX="-581" custLinFactNeighborX="-100000" custLinFactNeighborY="149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E9C60-4A81-4FFF-AD8A-A80F9D8133A7}" type="pres">
      <dgm:prSet presAssocID="{BB26D725-D48C-4CDD-BE42-C4E686026112}" presName="negativeSpace" presStyleCnt="0"/>
      <dgm:spPr/>
      <dgm:t>
        <a:bodyPr/>
        <a:lstStyle/>
        <a:p>
          <a:endParaRPr lang="ru-RU"/>
        </a:p>
      </dgm:t>
    </dgm:pt>
    <dgm:pt modelId="{9DC2603A-2042-4A86-8390-6B7FF45F10A2}" type="pres">
      <dgm:prSet presAssocID="{BB26D725-D48C-4CDD-BE42-C4E686026112}" presName="childText" presStyleLbl="conFgAcc1" presStyleIdx="1" presStyleCnt="3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endParaRPr lang="ru-RU"/>
        </a:p>
      </dgm:t>
    </dgm:pt>
    <dgm:pt modelId="{ADF52EF8-FFFB-48F2-9123-933840F3C9C2}" type="pres">
      <dgm:prSet presAssocID="{5FD16445-0B1C-465E-A7BA-93559473675C}" presName="spaceBetweenRectangles" presStyleCnt="0"/>
      <dgm:spPr/>
      <dgm:t>
        <a:bodyPr/>
        <a:lstStyle/>
        <a:p>
          <a:endParaRPr lang="ru-RU"/>
        </a:p>
      </dgm:t>
    </dgm:pt>
    <dgm:pt modelId="{FF7250E5-E246-424D-B1E4-72438A2D5F35}" type="pres">
      <dgm:prSet presAssocID="{24F3107C-3FCF-4534-A630-716B6FE9722E}" presName="parentLin" presStyleCnt="0"/>
      <dgm:spPr/>
      <dgm:t>
        <a:bodyPr/>
        <a:lstStyle/>
        <a:p>
          <a:endParaRPr lang="ru-RU"/>
        </a:p>
      </dgm:t>
    </dgm:pt>
    <dgm:pt modelId="{77D9160D-7E26-486F-AE31-EF62FF770832}" type="pres">
      <dgm:prSet presAssocID="{24F3107C-3FCF-4534-A630-716B6FE9722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1C302FE-E424-49BB-BB59-AAB4FD7D6CB5}" type="pres">
      <dgm:prSet presAssocID="{24F3107C-3FCF-4534-A630-716B6FE9722E}" presName="parentText" presStyleLbl="node1" presStyleIdx="2" presStyleCnt="3" custScaleX="84669" custScaleY="556970" custLinFactX="-581" custLinFactNeighborX="-100000" custLinFactNeighborY="24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2EDB3-F482-41A0-988E-F9490B16C2E2}" type="pres">
      <dgm:prSet presAssocID="{24F3107C-3FCF-4534-A630-716B6FE9722E}" presName="negativeSpace" presStyleCnt="0"/>
      <dgm:spPr/>
      <dgm:t>
        <a:bodyPr/>
        <a:lstStyle/>
        <a:p>
          <a:endParaRPr lang="ru-RU"/>
        </a:p>
      </dgm:t>
    </dgm:pt>
    <dgm:pt modelId="{2FA5BEB6-3DED-4376-95A6-3C5B7C70CA69}" type="pres">
      <dgm:prSet presAssocID="{24F3107C-3FCF-4534-A630-716B6FE9722E}" presName="childText" presStyleLbl="conFgAcc1" presStyleIdx="2" presStyleCnt="3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endParaRPr lang="ru-RU"/>
        </a:p>
      </dgm:t>
    </dgm:pt>
  </dgm:ptLst>
  <dgm:cxnLst>
    <dgm:cxn modelId="{476C491E-23C9-48F5-AE3E-6CA587ED7074}" type="presOf" srcId="{BB26D725-D48C-4CDD-BE42-C4E686026112}" destId="{37103933-1B5B-47F5-BEB0-3B6C6CFDE67E}" srcOrd="1" destOrd="0" presId="urn:microsoft.com/office/officeart/2005/8/layout/list1"/>
    <dgm:cxn modelId="{A42AFEC6-424D-4F8D-8DE0-DFB427942744}" type="presOf" srcId="{24F3107C-3FCF-4534-A630-716B6FE9722E}" destId="{77D9160D-7E26-486F-AE31-EF62FF770832}" srcOrd="0" destOrd="0" presId="urn:microsoft.com/office/officeart/2005/8/layout/list1"/>
    <dgm:cxn modelId="{B0BFE249-1816-4E75-BD88-4EDF52DB3AA6}" type="presOf" srcId="{8D8ED117-056D-42F5-8BC5-1106CEF70E4A}" destId="{9760213E-D849-4EDB-B493-1C2C7192437E}" srcOrd="1" destOrd="0" presId="urn:microsoft.com/office/officeart/2005/8/layout/list1"/>
    <dgm:cxn modelId="{D4D04063-43AC-4BD7-9884-A605FBC9394D}" srcId="{9869F99A-BB20-42F3-BA37-5A0E119A95B5}" destId="{24F3107C-3FCF-4534-A630-716B6FE9722E}" srcOrd="2" destOrd="0" parTransId="{9F4F54A8-E26A-44C0-9155-C0DB3254DA59}" sibTransId="{5DF5D725-A660-4F99-8CAA-9E203F8BF2DD}"/>
    <dgm:cxn modelId="{7E75E774-3E24-4E85-80A6-0124F87F3903}" type="presOf" srcId="{24F3107C-3FCF-4534-A630-716B6FE9722E}" destId="{11C302FE-E424-49BB-BB59-AAB4FD7D6CB5}" srcOrd="1" destOrd="0" presId="urn:microsoft.com/office/officeart/2005/8/layout/list1"/>
    <dgm:cxn modelId="{B8C453E3-702F-4AE4-8DB2-0A062C3E7036}" srcId="{9869F99A-BB20-42F3-BA37-5A0E119A95B5}" destId="{BB26D725-D48C-4CDD-BE42-C4E686026112}" srcOrd="1" destOrd="0" parTransId="{07A245C1-9528-41B5-8C1E-AE6E05C6DDA9}" sibTransId="{5FD16445-0B1C-465E-A7BA-93559473675C}"/>
    <dgm:cxn modelId="{ADCB4F3F-D14C-4718-A338-46CE7706456A}" srcId="{9869F99A-BB20-42F3-BA37-5A0E119A95B5}" destId="{8D8ED117-056D-42F5-8BC5-1106CEF70E4A}" srcOrd="0" destOrd="0" parTransId="{8B615426-2F2B-472B-86F2-DD77F21CB81F}" sibTransId="{79BC6D3F-CA23-4FDD-848F-6B4C6ED9B998}"/>
    <dgm:cxn modelId="{04624DA5-660D-4AD0-96E0-7C252C2EE868}" type="presOf" srcId="{BB26D725-D48C-4CDD-BE42-C4E686026112}" destId="{A244A9CF-5654-4665-BB54-5011F3ADB5AA}" srcOrd="0" destOrd="0" presId="urn:microsoft.com/office/officeart/2005/8/layout/list1"/>
    <dgm:cxn modelId="{BC37C64F-25D7-4B7C-9A2D-8BBC1DFE2E45}" type="presOf" srcId="{8D8ED117-056D-42F5-8BC5-1106CEF70E4A}" destId="{E178AA18-80EE-44D9-9FDB-E2F9752A0E25}" srcOrd="0" destOrd="0" presId="urn:microsoft.com/office/officeart/2005/8/layout/list1"/>
    <dgm:cxn modelId="{7BB9A70E-838C-4C74-BAED-BB235B4A3FB6}" type="presOf" srcId="{9869F99A-BB20-42F3-BA37-5A0E119A95B5}" destId="{41D34D16-CC58-4D14-B163-46DB1D0E7BAC}" srcOrd="0" destOrd="0" presId="urn:microsoft.com/office/officeart/2005/8/layout/list1"/>
    <dgm:cxn modelId="{ACF5505D-7262-429E-8053-285A691AE812}" type="presParOf" srcId="{41D34D16-CC58-4D14-B163-46DB1D0E7BAC}" destId="{7EFCCC91-D672-4359-A4F5-5691325B3ED8}" srcOrd="0" destOrd="0" presId="urn:microsoft.com/office/officeart/2005/8/layout/list1"/>
    <dgm:cxn modelId="{DE7E16BE-5699-4D6E-A925-F9414DB5C8A4}" type="presParOf" srcId="{7EFCCC91-D672-4359-A4F5-5691325B3ED8}" destId="{E178AA18-80EE-44D9-9FDB-E2F9752A0E25}" srcOrd="0" destOrd="0" presId="urn:microsoft.com/office/officeart/2005/8/layout/list1"/>
    <dgm:cxn modelId="{EB5A8CAC-20FF-4207-B4C0-3B502BC31644}" type="presParOf" srcId="{7EFCCC91-D672-4359-A4F5-5691325B3ED8}" destId="{9760213E-D849-4EDB-B493-1C2C7192437E}" srcOrd="1" destOrd="0" presId="urn:microsoft.com/office/officeart/2005/8/layout/list1"/>
    <dgm:cxn modelId="{E852E880-AD02-460E-B2B0-2EFD12EFAD75}" type="presParOf" srcId="{41D34D16-CC58-4D14-B163-46DB1D0E7BAC}" destId="{3D5803F2-8C20-4278-A74A-BC7174AB6EE3}" srcOrd="1" destOrd="0" presId="urn:microsoft.com/office/officeart/2005/8/layout/list1"/>
    <dgm:cxn modelId="{E60C429F-0249-4D83-867B-AC195FB4F99B}" type="presParOf" srcId="{41D34D16-CC58-4D14-B163-46DB1D0E7BAC}" destId="{3BF36BBE-2B6A-4E2F-A3D8-E8F27CECC0B8}" srcOrd="2" destOrd="0" presId="urn:microsoft.com/office/officeart/2005/8/layout/list1"/>
    <dgm:cxn modelId="{03CFD731-A265-4550-A100-1F6672FC12BB}" type="presParOf" srcId="{41D34D16-CC58-4D14-B163-46DB1D0E7BAC}" destId="{AF0EBCB6-E593-46D6-BB1B-B3BCBE77C099}" srcOrd="3" destOrd="0" presId="urn:microsoft.com/office/officeart/2005/8/layout/list1"/>
    <dgm:cxn modelId="{5212421A-9F18-4292-85E9-EABF6BD4A21E}" type="presParOf" srcId="{41D34D16-CC58-4D14-B163-46DB1D0E7BAC}" destId="{9849F354-6C89-4C17-825B-970244241785}" srcOrd="4" destOrd="0" presId="urn:microsoft.com/office/officeart/2005/8/layout/list1"/>
    <dgm:cxn modelId="{6C037E0F-A7DD-4A96-B06B-8995D37F7392}" type="presParOf" srcId="{9849F354-6C89-4C17-825B-970244241785}" destId="{A244A9CF-5654-4665-BB54-5011F3ADB5AA}" srcOrd="0" destOrd="0" presId="urn:microsoft.com/office/officeart/2005/8/layout/list1"/>
    <dgm:cxn modelId="{E3678C16-7AA1-47FA-BE6C-4BEB6AC15237}" type="presParOf" srcId="{9849F354-6C89-4C17-825B-970244241785}" destId="{37103933-1B5B-47F5-BEB0-3B6C6CFDE67E}" srcOrd="1" destOrd="0" presId="urn:microsoft.com/office/officeart/2005/8/layout/list1"/>
    <dgm:cxn modelId="{F9063FAC-889A-495C-90FB-412E94733C43}" type="presParOf" srcId="{41D34D16-CC58-4D14-B163-46DB1D0E7BAC}" destId="{7EEE9C60-4A81-4FFF-AD8A-A80F9D8133A7}" srcOrd="5" destOrd="0" presId="urn:microsoft.com/office/officeart/2005/8/layout/list1"/>
    <dgm:cxn modelId="{9F2FEDB6-90F5-4CA3-9D4C-21EBA816AC1C}" type="presParOf" srcId="{41D34D16-CC58-4D14-B163-46DB1D0E7BAC}" destId="{9DC2603A-2042-4A86-8390-6B7FF45F10A2}" srcOrd="6" destOrd="0" presId="urn:microsoft.com/office/officeart/2005/8/layout/list1"/>
    <dgm:cxn modelId="{49139EE0-6050-4227-9958-51F08B10C021}" type="presParOf" srcId="{41D34D16-CC58-4D14-B163-46DB1D0E7BAC}" destId="{ADF52EF8-FFFB-48F2-9123-933840F3C9C2}" srcOrd="7" destOrd="0" presId="urn:microsoft.com/office/officeart/2005/8/layout/list1"/>
    <dgm:cxn modelId="{478AE71E-1031-43E5-82FC-4D3CE0891B5F}" type="presParOf" srcId="{41D34D16-CC58-4D14-B163-46DB1D0E7BAC}" destId="{FF7250E5-E246-424D-B1E4-72438A2D5F35}" srcOrd="8" destOrd="0" presId="urn:microsoft.com/office/officeart/2005/8/layout/list1"/>
    <dgm:cxn modelId="{42BAF211-60F4-42AC-AE48-B50CC20B6DEA}" type="presParOf" srcId="{FF7250E5-E246-424D-B1E4-72438A2D5F35}" destId="{77D9160D-7E26-486F-AE31-EF62FF770832}" srcOrd="0" destOrd="0" presId="urn:microsoft.com/office/officeart/2005/8/layout/list1"/>
    <dgm:cxn modelId="{128F7408-2EF5-4913-9AE9-E57374C93B78}" type="presParOf" srcId="{FF7250E5-E246-424D-B1E4-72438A2D5F35}" destId="{11C302FE-E424-49BB-BB59-AAB4FD7D6CB5}" srcOrd="1" destOrd="0" presId="urn:microsoft.com/office/officeart/2005/8/layout/list1"/>
    <dgm:cxn modelId="{B220C2E4-D930-4983-BD15-23D51ECB2E3A}" type="presParOf" srcId="{41D34D16-CC58-4D14-B163-46DB1D0E7BAC}" destId="{F772EDB3-F482-41A0-988E-F9490B16C2E2}" srcOrd="9" destOrd="0" presId="urn:microsoft.com/office/officeart/2005/8/layout/list1"/>
    <dgm:cxn modelId="{101C37F7-D6E0-4DC9-8789-A010C309999C}" type="presParOf" srcId="{41D34D16-CC58-4D14-B163-46DB1D0E7BAC}" destId="{2FA5BEB6-3DED-4376-95A6-3C5B7C70CA69}" srcOrd="10" destOrd="0" presId="urn:microsoft.com/office/officeart/2005/8/layout/list1"/>
  </dgm:cxnLst>
  <dgm:bg>
    <a:noFill/>
    <a:effectLst>
      <a:glow rad="127000">
        <a:schemeClr val="bg1"/>
      </a:glow>
      <a:outerShdw blurRad="50800" dist="50800" dir="5400000" algn="ctr" rotWithShape="0">
        <a:schemeClr val="bg1"/>
      </a:outerShdw>
    </a:effectLst>
  </dgm:bg>
  <dgm:whole>
    <a:ln w="9525" cap="flat" cmpd="sng" algn="ctr">
      <a:solidFill>
        <a:schemeClr val="accent1"/>
      </a:solidFill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/>
      <dgm:t>
        <a:bodyPr/>
        <a:lstStyle/>
        <a:p>
          <a:r>
            <a:rPr lang="ru-RU" sz="1300" dirty="0" smtClean="0"/>
            <a:t>Подпрограмма "Поддержка реестровых казачьих обществ Туапсинского района" - 2 386,8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/>
      <dgm:t>
        <a:bodyPr/>
        <a:lstStyle/>
        <a:p>
          <a:r>
            <a:rPr lang="ru-RU" sz="1300" dirty="0" smtClean="0"/>
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99339" custScaleY="132797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X="99230" custScaleY="13307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4952" custLinFactNeighborX="495" custLinFactNeighborY="-25971"/>
      <dgm:spPr/>
    </dgm:pt>
    <dgm:pt modelId="{B8DBE0B3-D79B-43B2-AB15-BABE495611A2}" type="pres">
      <dgm:prSet presAssocID="{DB07AA61-A49E-495D-AD2A-B71BD9EA6691}" presName="BottomArrow" presStyleLbl="node1" presStyleIdx="1" presStyleCnt="2" custScaleY="73667" custLinFactNeighborX="495" custLinFactNeighborY="24823"/>
      <dgm:spPr/>
    </dgm:pt>
  </dgm:ptLst>
  <dgm:cxnLst>
    <dgm:cxn modelId="{9E32E587-2653-4915-8176-77CF3B95DB38}" type="presOf" srcId="{2CA10B9F-B426-4A58-8733-8C57E9E34F61}" destId="{CDB98C60-E983-44AD-8550-33EC86231896}" srcOrd="1" destOrd="0" presId="urn:microsoft.com/office/officeart/2009/layout/ReverseList"/>
    <dgm:cxn modelId="{EDC8F3B7-190C-4DF1-87BE-1572A60C99F8}" type="presOf" srcId="{DB07AA61-A49E-495D-AD2A-B71BD9EA6691}" destId="{EE5CE014-F778-461B-B1F3-4F02ED8D647B}" srcOrd="0" destOrd="0" presId="urn:microsoft.com/office/officeart/2009/layout/ReverseList"/>
    <dgm:cxn modelId="{EA7D096E-9178-4666-A0DF-63445B35A177}" type="presOf" srcId="{523B71FF-35ED-4B2A-9B36-1593C28A407C}" destId="{6041F25F-8171-4DBE-848D-B01C4BFC7DA6}" srcOrd="1" destOrd="0" presId="urn:microsoft.com/office/officeart/2009/layout/ReverseList"/>
    <dgm:cxn modelId="{8BD7A825-30C1-4705-84B8-C83CCAD0A7EF}" type="presOf" srcId="{2CA10B9F-B426-4A58-8733-8C57E9E34F61}" destId="{0391DCA4-7CFF-495F-96A4-EF212BC65CFD}" srcOrd="0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F7D58A68-0078-4CE7-BBB7-8FBDF1981254}" type="presOf" srcId="{523B71FF-35ED-4B2A-9B36-1593C28A407C}" destId="{510B9A87-4C3A-4CCA-B293-EC7740F9FA85}" srcOrd="0" destOrd="0" presId="urn:microsoft.com/office/officeart/2009/layout/ReverseList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4E003C29-00F7-4BEC-87D7-C10D7E210ECD}" type="presParOf" srcId="{EE5CE014-F778-461B-B1F3-4F02ED8D647B}" destId="{0391DCA4-7CFF-495F-96A4-EF212BC65CFD}" srcOrd="0" destOrd="0" presId="urn:microsoft.com/office/officeart/2009/layout/ReverseList"/>
    <dgm:cxn modelId="{DA4E88E4-2B97-481D-BC95-3FE13AD24664}" type="presParOf" srcId="{EE5CE014-F778-461B-B1F3-4F02ED8D647B}" destId="{CDB98C60-E983-44AD-8550-33EC86231896}" srcOrd="1" destOrd="0" presId="urn:microsoft.com/office/officeart/2009/layout/ReverseList"/>
    <dgm:cxn modelId="{32C9C49F-6270-4930-A464-1DF2969831F6}" type="presParOf" srcId="{EE5CE014-F778-461B-B1F3-4F02ED8D647B}" destId="{510B9A87-4C3A-4CCA-B293-EC7740F9FA85}" srcOrd="2" destOrd="0" presId="urn:microsoft.com/office/officeart/2009/layout/ReverseList"/>
    <dgm:cxn modelId="{D09A354A-5D2C-4BDB-9799-7AF031A0B45C}" type="presParOf" srcId="{EE5CE014-F778-461B-B1F3-4F02ED8D647B}" destId="{6041F25F-8171-4DBE-848D-B01C4BFC7DA6}" srcOrd="3" destOrd="0" presId="urn:microsoft.com/office/officeart/2009/layout/ReverseList"/>
    <dgm:cxn modelId="{B120B02E-576A-4266-AD65-4B547A89E045}" type="presParOf" srcId="{EE5CE014-F778-461B-B1F3-4F02ED8D647B}" destId="{2890274A-3F54-4913-9AAA-DB0E250B8F7F}" srcOrd="4" destOrd="0" presId="urn:microsoft.com/office/officeart/2009/layout/ReverseList"/>
    <dgm:cxn modelId="{5C6668E8-724E-4F8F-9529-B6DC607999E7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/>
      <dgm:t>
        <a:bodyPr/>
        <a:lstStyle/>
        <a:p>
          <a:r>
            <a:rPr lang="ru-RU" sz="1300" dirty="0" smtClean="0"/>
            <a:t>Подпрограмма "Укрепление правопорядка, профилактика правонарушений, усиление борьбы с преступностью и противодействие коррупции в Туапсинском районе" - 50,0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/>
      <dgm:t>
        <a:bodyPr/>
        <a:lstStyle/>
        <a:p>
          <a:r>
            <a:rPr lang="ru-RU" sz="1300" dirty="0" smtClean="0"/>
            <a:t>изготовление методических и агитационных материалов профилактической направленности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107033" custScaleY="132706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Y="13319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3662" custLinFactNeighborX="-1178" custLinFactNeighborY="-20620"/>
      <dgm:spPr/>
    </dgm:pt>
    <dgm:pt modelId="{B8DBE0B3-D79B-43B2-AB15-BABE495611A2}" type="pres">
      <dgm:prSet presAssocID="{DB07AA61-A49E-495D-AD2A-B71BD9EA6691}" presName="BottomArrow" presStyleLbl="node1" presStyleIdx="1" presStyleCnt="2" custScaleY="73662" custLinFactNeighborX="-1178" custLinFactNeighborY="20070"/>
      <dgm:spPr/>
    </dgm:pt>
  </dgm:ptLst>
  <dgm:cxnLst>
    <dgm:cxn modelId="{D4A0092B-4DA2-4867-9EC6-B8C59332986D}" type="presOf" srcId="{2CA10B9F-B426-4A58-8733-8C57E9E34F61}" destId="{CDB98C60-E983-44AD-8550-33EC86231896}" srcOrd="1" destOrd="0" presId="urn:microsoft.com/office/officeart/2009/layout/ReverseList"/>
    <dgm:cxn modelId="{E813B128-AFB2-40A1-9CB6-A7E50344B07C}" type="presOf" srcId="{523B71FF-35ED-4B2A-9B36-1593C28A407C}" destId="{510B9A87-4C3A-4CCA-B293-EC7740F9FA85}" srcOrd="0" destOrd="0" presId="urn:microsoft.com/office/officeart/2009/layout/ReverseList"/>
    <dgm:cxn modelId="{855EEE4C-386E-4B44-8450-9B6AA7565D46}" type="presOf" srcId="{DB07AA61-A49E-495D-AD2A-B71BD9EA6691}" destId="{EE5CE014-F778-461B-B1F3-4F02ED8D647B}" srcOrd="0" destOrd="0" presId="urn:microsoft.com/office/officeart/2009/layout/ReverseList"/>
    <dgm:cxn modelId="{E0BFF0A3-C220-4FE1-A8FE-E78206A79E21}" type="presOf" srcId="{523B71FF-35ED-4B2A-9B36-1593C28A407C}" destId="{6041F25F-8171-4DBE-848D-B01C4BFC7DA6}" srcOrd="1" destOrd="0" presId="urn:microsoft.com/office/officeart/2009/layout/ReverseList"/>
    <dgm:cxn modelId="{3E96505A-C5F4-458B-9FA6-510DAD84073B}" type="presOf" srcId="{2CA10B9F-B426-4A58-8733-8C57E9E34F61}" destId="{0391DCA4-7CFF-495F-96A4-EF212BC65CFD}" srcOrd="0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AF72CA82-7452-4F83-8BC8-E9334C591AAD}" type="presParOf" srcId="{EE5CE014-F778-461B-B1F3-4F02ED8D647B}" destId="{0391DCA4-7CFF-495F-96A4-EF212BC65CFD}" srcOrd="0" destOrd="0" presId="urn:microsoft.com/office/officeart/2009/layout/ReverseList"/>
    <dgm:cxn modelId="{F8B62F54-54DC-404F-89F9-B007EA819D4F}" type="presParOf" srcId="{EE5CE014-F778-461B-B1F3-4F02ED8D647B}" destId="{CDB98C60-E983-44AD-8550-33EC86231896}" srcOrd="1" destOrd="0" presId="urn:microsoft.com/office/officeart/2009/layout/ReverseList"/>
    <dgm:cxn modelId="{66B106C6-C3CC-4DE7-98C4-B9448E987272}" type="presParOf" srcId="{EE5CE014-F778-461B-B1F3-4F02ED8D647B}" destId="{510B9A87-4C3A-4CCA-B293-EC7740F9FA85}" srcOrd="2" destOrd="0" presId="urn:microsoft.com/office/officeart/2009/layout/ReverseList"/>
    <dgm:cxn modelId="{5F23D592-3B0D-41A1-9D08-BD192F258048}" type="presParOf" srcId="{EE5CE014-F778-461B-B1F3-4F02ED8D647B}" destId="{6041F25F-8171-4DBE-848D-B01C4BFC7DA6}" srcOrd="3" destOrd="0" presId="urn:microsoft.com/office/officeart/2009/layout/ReverseList"/>
    <dgm:cxn modelId="{51902114-33C9-4E31-B4B7-C3BA960C9E0E}" type="presParOf" srcId="{EE5CE014-F778-461B-B1F3-4F02ED8D647B}" destId="{2890274A-3F54-4913-9AAA-DB0E250B8F7F}" srcOrd="4" destOrd="0" presId="urn:microsoft.com/office/officeart/2009/layout/ReverseList"/>
    <dgm:cxn modelId="{3CEB9E5C-8246-405D-AEC4-D69F1E7C581B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/>
      <dgm:t>
        <a:bodyPr/>
        <a:lstStyle/>
        <a:p>
          <a:r>
            <a:rPr lang="ru-RU" sz="1300" dirty="0" smtClean="0"/>
            <a:t>Подпрограмма "Противодействие незаконному обороту наркотиков на территории Туапсинского района" - </a:t>
          </a:r>
        </a:p>
        <a:p>
          <a:r>
            <a:rPr lang="ru-RU" sz="1300" dirty="0" smtClean="0"/>
            <a:t>113,0 </a:t>
          </a:r>
          <a:r>
            <a:rPr lang="ru-RU" sz="1300" dirty="0" err="1" smtClean="0"/>
            <a:t>тыс.руб</a:t>
          </a:r>
          <a:r>
            <a:rPr lang="ru-RU" sz="1300" dirty="0" smtClean="0"/>
            <a:t>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/>
      <dgm:t>
        <a:bodyPr/>
        <a:lstStyle/>
        <a:p>
          <a:r>
            <a:rPr lang="ru-RU" sz="1200" dirty="0" smtClean="0"/>
            <a:t>изготовление, оформление информационно-пропагандистских материалов антинаркотической направленности, приобретение технических средств для проведения мероприятий по профилактике наркомании</a:t>
          </a:r>
          <a:endParaRPr lang="ru-RU" sz="12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Y="133191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Y="13319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3662" custLinFactNeighborX="-1777" custLinFactNeighborY="-25224"/>
      <dgm:spPr/>
    </dgm:pt>
    <dgm:pt modelId="{B8DBE0B3-D79B-43B2-AB15-BABE495611A2}" type="pres">
      <dgm:prSet presAssocID="{DB07AA61-A49E-495D-AD2A-B71BD9EA6691}" presName="BottomArrow" presStyleLbl="node1" presStyleIdx="1" presStyleCnt="2" custScaleY="73662" custLinFactNeighborX="-1777" custLinFactNeighborY="29279"/>
      <dgm:spPr/>
    </dgm:pt>
  </dgm:ptLst>
  <dgm:cxnLst>
    <dgm:cxn modelId="{5CF380F1-5ECB-40EE-858E-C7272A8C8BE5}" type="presOf" srcId="{2CA10B9F-B426-4A58-8733-8C57E9E34F61}" destId="{CDB98C60-E983-44AD-8550-33EC86231896}" srcOrd="1" destOrd="0" presId="urn:microsoft.com/office/officeart/2009/layout/ReverseList"/>
    <dgm:cxn modelId="{68A6A517-D911-4B97-AA20-22396865C867}" type="presOf" srcId="{2CA10B9F-B426-4A58-8733-8C57E9E34F61}" destId="{0391DCA4-7CFF-495F-96A4-EF212BC65CFD}" srcOrd="0" destOrd="0" presId="urn:microsoft.com/office/officeart/2009/layout/ReverseList"/>
    <dgm:cxn modelId="{AEE7810D-A460-4ABA-B521-1AAB72094401}" type="presOf" srcId="{523B71FF-35ED-4B2A-9B36-1593C28A407C}" destId="{6041F25F-8171-4DBE-848D-B01C4BFC7DA6}" srcOrd="1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3AEDCF57-BFEA-4FE4-A7CD-DEB3859EEEC2}" type="presOf" srcId="{DB07AA61-A49E-495D-AD2A-B71BD9EA6691}" destId="{EE5CE014-F778-461B-B1F3-4F02ED8D647B}" srcOrd="0" destOrd="0" presId="urn:microsoft.com/office/officeart/2009/layout/ReverseList"/>
    <dgm:cxn modelId="{3575ED3E-AC30-4655-8E5F-600A77E102F9}" type="presOf" srcId="{523B71FF-35ED-4B2A-9B36-1593C28A407C}" destId="{510B9A87-4C3A-4CCA-B293-EC7740F9FA85}" srcOrd="0" destOrd="0" presId="urn:microsoft.com/office/officeart/2009/layout/ReverseList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DCA35FB3-C91B-4BAB-A08A-854AD0085A00}" type="presParOf" srcId="{EE5CE014-F778-461B-B1F3-4F02ED8D647B}" destId="{0391DCA4-7CFF-495F-96A4-EF212BC65CFD}" srcOrd="0" destOrd="0" presId="urn:microsoft.com/office/officeart/2009/layout/ReverseList"/>
    <dgm:cxn modelId="{B01F910F-7C37-4981-943A-C81220C7A6CF}" type="presParOf" srcId="{EE5CE014-F778-461B-B1F3-4F02ED8D647B}" destId="{CDB98C60-E983-44AD-8550-33EC86231896}" srcOrd="1" destOrd="0" presId="urn:microsoft.com/office/officeart/2009/layout/ReverseList"/>
    <dgm:cxn modelId="{A4CA3CC4-738D-4B4D-8EC4-030CDFAA2853}" type="presParOf" srcId="{EE5CE014-F778-461B-B1F3-4F02ED8D647B}" destId="{510B9A87-4C3A-4CCA-B293-EC7740F9FA85}" srcOrd="2" destOrd="0" presId="urn:microsoft.com/office/officeart/2009/layout/ReverseList"/>
    <dgm:cxn modelId="{BD2EBC63-2E97-4389-9D07-0C63A704A1F3}" type="presParOf" srcId="{EE5CE014-F778-461B-B1F3-4F02ED8D647B}" destId="{6041F25F-8171-4DBE-848D-B01C4BFC7DA6}" srcOrd="3" destOrd="0" presId="urn:microsoft.com/office/officeart/2009/layout/ReverseList"/>
    <dgm:cxn modelId="{C67A08D4-012B-4FFB-940D-6F4C7B2D5BC0}" type="presParOf" srcId="{EE5CE014-F778-461B-B1F3-4F02ED8D647B}" destId="{2890274A-3F54-4913-9AAA-DB0E250B8F7F}" srcOrd="4" destOrd="0" presId="urn:microsoft.com/office/officeart/2009/layout/ReverseList"/>
    <dgm:cxn modelId="{A4DD46F3-5172-47E8-AEE5-F9BF08523BF9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DBDDD8C-7848-4FB5-9218-1F20F247B075}" type="doc">
      <dgm:prSet loTypeId="urn:microsoft.com/office/officeart/2005/8/layout/h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C3B0A0-E327-41F4-A2CF-65B376B46881}">
      <dgm:prSet phldrT="[Текст]"/>
      <dgm:spPr/>
      <dgm:t>
        <a:bodyPr/>
        <a:lstStyle/>
        <a:p>
          <a:r>
            <a:rPr lang="ru-RU" dirty="0" smtClean="0"/>
            <a:t>Наш адрес: 352800, </a:t>
          </a:r>
          <a:r>
            <a:rPr lang="ru-RU" dirty="0" err="1" smtClean="0"/>
            <a:t>г.Туапсе</a:t>
          </a:r>
          <a:r>
            <a:rPr lang="ru-RU" dirty="0" smtClean="0"/>
            <a:t>, ул. Свободы, д.3</a:t>
          </a:r>
          <a:endParaRPr lang="ru-RU" dirty="0"/>
        </a:p>
      </dgm:t>
    </dgm:pt>
    <dgm:pt modelId="{461428B4-E6B7-4D34-A4EA-07C731164EC2}" type="parTrans" cxnId="{527DA0F2-ADC6-4B57-AECC-919FE9BAC4A1}">
      <dgm:prSet/>
      <dgm:spPr/>
      <dgm:t>
        <a:bodyPr/>
        <a:lstStyle/>
        <a:p>
          <a:endParaRPr lang="ru-RU"/>
        </a:p>
      </dgm:t>
    </dgm:pt>
    <dgm:pt modelId="{D0C70DE9-F592-4CB3-8668-1309D88BAFBA}" type="sibTrans" cxnId="{527DA0F2-ADC6-4B57-AECC-919FE9BAC4A1}">
      <dgm:prSet/>
      <dgm:spPr/>
      <dgm:t>
        <a:bodyPr/>
        <a:lstStyle/>
        <a:p>
          <a:endParaRPr lang="ru-RU"/>
        </a:p>
      </dgm:t>
    </dgm:pt>
    <dgm:pt modelId="{3792B59D-D42B-44FB-BEAF-EDF7E8229DA8}">
      <dgm:prSet phldrT="[Текст]"/>
      <dgm:spPr/>
      <dgm:t>
        <a:bodyPr/>
        <a:lstStyle/>
        <a:p>
          <a:r>
            <a:rPr lang="ru-RU" dirty="0" smtClean="0"/>
            <a:t>Телефон:  (86167) 2-57-11</a:t>
          </a:r>
          <a:endParaRPr lang="ru-RU" dirty="0"/>
        </a:p>
      </dgm:t>
    </dgm:pt>
    <dgm:pt modelId="{9F774336-9001-419A-A0F5-895632B13540}" type="parTrans" cxnId="{F5EE89C2-4958-4C7A-B971-A51020587D14}">
      <dgm:prSet/>
      <dgm:spPr/>
      <dgm:t>
        <a:bodyPr/>
        <a:lstStyle/>
        <a:p>
          <a:endParaRPr lang="ru-RU"/>
        </a:p>
      </dgm:t>
    </dgm:pt>
    <dgm:pt modelId="{C7A75B05-7E2B-48E3-A06C-E076A0E57BA4}" type="sibTrans" cxnId="{F5EE89C2-4958-4C7A-B971-A51020587D14}">
      <dgm:prSet/>
      <dgm:spPr/>
      <dgm:t>
        <a:bodyPr/>
        <a:lstStyle/>
        <a:p>
          <a:endParaRPr lang="ru-RU"/>
        </a:p>
      </dgm:t>
    </dgm:pt>
    <dgm:pt modelId="{1B0FA863-8910-4249-89CB-2AE4543CF484}">
      <dgm:prSet phldrT="[Текст]" custT="1"/>
      <dgm:spPr/>
      <dgm:t>
        <a:bodyPr/>
        <a:lstStyle/>
        <a:p>
          <a:r>
            <a:rPr lang="ru-RU" sz="1900" dirty="0" smtClean="0"/>
            <a:t>ФАКС:</a:t>
          </a:r>
        </a:p>
        <a:p>
          <a:r>
            <a:rPr lang="ru-RU" sz="1900" dirty="0" smtClean="0"/>
            <a:t>(86167) 2-57-11 </a:t>
          </a:r>
          <a:endParaRPr lang="ru-RU" sz="1900" dirty="0"/>
        </a:p>
      </dgm:t>
    </dgm:pt>
    <dgm:pt modelId="{9058C98B-2143-4154-9F28-D21F8C9B5B47}" type="parTrans" cxnId="{0C383640-489A-4AA3-9436-0A006894E8F6}">
      <dgm:prSet/>
      <dgm:spPr/>
      <dgm:t>
        <a:bodyPr/>
        <a:lstStyle/>
        <a:p>
          <a:endParaRPr lang="ru-RU"/>
        </a:p>
      </dgm:t>
    </dgm:pt>
    <dgm:pt modelId="{D57842FC-33C4-4BE7-BF65-515682514D80}" type="sibTrans" cxnId="{0C383640-489A-4AA3-9436-0A006894E8F6}">
      <dgm:prSet/>
      <dgm:spPr/>
      <dgm:t>
        <a:bodyPr/>
        <a:lstStyle/>
        <a:p>
          <a:endParaRPr lang="ru-RU"/>
        </a:p>
      </dgm:t>
    </dgm:pt>
    <dgm:pt modelId="{8F6E7209-9566-4FDF-81B1-039E6C8FBC62}">
      <dgm:prSet/>
      <dgm:spPr/>
      <dgm:t>
        <a:bodyPr/>
        <a:lstStyle/>
        <a:p>
          <a:r>
            <a:rPr lang="ru-RU" dirty="0" smtClean="0"/>
            <a:t>Адрес электронной почты: </a:t>
          </a:r>
          <a:r>
            <a:rPr lang="en-US" dirty="0" smtClean="0"/>
            <a:t>tuaprfin@mail.ru </a:t>
          </a:r>
          <a:endParaRPr lang="ru-RU" dirty="0"/>
        </a:p>
      </dgm:t>
    </dgm:pt>
    <dgm:pt modelId="{781AD8C2-8001-4DC7-B164-2926DEBCE833}" type="parTrans" cxnId="{DCFEF24E-D7AA-436B-A20B-200EC519A361}">
      <dgm:prSet/>
      <dgm:spPr/>
      <dgm:t>
        <a:bodyPr/>
        <a:lstStyle/>
        <a:p>
          <a:endParaRPr lang="ru-RU"/>
        </a:p>
      </dgm:t>
    </dgm:pt>
    <dgm:pt modelId="{4CEC7168-675D-4249-AD58-8168F8AF51D9}" type="sibTrans" cxnId="{DCFEF24E-D7AA-436B-A20B-200EC519A361}">
      <dgm:prSet/>
      <dgm:spPr/>
      <dgm:t>
        <a:bodyPr/>
        <a:lstStyle/>
        <a:p>
          <a:endParaRPr lang="ru-RU"/>
        </a:p>
      </dgm:t>
    </dgm:pt>
    <dgm:pt modelId="{34C9CB3B-74F2-4BBB-8BAD-94763B1E98BE}" type="pres">
      <dgm:prSet presAssocID="{2DBDDD8C-7848-4FB5-9218-1F20F247B0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F8BB12-D1C6-4A82-883F-3C23CEFDB008}" type="pres">
      <dgm:prSet presAssocID="{F1C3B0A0-E327-41F4-A2CF-65B376B4688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36AF0-A409-47E5-ABEB-5E7460B40E32}" type="pres">
      <dgm:prSet presAssocID="{D0C70DE9-F592-4CB3-8668-1309D88BAFBA}" presName="sibTrans" presStyleCnt="0"/>
      <dgm:spPr/>
    </dgm:pt>
    <dgm:pt modelId="{FBF4D26B-14D3-418A-A8F1-2374D0E5C1FE}" type="pres">
      <dgm:prSet presAssocID="{3792B59D-D42B-44FB-BEAF-EDF7E8229D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304B8-31AF-402A-8CD0-B07ACB89D57E}" type="pres">
      <dgm:prSet presAssocID="{C7A75B05-7E2B-48E3-A06C-E076A0E57BA4}" presName="sibTrans" presStyleCnt="0"/>
      <dgm:spPr/>
    </dgm:pt>
    <dgm:pt modelId="{4ED65E16-BC27-43F0-807D-0DF9E37D0BA8}" type="pres">
      <dgm:prSet presAssocID="{1B0FA863-8910-4249-89CB-2AE4543CF48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7B99B-8E0B-41AE-8D89-E12EE5950351}" type="pres">
      <dgm:prSet presAssocID="{D57842FC-33C4-4BE7-BF65-515682514D80}" presName="sibTrans" presStyleCnt="0"/>
      <dgm:spPr/>
    </dgm:pt>
    <dgm:pt modelId="{B30776A0-22B5-4B31-8DE4-C166F018BB87}" type="pres">
      <dgm:prSet presAssocID="{8F6E7209-9566-4FDF-81B1-039E6C8FBC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95D0A1-A3CF-4C8B-AACA-54197F48A073}" type="presOf" srcId="{2DBDDD8C-7848-4FB5-9218-1F20F247B075}" destId="{34C9CB3B-74F2-4BBB-8BAD-94763B1E98BE}" srcOrd="0" destOrd="0" presId="urn:microsoft.com/office/officeart/2005/8/layout/hList6"/>
    <dgm:cxn modelId="{20657A39-9589-4F8A-A578-6447B79F0AA8}" type="presOf" srcId="{3792B59D-D42B-44FB-BEAF-EDF7E8229DA8}" destId="{FBF4D26B-14D3-418A-A8F1-2374D0E5C1FE}" srcOrd="0" destOrd="0" presId="urn:microsoft.com/office/officeart/2005/8/layout/hList6"/>
    <dgm:cxn modelId="{527DA0F2-ADC6-4B57-AECC-919FE9BAC4A1}" srcId="{2DBDDD8C-7848-4FB5-9218-1F20F247B075}" destId="{F1C3B0A0-E327-41F4-A2CF-65B376B46881}" srcOrd="0" destOrd="0" parTransId="{461428B4-E6B7-4D34-A4EA-07C731164EC2}" sibTransId="{D0C70DE9-F592-4CB3-8668-1309D88BAFBA}"/>
    <dgm:cxn modelId="{D6F2CD7B-72AE-4398-BF71-AB5F9637C3C2}" type="presOf" srcId="{8F6E7209-9566-4FDF-81B1-039E6C8FBC62}" destId="{B30776A0-22B5-4B31-8DE4-C166F018BB87}" srcOrd="0" destOrd="0" presId="urn:microsoft.com/office/officeart/2005/8/layout/hList6"/>
    <dgm:cxn modelId="{F5EE89C2-4958-4C7A-B971-A51020587D14}" srcId="{2DBDDD8C-7848-4FB5-9218-1F20F247B075}" destId="{3792B59D-D42B-44FB-BEAF-EDF7E8229DA8}" srcOrd="1" destOrd="0" parTransId="{9F774336-9001-419A-A0F5-895632B13540}" sibTransId="{C7A75B05-7E2B-48E3-A06C-E076A0E57BA4}"/>
    <dgm:cxn modelId="{0C383640-489A-4AA3-9436-0A006894E8F6}" srcId="{2DBDDD8C-7848-4FB5-9218-1F20F247B075}" destId="{1B0FA863-8910-4249-89CB-2AE4543CF484}" srcOrd="2" destOrd="0" parTransId="{9058C98B-2143-4154-9F28-D21F8C9B5B47}" sibTransId="{D57842FC-33C4-4BE7-BF65-515682514D80}"/>
    <dgm:cxn modelId="{EE58B8B3-1D71-40AF-8B8C-4D89F07D01E4}" type="presOf" srcId="{1B0FA863-8910-4249-89CB-2AE4543CF484}" destId="{4ED65E16-BC27-43F0-807D-0DF9E37D0BA8}" srcOrd="0" destOrd="0" presId="urn:microsoft.com/office/officeart/2005/8/layout/hList6"/>
    <dgm:cxn modelId="{0A88000B-98A2-4B6B-A28B-0B1917B8BC04}" type="presOf" srcId="{F1C3B0A0-E327-41F4-A2CF-65B376B46881}" destId="{42F8BB12-D1C6-4A82-883F-3C23CEFDB008}" srcOrd="0" destOrd="0" presId="urn:microsoft.com/office/officeart/2005/8/layout/hList6"/>
    <dgm:cxn modelId="{DCFEF24E-D7AA-436B-A20B-200EC519A361}" srcId="{2DBDDD8C-7848-4FB5-9218-1F20F247B075}" destId="{8F6E7209-9566-4FDF-81B1-039E6C8FBC62}" srcOrd="3" destOrd="0" parTransId="{781AD8C2-8001-4DC7-B164-2926DEBCE833}" sibTransId="{4CEC7168-675D-4249-AD58-8168F8AF51D9}"/>
    <dgm:cxn modelId="{3E5AF281-8E4B-43CD-8CC0-0113EA3D7191}" type="presParOf" srcId="{34C9CB3B-74F2-4BBB-8BAD-94763B1E98BE}" destId="{42F8BB12-D1C6-4A82-883F-3C23CEFDB008}" srcOrd="0" destOrd="0" presId="urn:microsoft.com/office/officeart/2005/8/layout/hList6"/>
    <dgm:cxn modelId="{47078B72-5051-48C6-98B8-098221801B6E}" type="presParOf" srcId="{34C9CB3B-74F2-4BBB-8BAD-94763B1E98BE}" destId="{DE136AF0-A409-47E5-ABEB-5E7460B40E32}" srcOrd="1" destOrd="0" presId="urn:microsoft.com/office/officeart/2005/8/layout/hList6"/>
    <dgm:cxn modelId="{F0B9E0E0-468F-4EEA-8160-3DD335457366}" type="presParOf" srcId="{34C9CB3B-74F2-4BBB-8BAD-94763B1E98BE}" destId="{FBF4D26B-14D3-418A-A8F1-2374D0E5C1FE}" srcOrd="2" destOrd="0" presId="urn:microsoft.com/office/officeart/2005/8/layout/hList6"/>
    <dgm:cxn modelId="{F306E772-5567-4AAB-96AD-86C1E1F688C0}" type="presParOf" srcId="{34C9CB3B-74F2-4BBB-8BAD-94763B1E98BE}" destId="{953304B8-31AF-402A-8CD0-B07ACB89D57E}" srcOrd="3" destOrd="0" presId="urn:microsoft.com/office/officeart/2005/8/layout/hList6"/>
    <dgm:cxn modelId="{E875213D-3777-404F-8E4C-D4ED79A1C490}" type="presParOf" srcId="{34C9CB3B-74F2-4BBB-8BAD-94763B1E98BE}" destId="{4ED65E16-BC27-43F0-807D-0DF9E37D0BA8}" srcOrd="4" destOrd="0" presId="urn:microsoft.com/office/officeart/2005/8/layout/hList6"/>
    <dgm:cxn modelId="{4B4B942C-BAC9-402D-B28B-020F920F06A8}" type="presParOf" srcId="{34C9CB3B-74F2-4BBB-8BAD-94763B1E98BE}" destId="{E347B99B-8E0B-41AE-8D89-E12EE5950351}" srcOrd="5" destOrd="0" presId="urn:microsoft.com/office/officeart/2005/8/layout/hList6"/>
    <dgm:cxn modelId="{ECC1AD74-D341-4FEF-BC19-948D4F3384D1}" type="presParOf" srcId="{34C9CB3B-74F2-4BBB-8BAD-94763B1E98BE}" destId="{B30776A0-22B5-4B31-8DE4-C166F018BB87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A6AEB-2B23-4CC0-B1A5-C2053B4A1FFE}">
      <dsp:nvSpPr>
        <dsp:cNvPr id="0" name=""/>
        <dsp:cNvSpPr/>
      </dsp:nvSpPr>
      <dsp:spPr>
        <a:xfrm>
          <a:off x="61180" y="1639129"/>
          <a:ext cx="4442565" cy="508740"/>
        </a:xfrm>
        <a:prstGeom prst="mathMinus">
          <a:avLst/>
        </a:prstGeom>
        <a:solidFill>
          <a:srgbClr val="008A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E28223-9AAD-4421-8C20-81C8BDF3CF9F}">
      <dsp:nvSpPr>
        <dsp:cNvPr id="0" name=""/>
        <dsp:cNvSpPr/>
      </dsp:nvSpPr>
      <dsp:spPr>
        <a:xfrm>
          <a:off x="520100" y="880077"/>
          <a:ext cx="757007" cy="759202"/>
        </a:xfrm>
        <a:prstGeom prst="downArrow">
          <a:avLst/>
        </a:prstGeom>
        <a:solidFill>
          <a:srgbClr val="008A00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68DB7A-C2E0-4A87-8736-553423045DDC}">
      <dsp:nvSpPr>
        <dsp:cNvPr id="0" name=""/>
        <dsp:cNvSpPr/>
      </dsp:nvSpPr>
      <dsp:spPr>
        <a:xfrm>
          <a:off x="1186645" y="620981"/>
          <a:ext cx="2835539" cy="112046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0" kern="1200" dirty="0" smtClean="0">
              <a:solidFill>
                <a:srgbClr val="0000FF"/>
              </a:solidFill>
            </a:rPr>
            <a:t>Объем доходов на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0" kern="1200" dirty="0" smtClean="0">
              <a:solidFill>
                <a:srgbClr val="0000FF"/>
              </a:solidFill>
            </a:rPr>
            <a:t>1 жителя в 2017 году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0" kern="1200" dirty="0" smtClean="0">
              <a:solidFill>
                <a:srgbClr val="0000FF"/>
              </a:solidFill>
            </a:rPr>
            <a:t>16 671 руб.</a:t>
          </a:r>
          <a:endParaRPr lang="ru-RU" sz="2000" i="0" kern="1200" dirty="0">
            <a:solidFill>
              <a:srgbClr val="0000FF"/>
            </a:solidFill>
          </a:endParaRPr>
        </a:p>
      </dsp:txBody>
      <dsp:txXfrm>
        <a:off x="1186645" y="620981"/>
        <a:ext cx="2835539" cy="1120461"/>
      </dsp:txXfrm>
    </dsp:sp>
    <dsp:sp modelId="{BA28A6D9-B0A4-4278-960B-ADF9CCDC5D8B}">
      <dsp:nvSpPr>
        <dsp:cNvPr id="0" name=""/>
        <dsp:cNvSpPr/>
      </dsp:nvSpPr>
      <dsp:spPr>
        <a:xfrm>
          <a:off x="3317866" y="2362085"/>
          <a:ext cx="908098" cy="712510"/>
        </a:xfrm>
        <a:prstGeom prst="upArrow">
          <a:avLst/>
        </a:prstGeom>
        <a:solidFill>
          <a:srgbClr val="008A00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623021-5169-4F56-B1FC-3010C6EE6E6D}">
      <dsp:nvSpPr>
        <dsp:cNvPr id="0" name=""/>
        <dsp:cNvSpPr/>
      </dsp:nvSpPr>
      <dsp:spPr>
        <a:xfrm>
          <a:off x="430557" y="2141171"/>
          <a:ext cx="3035895" cy="88486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00FF"/>
              </a:solidFill>
            </a:rPr>
            <a:t>Объем расходов на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00FF"/>
              </a:solidFill>
            </a:rPr>
            <a:t>1 жителя в 2017 году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00FF"/>
              </a:solidFill>
            </a:rPr>
            <a:t>16 671 руб.</a:t>
          </a:r>
          <a:endParaRPr lang="ru-RU" sz="2000" b="1" kern="1200" dirty="0">
            <a:solidFill>
              <a:srgbClr val="0000FF"/>
            </a:solidFill>
          </a:endParaRPr>
        </a:p>
      </dsp:txBody>
      <dsp:txXfrm>
        <a:off x="430557" y="2141171"/>
        <a:ext cx="3035895" cy="8848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AD75E-F9D9-4B7B-A3B1-CF05AE9DCC49}">
      <dsp:nvSpPr>
        <dsp:cNvPr id="0" name=""/>
        <dsp:cNvSpPr/>
      </dsp:nvSpPr>
      <dsp:spPr>
        <a:xfrm>
          <a:off x="2492091" y="2478455"/>
          <a:ext cx="1056188" cy="2851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8094" y="0"/>
              </a:lnTo>
              <a:lnTo>
                <a:pt x="528094" y="2851899"/>
              </a:lnTo>
              <a:lnTo>
                <a:pt x="1056188" y="28518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2944155" y="3828375"/>
        <a:ext cx="152059" cy="152059"/>
      </dsp:txXfrm>
    </dsp:sp>
    <dsp:sp modelId="{25425BF1-58A1-4863-87C4-018725F25A95}">
      <dsp:nvSpPr>
        <dsp:cNvPr id="0" name=""/>
        <dsp:cNvSpPr/>
      </dsp:nvSpPr>
      <dsp:spPr>
        <a:xfrm>
          <a:off x="2492091" y="2478455"/>
          <a:ext cx="984185" cy="1409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2092" y="0"/>
              </a:lnTo>
              <a:lnTo>
                <a:pt x="492092" y="1409980"/>
              </a:lnTo>
              <a:lnTo>
                <a:pt x="984185" y="140998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941196" y="3140458"/>
        <a:ext cx="85974" cy="85974"/>
      </dsp:txXfrm>
    </dsp:sp>
    <dsp:sp modelId="{73BB9ABE-55A5-4D96-B34E-B6FDDFB1E6A7}">
      <dsp:nvSpPr>
        <dsp:cNvPr id="0" name=""/>
        <dsp:cNvSpPr/>
      </dsp:nvSpPr>
      <dsp:spPr>
        <a:xfrm>
          <a:off x="2492091" y="2129273"/>
          <a:ext cx="909954" cy="349182"/>
        </a:xfrm>
        <a:custGeom>
          <a:avLst/>
          <a:gdLst/>
          <a:ahLst/>
          <a:cxnLst/>
          <a:rect l="0" t="0" r="0" b="0"/>
          <a:pathLst>
            <a:path>
              <a:moveTo>
                <a:pt x="0" y="349182"/>
              </a:moveTo>
              <a:lnTo>
                <a:pt x="454977" y="349182"/>
              </a:lnTo>
              <a:lnTo>
                <a:pt x="454977" y="0"/>
              </a:lnTo>
              <a:lnTo>
                <a:pt x="909954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922701" y="2279498"/>
        <a:ext cx="48732" cy="48732"/>
      </dsp:txXfrm>
    </dsp:sp>
    <dsp:sp modelId="{C63F12E2-2B78-4026-8E19-0402C92BFA59}">
      <dsp:nvSpPr>
        <dsp:cNvPr id="0" name=""/>
        <dsp:cNvSpPr/>
      </dsp:nvSpPr>
      <dsp:spPr>
        <a:xfrm>
          <a:off x="2492091" y="519810"/>
          <a:ext cx="912181" cy="1958644"/>
        </a:xfrm>
        <a:custGeom>
          <a:avLst/>
          <a:gdLst/>
          <a:ahLst/>
          <a:cxnLst/>
          <a:rect l="0" t="0" r="0" b="0"/>
          <a:pathLst>
            <a:path>
              <a:moveTo>
                <a:pt x="0" y="1958644"/>
              </a:moveTo>
              <a:lnTo>
                <a:pt x="456090" y="1958644"/>
              </a:lnTo>
              <a:lnTo>
                <a:pt x="456090" y="0"/>
              </a:lnTo>
              <a:lnTo>
                <a:pt x="912181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2894166" y="1445117"/>
        <a:ext cx="108031" cy="108031"/>
      </dsp:txXfrm>
    </dsp:sp>
    <dsp:sp modelId="{5D6A5FA5-BECC-43B8-8C26-F415C5E4E597}">
      <dsp:nvSpPr>
        <dsp:cNvPr id="0" name=""/>
        <dsp:cNvSpPr/>
      </dsp:nvSpPr>
      <dsp:spPr>
        <a:xfrm>
          <a:off x="-2231" y="1368168"/>
          <a:ext cx="2768070" cy="2220574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Проект бюджета муниципального образования Туапсинский</a:t>
          </a: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 район</a:t>
          </a:r>
          <a:endParaRPr lang="ru-RU" sz="2200" kern="1200" dirty="0">
            <a:solidFill>
              <a:schemeClr val="bg1"/>
            </a:solidFill>
          </a:endParaRPr>
        </a:p>
      </dsp:txBody>
      <dsp:txXfrm>
        <a:off x="-2231" y="1368168"/>
        <a:ext cx="2768070" cy="2220574"/>
      </dsp:txXfrm>
    </dsp:sp>
    <dsp:sp modelId="{30605799-F5A7-4E9B-883D-52AB8D29BFE5}">
      <dsp:nvSpPr>
        <dsp:cNvPr id="0" name=""/>
        <dsp:cNvSpPr/>
      </dsp:nvSpPr>
      <dsp:spPr>
        <a:xfrm>
          <a:off x="3404273" y="1"/>
          <a:ext cx="5537618" cy="1039618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</a:rPr>
            <a:t>Бюджетное послание Президента Российской Федерации  Федеральному собранию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3404273" y="1"/>
        <a:ext cx="5537618" cy="1039618"/>
      </dsp:txXfrm>
    </dsp:sp>
    <dsp:sp modelId="{6A94F47C-4FE3-4A6B-921F-84094EF019B2}">
      <dsp:nvSpPr>
        <dsp:cNvPr id="0" name=""/>
        <dsp:cNvSpPr/>
      </dsp:nvSpPr>
      <dsp:spPr>
        <a:xfrm>
          <a:off x="3402045" y="1307985"/>
          <a:ext cx="5537618" cy="1642575"/>
        </a:xfrm>
        <a:prstGeom prst="rect">
          <a:avLst/>
        </a:prstGeom>
        <a:solidFill>
          <a:srgbClr val="FF9966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200" b="1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Основные направления бюджетной и основные направления  налоговой политик МО Туапсинский район </a:t>
          </a: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на 2017-2019 годы </a:t>
          </a:r>
          <a:endParaRPr lang="ru-RU" sz="2100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200" kern="1200" dirty="0">
            <a:solidFill>
              <a:srgbClr val="002060"/>
            </a:solidFill>
          </a:endParaRPr>
        </a:p>
      </dsp:txBody>
      <dsp:txXfrm>
        <a:off x="3402045" y="1307985"/>
        <a:ext cx="5537618" cy="1642575"/>
      </dsp:txXfrm>
    </dsp:sp>
    <dsp:sp modelId="{68896765-CE76-4426-9210-97F5741D95D4}">
      <dsp:nvSpPr>
        <dsp:cNvPr id="0" name=""/>
        <dsp:cNvSpPr/>
      </dsp:nvSpPr>
      <dsp:spPr>
        <a:xfrm>
          <a:off x="3476276" y="3218776"/>
          <a:ext cx="5506279" cy="1339318"/>
        </a:xfrm>
        <a:prstGeom prst="rect">
          <a:avLst/>
        </a:prstGeom>
        <a:solidFill>
          <a:srgbClr val="66CCFF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rgbClr val="002060"/>
              </a:solidFill>
            </a:rPr>
            <a:t>Прогноз социально-</a:t>
          </a: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rgbClr val="002060"/>
              </a:solidFill>
            </a:rPr>
            <a:t>экономического  развития 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 smtClean="0">
              <a:solidFill>
                <a:srgbClr val="002060"/>
              </a:solidFill>
            </a:rPr>
            <a:t>МО Туапсинский район до 2019 года 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3476276" y="3218776"/>
        <a:ext cx="5506279" cy="1339318"/>
      </dsp:txXfrm>
    </dsp:sp>
    <dsp:sp modelId="{97F89BEF-610A-419B-8A3F-66CB9E89428A}">
      <dsp:nvSpPr>
        <dsp:cNvPr id="0" name=""/>
        <dsp:cNvSpPr/>
      </dsp:nvSpPr>
      <dsp:spPr>
        <a:xfrm>
          <a:off x="3548279" y="4824538"/>
          <a:ext cx="5256929" cy="1011634"/>
        </a:xfrm>
        <a:prstGeom prst="rect">
          <a:avLst/>
        </a:prstGeom>
        <a:solidFill>
          <a:srgbClr val="FFFF66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rgbClr val="002060"/>
              </a:solidFill>
            </a:rPr>
            <a:t>Муниципальные программы 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rgbClr val="002060"/>
              </a:solidFill>
            </a:rPr>
            <a:t>МО Туапсинский район</a:t>
          </a:r>
          <a:endParaRPr lang="ru-RU" sz="2200" kern="1200" dirty="0">
            <a:solidFill>
              <a:srgbClr val="002060"/>
            </a:solidFill>
          </a:endParaRPr>
        </a:p>
      </dsp:txBody>
      <dsp:txXfrm>
        <a:off x="3548279" y="4824538"/>
        <a:ext cx="5256929" cy="10116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1058E-B318-4B54-89FC-FED722CD79BA}">
      <dsp:nvSpPr>
        <dsp:cNvPr id="0" name=""/>
        <dsp:cNvSpPr/>
      </dsp:nvSpPr>
      <dsp:spPr>
        <a:xfrm>
          <a:off x="-6300431" y="-1008615"/>
          <a:ext cx="7849878" cy="7849878"/>
        </a:xfrm>
        <a:prstGeom prst="blockArc">
          <a:avLst>
            <a:gd name="adj1" fmla="val 18900000"/>
            <a:gd name="adj2" fmla="val 2700000"/>
            <a:gd name="adj3" fmla="val 275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9E8481-E879-46EE-B2F8-14C361727F8D}">
      <dsp:nvSpPr>
        <dsp:cNvPr id="0" name=""/>
        <dsp:cNvSpPr/>
      </dsp:nvSpPr>
      <dsp:spPr>
        <a:xfrm>
          <a:off x="1361947" y="166837"/>
          <a:ext cx="7567044" cy="1143432"/>
        </a:xfrm>
        <a:prstGeom prst="flowChartAlternateProcess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5933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rgbClr val="002060"/>
              </a:solidFill>
            </a:rPr>
            <a:t>дополнительный норматив отчислений </a:t>
          </a:r>
          <a:r>
            <a:rPr lang="ru-RU" sz="2000" b="1" kern="1200" dirty="0" smtClean="0">
              <a:solidFill>
                <a:srgbClr val="002060"/>
              </a:solidFill>
            </a:rPr>
            <a:t>от</a:t>
          </a:r>
          <a:r>
            <a:rPr lang="ru-RU" sz="2000" b="0" kern="1200" dirty="0" smtClean="0">
              <a:solidFill>
                <a:srgbClr val="002060"/>
              </a:solidFill>
            </a:rPr>
            <a:t> </a:t>
          </a:r>
          <a:r>
            <a:rPr lang="ru-RU" sz="2000" b="1" kern="1200" dirty="0" smtClean="0">
              <a:solidFill>
                <a:srgbClr val="002060"/>
              </a:solidFill>
            </a:rPr>
            <a:t>налога на доходы физических лиц </a:t>
          </a:r>
          <a:r>
            <a:rPr lang="ru-RU" sz="2000" b="0" kern="1200" dirty="0" smtClean="0">
              <a:solidFill>
                <a:srgbClr val="002060"/>
              </a:solidFill>
            </a:rPr>
            <a:t>в бюджет муниципального образования Туапсинский район </a:t>
          </a:r>
          <a:endParaRPr lang="ru-RU" sz="2000" b="0" kern="1200" dirty="0">
            <a:solidFill>
              <a:srgbClr val="002060"/>
            </a:solidFill>
          </a:endParaRPr>
        </a:p>
      </dsp:txBody>
      <dsp:txXfrm>
        <a:off x="1417764" y="222654"/>
        <a:ext cx="7455410" cy="1031798"/>
      </dsp:txXfrm>
    </dsp:sp>
    <dsp:sp modelId="{D0A387B2-F88C-469D-AC6C-CF6187F00039}">
      <dsp:nvSpPr>
        <dsp:cNvPr id="0" name=""/>
        <dsp:cNvSpPr/>
      </dsp:nvSpPr>
      <dsp:spPr>
        <a:xfrm>
          <a:off x="429489" y="144022"/>
          <a:ext cx="1502606" cy="1207299"/>
        </a:xfrm>
        <a:prstGeom prst="ellipse">
          <a:avLst/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9BE1D-6841-44F6-9255-86017B403359}">
      <dsp:nvSpPr>
        <dsp:cNvPr id="0" name=""/>
        <dsp:cNvSpPr/>
      </dsp:nvSpPr>
      <dsp:spPr>
        <a:xfrm>
          <a:off x="1769915" y="1656186"/>
          <a:ext cx="7065633" cy="1442472"/>
        </a:xfrm>
        <a:prstGeom prst="flowChartAlternateProcess">
          <a:avLst/>
        </a:prstGeom>
        <a:solidFill>
          <a:srgbClr val="FF7C80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5933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госпошлина </a:t>
          </a:r>
          <a:r>
            <a:rPr lang="ru-RU" sz="2000" kern="1200" dirty="0" smtClean="0">
              <a:solidFill>
                <a:srgbClr val="002060"/>
              </a:solidFill>
            </a:rPr>
            <a:t>за совершение федеральными органами исполнительной власти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rgbClr val="002060"/>
              </a:solidFill>
            </a:rPr>
            <a:t>юридически значимых действий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rgbClr val="002060"/>
              </a:solidFill>
            </a:rPr>
            <a:t>через многофункциональные центры</a:t>
          </a:r>
        </a:p>
      </dsp:txBody>
      <dsp:txXfrm>
        <a:off x="1840329" y="1726600"/>
        <a:ext cx="6924805" cy="1301644"/>
      </dsp:txXfrm>
    </dsp:sp>
    <dsp:sp modelId="{A75342D2-FCED-4E2D-8CE4-3898CDB924CF}">
      <dsp:nvSpPr>
        <dsp:cNvPr id="0" name=""/>
        <dsp:cNvSpPr/>
      </dsp:nvSpPr>
      <dsp:spPr>
        <a:xfrm>
          <a:off x="360044" y="1728199"/>
          <a:ext cx="2043191" cy="139102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B7FC42-3BDA-4ED7-B7FC-2E50C2FCE1EB}">
      <dsp:nvSpPr>
        <dsp:cNvPr id="0" name=""/>
        <dsp:cNvSpPr/>
      </dsp:nvSpPr>
      <dsp:spPr>
        <a:xfrm>
          <a:off x="1275221" y="3816424"/>
          <a:ext cx="7563266" cy="1452271"/>
        </a:xfrm>
        <a:prstGeom prst="roundRect">
          <a:avLst/>
        </a:prstGeom>
        <a:solidFill>
          <a:srgbClr val="FFEA93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5933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арендная плата за землю</a:t>
          </a:r>
          <a:r>
            <a:rPr lang="ru-RU" sz="1800" kern="1200" dirty="0" smtClean="0">
              <a:solidFill>
                <a:srgbClr val="002060"/>
              </a:solidFill>
            </a:rPr>
            <a:t> – учтены предварительные результаты определения кадастровой оценки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rgbClr val="002060"/>
              </a:solidFill>
            </a:rPr>
            <a:t>земельных участков в отношении земель населенных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rgbClr val="002060"/>
              </a:solidFill>
            </a:rPr>
            <a:t>пунктов (ДИО КК) вступающих в силу с 01.01.2017 года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346115" y="3887318"/>
        <a:ext cx="7421478" cy="1310483"/>
      </dsp:txXfrm>
    </dsp:sp>
    <dsp:sp modelId="{BFBC3FCE-9AF0-4B00-99FF-C7772CD8F482}">
      <dsp:nvSpPr>
        <dsp:cNvPr id="0" name=""/>
        <dsp:cNvSpPr/>
      </dsp:nvSpPr>
      <dsp:spPr>
        <a:xfrm>
          <a:off x="264943" y="3672410"/>
          <a:ext cx="2155440" cy="1458162"/>
        </a:xfrm>
        <a:prstGeom prst="ellipse">
          <a:avLst/>
        </a:prstGeom>
        <a:solidFill>
          <a:srgbClr val="FF993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A3740-124E-40BD-B0E9-69BCB875889D}">
      <dsp:nvSpPr>
        <dsp:cNvPr id="0" name=""/>
        <dsp:cNvSpPr/>
      </dsp:nvSpPr>
      <dsp:spPr>
        <a:xfrm>
          <a:off x="0" y="1659696"/>
          <a:ext cx="3455845" cy="7130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63000"/>
              </a:schemeClr>
            </a:gs>
            <a:gs pos="30000">
              <a:schemeClr val="accent2">
                <a:shade val="90000"/>
                <a:satMod val="110000"/>
              </a:schemeClr>
            </a:gs>
            <a:gs pos="45000">
              <a:schemeClr val="accent2">
                <a:shade val="100000"/>
                <a:satMod val="118000"/>
              </a:schemeClr>
            </a:gs>
            <a:gs pos="55000">
              <a:schemeClr val="accent2">
                <a:shade val="100000"/>
                <a:satMod val="118000"/>
              </a:schemeClr>
            </a:gs>
            <a:gs pos="73000">
              <a:schemeClr val="accent2">
                <a:shade val="90000"/>
                <a:satMod val="110000"/>
              </a:schemeClr>
            </a:gs>
            <a:gs pos="100000">
              <a:schemeClr val="accent2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2"/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Подпрограмма "Развитие детско-юношеского спорта"</a:t>
          </a:r>
          <a:endParaRPr lang="ru-RU" sz="1200" kern="1200" dirty="0"/>
        </a:p>
      </dsp:txBody>
      <dsp:txXfrm>
        <a:off x="20885" y="1680581"/>
        <a:ext cx="3414075" cy="671284"/>
      </dsp:txXfrm>
    </dsp:sp>
    <dsp:sp modelId="{D372EC48-74A6-4CD9-B7C1-CA8AD210F290}">
      <dsp:nvSpPr>
        <dsp:cNvPr id="0" name=""/>
        <dsp:cNvSpPr/>
      </dsp:nvSpPr>
      <dsp:spPr>
        <a:xfrm rot="18086347">
          <a:off x="2941401" y="1082847"/>
          <a:ext cx="2150649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2150649" y="15914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962960" y="1044996"/>
        <a:ext cx="107532" cy="107532"/>
      </dsp:txXfrm>
    </dsp:sp>
    <dsp:sp modelId="{6BB16273-C9C9-48BA-9ACC-931DF7D51565}">
      <dsp:nvSpPr>
        <dsp:cNvPr id="0" name=""/>
        <dsp:cNvSpPr/>
      </dsp:nvSpPr>
      <dsp:spPr>
        <a:xfrm>
          <a:off x="4577607" y="0"/>
          <a:ext cx="4351384" cy="3626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63000"/>
              </a:schemeClr>
            </a:gs>
            <a:gs pos="30000">
              <a:schemeClr val="accent2">
                <a:shade val="90000"/>
                <a:satMod val="110000"/>
              </a:schemeClr>
            </a:gs>
            <a:gs pos="45000">
              <a:schemeClr val="accent2">
                <a:shade val="100000"/>
                <a:satMod val="118000"/>
              </a:schemeClr>
            </a:gs>
            <a:gs pos="55000">
              <a:schemeClr val="accent2">
                <a:shade val="100000"/>
                <a:satMod val="118000"/>
              </a:schemeClr>
            </a:gs>
            <a:gs pos="73000">
              <a:schemeClr val="accent2">
                <a:shade val="90000"/>
                <a:satMod val="110000"/>
              </a:schemeClr>
            </a:gs>
            <a:gs pos="100000">
              <a:schemeClr val="accent2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2"/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содержание спортивных школ - </a:t>
          </a:r>
          <a:r>
            <a:rPr lang="ru-RU" sz="1200" kern="1200" dirty="0" smtClean="0"/>
            <a:t>98 079,3 тыс. руб.</a:t>
          </a:r>
          <a:endParaRPr lang="ru-RU" sz="1200" kern="1200" dirty="0"/>
        </a:p>
      </dsp:txBody>
      <dsp:txXfrm>
        <a:off x="4588227" y="10620"/>
        <a:ext cx="4330144" cy="341362"/>
      </dsp:txXfrm>
    </dsp:sp>
    <dsp:sp modelId="{BB73E7A1-98F7-4727-AD76-CA3DABA57FB9}">
      <dsp:nvSpPr>
        <dsp:cNvPr id="0" name=""/>
        <dsp:cNvSpPr/>
      </dsp:nvSpPr>
      <dsp:spPr>
        <a:xfrm rot="18674404">
          <a:off x="3165895" y="1360523"/>
          <a:ext cx="1701662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1701662" y="15914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74184" y="1333896"/>
        <a:ext cx="85083" cy="85083"/>
      </dsp:txXfrm>
    </dsp:sp>
    <dsp:sp modelId="{1FCE1AF4-5538-4BED-A308-C160BAEBB6B3}">
      <dsp:nvSpPr>
        <dsp:cNvPr id="0" name=""/>
        <dsp:cNvSpPr/>
      </dsp:nvSpPr>
      <dsp:spPr>
        <a:xfrm>
          <a:off x="4577607" y="424544"/>
          <a:ext cx="4351384" cy="62421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63000"/>
              </a:schemeClr>
            </a:gs>
            <a:gs pos="30000">
              <a:schemeClr val="accent2">
                <a:shade val="90000"/>
                <a:satMod val="110000"/>
              </a:schemeClr>
            </a:gs>
            <a:gs pos="45000">
              <a:schemeClr val="accent2">
                <a:shade val="100000"/>
                <a:satMod val="118000"/>
              </a:schemeClr>
            </a:gs>
            <a:gs pos="55000">
              <a:schemeClr val="accent2">
                <a:shade val="100000"/>
                <a:satMod val="118000"/>
              </a:schemeClr>
            </a:gs>
            <a:gs pos="73000">
              <a:schemeClr val="accent2">
                <a:shade val="90000"/>
                <a:satMod val="110000"/>
              </a:schemeClr>
            </a:gs>
            <a:gs pos="100000">
              <a:schemeClr val="accent2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2"/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 социальная выплата компенсационного характера, связанная с оплатой жилого помещения по договору найма (поднайма) - </a:t>
          </a:r>
          <a:r>
            <a:rPr lang="ru-RU" sz="1200" kern="1200" dirty="0" smtClean="0"/>
            <a:t>60,0 тыс. руб.</a:t>
          </a:r>
          <a:endParaRPr lang="ru-RU" sz="1200" kern="1200" dirty="0"/>
        </a:p>
      </dsp:txBody>
      <dsp:txXfrm>
        <a:off x="4595890" y="442827"/>
        <a:ext cx="4314818" cy="587648"/>
      </dsp:txXfrm>
    </dsp:sp>
    <dsp:sp modelId="{36D97363-CAD3-43E3-8974-60D5CA94D592}">
      <dsp:nvSpPr>
        <dsp:cNvPr id="0" name=""/>
        <dsp:cNvSpPr/>
      </dsp:nvSpPr>
      <dsp:spPr>
        <a:xfrm rot="19557302">
          <a:off x="3339823" y="1621349"/>
          <a:ext cx="1353806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1353806" y="15914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82881" y="1603419"/>
        <a:ext cx="67690" cy="67690"/>
      </dsp:txXfrm>
    </dsp:sp>
    <dsp:sp modelId="{3DD2CF4B-D26C-4022-97D9-0037BFE650A2}">
      <dsp:nvSpPr>
        <dsp:cNvPr id="0" name=""/>
        <dsp:cNvSpPr/>
      </dsp:nvSpPr>
      <dsp:spPr>
        <a:xfrm>
          <a:off x="4577607" y="1122489"/>
          <a:ext cx="4351384" cy="2716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63000"/>
              </a:schemeClr>
            </a:gs>
            <a:gs pos="30000">
              <a:schemeClr val="accent2">
                <a:shade val="90000"/>
                <a:satMod val="110000"/>
              </a:schemeClr>
            </a:gs>
            <a:gs pos="45000">
              <a:schemeClr val="accent2">
                <a:shade val="100000"/>
                <a:satMod val="118000"/>
              </a:schemeClr>
            </a:gs>
            <a:gs pos="55000">
              <a:schemeClr val="accent2">
                <a:shade val="100000"/>
                <a:satMod val="118000"/>
              </a:schemeClr>
            </a:gs>
            <a:gs pos="73000">
              <a:schemeClr val="accent2">
                <a:shade val="90000"/>
                <a:satMod val="110000"/>
              </a:schemeClr>
            </a:gs>
            <a:gs pos="100000">
              <a:schemeClr val="accent2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2"/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доплаты водителям - </a:t>
          </a:r>
          <a:r>
            <a:rPr lang="ru-RU" sz="1200" kern="1200" dirty="0" smtClean="0"/>
            <a:t>525,0 тыс. руб.</a:t>
          </a:r>
          <a:endParaRPr lang="ru-RU" sz="1200" kern="1200" dirty="0"/>
        </a:p>
      </dsp:txBody>
      <dsp:txXfrm>
        <a:off x="4585563" y="1130445"/>
        <a:ext cx="4335472" cy="255718"/>
      </dsp:txXfrm>
    </dsp:sp>
    <dsp:sp modelId="{2EA31596-E10D-47B8-8BB0-016331A7F45E}">
      <dsp:nvSpPr>
        <dsp:cNvPr id="0" name=""/>
        <dsp:cNvSpPr/>
      </dsp:nvSpPr>
      <dsp:spPr>
        <a:xfrm rot="21103695">
          <a:off x="3449949" y="1918768"/>
          <a:ext cx="1133554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1133554" y="15914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88387" y="1906343"/>
        <a:ext cx="56677" cy="56677"/>
      </dsp:txXfrm>
    </dsp:sp>
    <dsp:sp modelId="{2F5CA42A-D093-47F7-9318-57F936961CE0}">
      <dsp:nvSpPr>
        <dsp:cNvPr id="0" name=""/>
        <dsp:cNvSpPr/>
      </dsp:nvSpPr>
      <dsp:spPr>
        <a:xfrm>
          <a:off x="4577607" y="1496614"/>
          <a:ext cx="4351384" cy="7130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63000"/>
              </a:schemeClr>
            </a:gs>
            <a:gs pos="30000">
              <a:schemeClr val="accent2">
                <a:shade val="90000"/>
                <a:satMod val="110000"/>
              </a:schemeClr>
            </a:gs>
            <a:gs pos="45000">
              <a:schemeClr val="accent2">
                <a:shade val="100000"/>
                <a:satMod val="118000"/>
              </a:schemeClr>
            </a:gs>
            <a:gs pos="55000">
              <a:schemeClr val="accent2">
                <a:shade val="100000"/>
                <a:satMod val="118000"/>
              </a:schemeClr>
            </a:gs>
            <a:gs pos="73000">
              <a:schemeClr val="accent2">
                <a:shade val="90000"/>
                <a:satMod val="110000"/>
              </a:schemeClr>
            </a:gs>
            <a:gs pos="100000">
              <a:schemeClr val="accent2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2"/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финансирование расходов на поэтапное повышение уровня средней заработной платы педработников муниципальных организаций дополнительного образования детей до средней заработной платы учителей - </a:t>
          </a:r>
          <a:r>
            <a:rPr lang="ru-RU" sz="1200" kern="1200" dirty="0" smtClean="0"/>
            <a:t>1 759,1 тыс. руб.</a:t>
          </a:r>
          <a:endParaRPr lang="ru-RU" sz="1200" kern="1200" dirty="0"/>
        </a:p>
      </dsp:txBody>
      <dsp:txXfrm>
        <a:off x="4598492" y="1517499"/>
        <a:ext cx="4309614" cy="671284"/>
      </dsp:txXfrm>
    </dsp:sp>
    <dsp:sp modelId="{D3E31F20-5A99-44B8-9254-3840D24A1F78}">
      <dsp:nvSpPr>
        <dsp:cNvPr id="0" name=""/>
        <dsp:cNvSpPr/>
      </dsp:nvSpPr>
      <dsp:spPr>
        <a:xfrm rot="2693712">
          <a:off x="3224967" y="2559142"/>
          <a:ext cx="1583517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1583517" y="15914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77138" y="2535469"/>
        <a:ext cx="79175" cy="79175"/>
      </dsp:txXfrm>
    </dsp:sp>
    <dsp:sp modelId="{46D3DF7E-D782-4106-BDA2-2FC21D1AF6A5}">
      <dsp:nvSpPr>
        <dsp:cNvPr id="0" name=""/>
        <dsp:cNvSpPr/>
      </dsp:nvSpPr>
      <dsp:spPr>
        <a:xfrm>
          <a:off x="4577607" y="2319485"/>
          <a:ext cx="4351384" cy="16288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63000"/>
              </a:schemeClr>
            </a:gs>
            <a:gs pos="30000">
              <a:schemeClr val="accent2">
                <a:shade val="90000"/>
                <a:satMod val="110000"/>
              </a:schemeClr>
            </a:gs>
            <a:gs pos="45000">
              <a:schemeClr val="accent2">
                <a:shade val="100000"/>
                <a:satMod val="118000"/>
              </a:schemeClr>
            </a:gs>
            <a:gs pos="55000">
              <a:schemeClr val="accent2">
                <a:shade val="100000"/>
                <a:satMod val="118000"/>
              </a:schemeClr>
            </a:gs>
            <a:gs pos="73000">
              <a:schemeClr val="accent2">
                <a:shade val="90000"/>
                <a:satMod val="110000"/>
              </a:schemeClr>
            </a:gs>
            <a:gs pos="100000">
              <a:schemeClr val="accent2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2"/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осуществление отдельных полномочий Краснодарского края по предоставлению социальной поддержки отдельным категориям работников муниципальных физкультурно-спортивных организаций, осуществляющих подготовку спортивного резерва, и муниципальных образовательных учреждений дополнительного образования детей - </a:t>
          </a:r>
          <a:r>
            <a:rPr lang="ru-RU" sz="1200" kern="1200" dirty="0" smtClean="0"/>
            <a:t>328,2 тыс. руб.</a:t>
          </a:r>
          <a:endParaRPr lang="ru-RU" sz="1200" kern="1200" dirty="0"/>
        </a:p>
      </dsp:txBody>
      <dsp:txXfrm>
        <a:off x="4625313" y="2367191"/>
        <a:ext cx="4255972" cy="1533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36BBE-2B6A-4E2F-A3D8-E8F27CECC0B8}">
      <dsp:nvSpPr>
        <dsp:cNvPr id="0" name=""/>
        <dsp:cNvSpPr/>
      </dsp:nvSpPr>
      <dsp:spPr>
        <a:xfrm>
          <a:off x="0" y="1246971"/>
          <a:ext cx="8856983" cy="226800"/>
        </a:xfrm>
        <a:prstGeom prst="rect">
          <a:avLst/>
        </a:prstGeom>
        <a:noFill/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9760213E-D849-4EDB-B493-1C2C7192437E}">
      <dsp:nvSpPr>
        <dsp:cNvPr id="0" name=""/>
        <dsp:cNvSpPr/>
      </dsp:nvSpPr>
      <dsp:spPr>
        <a:xfrm>
          <a:off x="0" y="108965"/>
          <a:ext cx="5244257" cy="1275314"/>
        </a:xfrm>
        <a:prstGeom prst="roundRect">
          <a:avLst/>
        </a:prstGeom>
        <a:gradFill rotWithShape="1">
          <a:gsLst>
            <a:gs pos="0">
              <a:schemeClr val="accent6">
                <a:shade val="63000"/>
              </a:schemeClr>
            </a:gs>
            <a:gs pos="30000">
              <a:schemeClr val="accent6">
                <a:shade val="90000"/>
                <a:satMod val="110000"/>
              </a:schemeClr>
            </a:gs>
            <a:gs pos="45000">
              <a:schemeClr val="accent6">
                <a:shade val="100000"/>
                <a:satMod val="118000"/>
              </a:schemeClr>
            </a:gs>
            <a:gs pos="55000">
              <a:schemeClr val="accent6">
                <a:shade val="100000"/>
                <a:satMod val="118000"/>
              </a:schemeClr>
            </a:gs>
            <a:gs pos="73000">
              <a:schemeClr val="accent6">
                <a:shade val="90000"/>
                <a:satMod val="110000"/>
              </a:schemeClr>
            </a:gs>
            <a:gs pos="100000">
              <a:schemeClr val="accent6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6"/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муниципального казенного учреждения "Молодежный центр" - 4 596,1 тыс. руб. </a:t>
          </a:r>
          <a:endParaRPr lang="ru-RU" sz="1400" kern="1200" dirty="0"/>
        </a:p>
      </dsp:txBody>
      <dsp:txXfrm>
        <a:off x="62256" y="171221"/>
        <a:ext cx="5119745" cy="1150802"/>
      </dsp:txXfrm>
    </dsp:sp>
    <dsp:sp modelId="{9DC2603A-2042-4A86-8390-6B7FF45F10A2}">
      <dsp:nvSpPr>
        <dsp:cNvPr id="0" name=""/>
        <dsp:cNvSpPr/>
      </dsp:nvSpPr>
      <dsp:spPr>
        <a:xfrm>
          <a:off x="0" y="2294857"/>
          <a:ext cx="8856983" cy="226800"/>
        </a:xfrm>
        <a:prstGeom prst="rect">
          <a:avLst/>
        </a:prstGeom>
        <a:noFill/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37103933-1B5B-47F5-BEB0-3B6C6CFDE67E}">
      <dsp:nvSpPr>
        <dsp:cNvPr id="0" name=""/>
        <dsp:cNvSpPr/>
      </dsp:nvSpPr>
      <dsp:spPr>
        <a:xfrm>
          <a:off x="0" y="1562018"/>
          <a:ext cx="5244257" cy="905325"/>
        </a:xfrm>
        <a:prstGeom prst="roundRect">
          <a:avLst/>
        </a:prstGeom>
        <a:gradFill rotWithShape="1">
          <a:gsLst>
            <a:gs pos="0">
              <a:schemeClr val="accent6">
                <a:shade val="63000"/>
              </a:schemeClr>
            </a:gs>
            <a:gs pos="30000">
              <a:schemeClr val="accent6">
                <a:shade val="90000"/>
                <a:satMod val="110000"/>
              </a:schemeClr>
            </a:gs>
            <a:gs pos="45000">
              <a:schemeClr val="accent6">
                <a:shade val="100000"/>
                <a:satMod val="118000"/>
              </a:schemeClr>
            </a:gs>
            <a:gs pos="55000">
              <a:schemeClr val="accent6">
                <a:shade val="100000"/>
                <a:satMod val="118000"/>
              </a:schemeClr>
            </a:gs>
            <a:gs pos="73000">
              <a:schemeClr val="accent6">
                <a:shade val="90000"/>
                <a:satMod val="110000"/>
              </a:schemeClr>
            </a:gs>
            <a:gs pos="100000">
              <a:schemeClr val="accent6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6"/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управления по работе с молодежью - 3 019,4 тыс. руб.</a:t>
          </a:r>
          <a:endParaRPr lang="ru-RU" sz="1400" kern="1200" dirty="0"/>
        </a:p>
      </dsp:txBody>
      <dsp:txXfrm>
        <a:off x="44194" y="1606212"/>
        <a:ext cx="5155869" cy="816937"/>
      </dsp:txXfrm>
    </dsp:sp>
    <dsp:sp modelId="{2FA5BEB6-3DED-4376-95A6-3C5B7C70CA69}">
      <dsp:nvSpPr>
        <dsp:cNvPr id="0" name=""/>
        <dsp:cNvSpPr/>
      </dsp:nvSpPr>
      <dsp:spPr>
        <a:xfrm>
          <a:off x="0" y="3917175"/>
          <a:ext cx="8856983" cy="226800"/>
        </a:xfrm>
        <a:prstGeom prst="rect">
          <a:avLst/>
        </a:prstGeom>
        <a:noFill/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11C302FE-E424-49BB-BB59-AAB4FD7D6CB5}">
      <dsp:nvSpPr>
        <dsp:cNvPr id="0" name=""/>
        <dsp:cNvSpPr/>
      </dsp:nvSpPr>
      <dsp:spPr>
        <a:xfrm>
          <a:off x="0" y="2576864"/>
          <a:ext cx="5244257" cy="1479757"/>
        </a:xfrm>
        <a:prstGeom prst="roundRect">
          <a:avLst/>
        </a:prstGeom>
        <a:gradFill rotWithShape="1">
          <a:gsLst>
            <a:gs pos="0">
              <a:schemeClr val="accent6">
                <a:shade val="63000"/>
              </a:schemeClr>
            </a:gs>
            <a:gs pos="30000">
              <a:schemeClr val="accent6">
                <a:shade val="90000"/>
                <a:satMod val="110000"/>
              </a:schemeClr>
            </a:gs>
            <a:gs pos="45000">
              <a:schemeClr val="accent6">
                <a:shade val="100000"/>
                <a:satMod val="118000"/>
              </a:schemeClr>
            </a:gs>
            <a:gs pos="55000">
              <a:schemeClr val="accent6">
                <a:shade val="100000"/>
                <a:satMod val="118000"/>
              </a:schemeClr>
            </a:gs>
            <a:gs pos="73000">
              <a:schemeClr val="accent6">
                <a:shade val="90000"/>
                <a:satMod val="110000"/>
              </a:schemeClr>
            </a:gs>
            <a:gs pos="100000">
              <a:schemeClr val="accent6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6"/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 также предусмотрены расходы на проведение программных мероприятий - 203,5 тыс. руб.</a:t>
          </a:r>
          <a:endParaRPr lang="ru-RU" sz="1400" kern="1200" dirty="0"/>
        </a:p>
      </dsp:txBody>
      <dsp:txXfrm>
        <a:off x="72236" y="2649100"/>
        <a:ext cx="5099785" cy="13352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98C60-E983-44AD-8550-33EC86231896}">
      <dsp:nvSpPr>
        <dsp:cNvPr id="0" name=""/>
        <dsp:cNvSpPr/>
      </dsp:nvSpPr>
      <dsp:spPr>
        <a:xfrm rot="16200000">
          <a:off x="-877005" y="1242188"/>
          <a:ext cx="3250766" cy="1486051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Подпрограмма "Поддержка реестровых казачьих обществ Туапсинского района" - 2 386,8 тыс. руб.</a:t>
          </a:r>
          <a:endParaRPr lang="ru-RU" sz="1300" kern="1200" dirty="0"/>
        </a:p>
      </dsp:txBody>
      <dsp:txXfrm rot="5400000">
        <a:off x="77908" y="432387"/>
        <a:ext cx="1413495" cy="3105654"/>
      </dsp:txXfrm>
    </dsp:sp>
    <dsp:sp modelId="{6041F25F-8171-4DBE-848D-B01C4BFC7DA6}">
      <dsp:nvSpPr>
        <dsp:cNvPr id="0" name=""/>
        <dsp:cNvSpPr/>
      </dsp:nvSpPr>
      <dsp:spPr>
        <a:xfrm rot="5400000">
          <a:off x="683458" y="1243003"/>
          <a:ext cx="3257571" cy="1484420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295" tIns="82550" rIns="49530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</a:t>
          </a:r>
          <a:endParaRPr lang="ru-RU" sz="1300" kern="1200" dirty="0"/>
        </a:p>
      </dsp:txBody>
      <dsp:txXfrm rot="-5400000">
        <a:off x="1570033" y="428904"/>
        <a:ext cx="1411944" cy="3112619"/>
      </dsp:txXfrm>
    </dsp:sp>
    <dsp:sp modelId="{2890274A-3F54-4913-9AAA-DB0E250B8F7F}">
      <dsp:nvSpPr>
        <dsp:cNvPr id="0" name=""/>
        <dsp:cNvSpPr/>
      </dsp:nvSpPr>
      <dsp:spPr>
        <a:xfrm>
          <a:off x="755965" y="-129071"/>
          <a:ext cx="1563867" cy="117209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BE0B3-D79B-43B2-AB15-BABE495611A2}">
      <dsp:nvSpPr>
        <dsp:cNvPr id="0" name=""/>
        <dsp:cNvSpPr/>
      </dsp:nvSpPr>
      <dsp:spPr>
        <a:xfrm rot="10800000">
          <a:off x="755965" y="2919121"/>
          <a:ext cx="1563867" cy="115199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98C60-E983-44AD-8550-33EC86231896}">
      <dsp:nvSpPr>
        <dsp:cNvPr id="0" name=""/>
        <dsp:cNvSpPr/>
      </dsp:nvSpPr>
      <dsp:spPr>
        <a:xfrm rot="16200000">
          <a:off x="-850050" y="1179565"/>
          <a:ext cx="3248743" cy="1601250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Подпрограмма "Укрепление правопорядка, профилактика правонарушений, усиление борьбы с преступностью и противодействие коррупции в Туапсинском районе" - 50,0 тыс. руб.</a:t>
          </a:r>
          <a:endParaRPr lang="ru-RU" sz="1300" kern="1200" dirty="0"/>
        </a:p>
      </dsp:txBody>
      <dsp:txXfrm rot="5400000">
        <a:off x="51877" y="433999"/>
        <a:ext cx="1523069" cy="3092381"/>
      </dsp:txXfrm>
    </dsp:sp>
    <dsp:sp modelId="{6041F25F-8171-4DBE-848D-B01C4BFC7DA6}">
      <dsp:nvSpPr>
        <dsp:cNvPr id="0" name=""/>
        <dsp:cNvSpPr/>
      </dsp:nvSpPr>
      <dsp:spPr>
        <a:xfrm rot="5400000">
          <a:off x="707978" y="1232173"/>
          <a:ext cx="3260617" cy="1496034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295" tIns="82550" rIns="49530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изготовление методических и агитационных материалов профилактической направленности</a:t>
          </a:r>
          <a:endParaRPr lang="ru-RU" sz="1300" kern="1200" dirty="0"/>
        </a:p>
      </dsp:txBody>
      <dsp:txXfrm rot="-5400000">
        <a:off x="1590269" y="422926"/>
        <a:ext cx="1422990" cy="3114529"/>
      </dsp:txXfrm>
    </dsp:sp>
    <dsp:sp modelId="{2890274A-3F54-4913-9AAA-DB0E250B8F7F}">
      <dsp:nvSpPr>
        <dsp:cNvPr id="0" name=""/>
        <dsp:cNvSpPr/>
      </dsp:nvSpPr>
      <dsp:spPr>
        <a:xfrm>
          <a:off x="755744" y="-40457"/>
          <a:ext cx="1563966" cy="115199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BE0B3-D79B-43B2-AB15-BABE495611A2}">
      <dsp:nvSpPr>
        <dsp:cNvPr id="0" name=""/>
        <dsp:cNvSpPr/>
      </dsp:nvSpPr>
      <dsp:spPr>
        <a:xfrm rot="10800000">
          <a:off x="755744" y="2839863"/>
          <a:ext cx="1563966" cy="115199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98C60-E983-44AD-8550-33EC86231896}">
      <dsp:nvSpPr>
        <dsp:cNvPr id="0" name=""/>
        <dsp:cNvSpPr/>
      </dsp:nvSpPr>
      <dsp:spPr>
        <a:xfrm rot="16200000">
          <a:off x="-882291" y="1232173"/>
          <a:ext cx="3260617" cy="1496034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Подпрограмма "Противодействие незаконному обороту наркотиков на территории Туапсинского района" -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113,0 </a:t>
          </a:r>
          <a:r>
            <a:rPr lang="ru-RU" sz="1300" kern="1200" dirty="0" err="1" smtClean="0"/>
            <a:t>тыс.руб</a:t>
          </a:r>
          <a:r>
            <a:rPr lang="ru-RU" sz="1300" kern="1200" dirty="0" smtClean="0"/>
            <a:t>.</a:t>
          </a:r>
          <a:endParaRPr lang="ru-RU" sz="1300" kern="1200" dirty="0"/>
        </a:p>
      </dsp:txBody>
      <dsp:txXfrm rot="5400000">
        <a:off x="73044" y="422926"/>
        <a:ext cx="1422990" cy="3114529"/>
      </dsp:txXfrm>
    </dsp:sp>
    <dsp:sp modelId="{6041F25F-8171-4DBE-848D-B01C4BFC7DA6}">
      <dsp:nvSpPr>
        <dsp:cNvPr id="0" name=""/>
        <dsp:cNvSpPr/>
      </dsp:nvSpPr>
      <dsp:spPr>
        <a:xfrm rot="5400000">
          <a:off x="681674" y="1232173"/>
          <a:ext cx="3260617" cy="1496034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tint val="5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tint val="5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76200" rIns="45720" bIns="7620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изготовление, оформление информационно-пропагандистских материалов антинаркотической направленности, приобретение технических средств для проведения мероприятий по профилактике наркомании</a:t>
          </a:r>
          <a:endParaRPr lang="ru-RU" sz="1200" kern="1200" dirty="0"/>
        </a:p>
      </dsp:txBody>
      <dsp:txXfrm rot="-5400000">
        <a:off x="1563965" y="422926"/>
        <a:ext cx="1422990" cy="3114529"/>
      </dsp:txXfrm>
    </dsp:sp>
    <dsp:sp modelId="{2890274A-3F54-4913-9AAA-DB0E250B8F7F}">
      <dsp:nvSpPr>
        <dsp:cNvPr id="0" name=""/>
        <dsp:cNvSpPr/>
      </dsp:nvSpPr>
      <dsp:spPr>
        <a:xfrm>
          <a:off x="720072" y="-112459"/>
          <a:ext cx="1563966" cy="115199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BE0B3-D79B-43B2-AB15-BABE495611A2}">
      <dsp:nvSpPr>
        <dsp:cNvPr id="0" name=""/>
        <dsp:cNvSpPr/>
      </dsp:nvSpPr>
      <dsp:spPr>
        <a:xfrm rot="10800000">
          <a:off x="720072" y="2983882"/>
          <a:ext cx="1563966" cy="1151992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8BB12-D1C6-4A82-883F-3C23CEFDB008}">
      <dsp:nvSpPr>
        <dsp:cNvPr id="0" name=""/>
        <dsp:cNvSpPr/>
      </dsp:nvSpPr>
      <dsp:spPr>
        <a:xfrm rot="16200000">
          <a:off x="-1566791" y="1568995"/>
          <a:ext cx="5301208" cy="2163216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651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Наш адрес: 352800, </a:t>
          </a:r>
          <a:r>
            <a:rPr lang="ru-RU" sz="1900" kern="1200" dirty="0" err="1" smtClean="0"/>
            <a:t>г.Туапсе</a:t>
          </a:r>
          <a:r>
            <a:rPr lang="ru-RU" sz="1900" kern="1200" dirty="0" smtClean="0"/>
            <a:t>, ул. Свободы, д.3</a:t>
          </a:r>
          <a:endParaRPr lang="ru-RU" sz="1900" kern="1200" dirty="0"/>
        </a:p>
      </dsp:txBody>
      <dsp:txXfrm rot="5400000">
        <a:off x="2205" y="1060241"/>
        <a:ext cx="2163216" cy="3180724"/>
      </dsp:txXfrm>
    </dsp:sp>
    <dsp:sp modelId="{FBF4D26B-14D3-418A-A8F1-2374D0E5C1FE}">
      <dsp:nvSpPr>
        <dsp:cNvPr id="0" name=""/>
        <dsp:cNvSpPr/>
      </dsp:nvSpPr>
      <dsp:spPr>
        <a:xfrm rot="16200000">
          <a:off x="758666" y="1568995"/>
          <a:ext cx="5301208" cy="2163216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651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Телефон:  (86167) 2-57-11</a:t>
          </a:r>
          <a:endParaRPr lang="ru-RU" sz="1900" kern="1200" dirty="0"/>
        </a:p>
      </dsp:txBody>
      <dsp:txXfrm rot="5400000">
        <a:off x="2327662" y="1060241"/>
        <a:ext cx="2163216" cy="3180724"/>
      </dsp:txXfrm>
    </dsp:sp>
    <dsp:sp modelId="{4ED65E16-BC27-43F0-807D-0DF9E37D0BA8}">
      <dsp:nvSpPr>
        <dsp:cNvPr id="0" name=""/>
        <dsp:cNvSpPr/>
      </dsp:nvSpPr>
      <dsp:spPr>
        <a:xfrm rot="16200000">
          <a:off x="3084125" y="1568995"/>
          <a:ext cx="5301208" cy="2163216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065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ФАКС: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(86167) 2-57-11 </a:t>
          </a:r>
          <a:endParaRPr lang="ru-RU" sz="1900" kern="1200" dirty="0"/>
        </a:p>
      </dsp:txBody>
      <dsp:txXfrm rot="5400000">
        <a:off x="4653121" y="1060241"/>
        <a:ext cx="2163216" cy="3180724"/>
      </dsp:txXfrm>
    </dsp:sp>
    <dsp:sp modelId="{B30776A0-22B5-4B31-8DE4-C166F018BB87}">
      <dsp:nvSpPr>
        <dsp:cNvPr id="0" name=""/>
        <dsp:cNvSpPr/>
      </dsp:nvSpPr>
      <dsp:spPr>
        <a:xfrm rot="16200000">
          <a:off x="5409583" y="1568995"/>
          <a:ext cx="5301208" cy="2163216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3651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Адрес электронной почты: </a:t>
          </a:r>
          <a:r>
            <a:rPr lang="en-US" sz="1900" kern="1200" dirty="0" smtClean="0"/>
            <a:t>tuaprfin@mail.ru </a:t>
          </a:r>
          <a:endParaRPr lang="ru-RU" sz="1900" kern="1200" dirty="0"/>
        </a:p>
      </dsp:txBody>
      <dsp:txXfrm rot="5400000">
        <a:off x="6978579" y="1060241"/>
        <a:ext cx="2163216" cy="3180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0.00218</cdr:x>
      <cdr:y>0.71922</cdr:y>
    </cdr:from>
    <cdr:to>
      <cdr:x>0.18307</cdr:x>
      <cdr:y>0.90866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19946" y="3987824"/>
          <a:ext cx="1654058" cy="1050372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5">
            <a:lumMod val="40000"/>
            <a:lumOff val="6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Розничная 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торговля и 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общественное 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питание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0.86224</cdr:x>
      <cdr:y>0.75143</cdr:y>
    </cdr:from>
    <cdr:to>
      <cdr:x>1</cdr:x>
      <cdr:y>0.8609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7884368" y="4166390"/>
          <a:ext cx="1259632" cy="606985"/>
        </a:xfrm>
        <a:prstGeom xmlns:a="http://schemas.openxmlformats.org/drawingml/2006/main" prst="roundRect">
          <a:avLst/>
        </a:prstGeom>
        <a:solidFill xmlns:a="http://schemas.openxmlformats.org/drawingml/2006/main">
          <a:srgbClr val="BAFF75"/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Сельское </a:t>
          </a:r>
          <a:r>
            <a:rPr lang="ru-RU" sz="1400" b="1" dirty="0">
              <a:solidFill>
                <a:schemeClr val="tx1"/>
              </a:solidFill>
            </a:rPr>
            <a:t>хозяйство</a:t>
          </a:r>
        </a:p>
      </cdr:txBody>
    </cdr:sp>
  </cdr:relSizeAnchor>
  <cdr:relSizeAnchor xmlns:cdr="http://schemas.openxmlformats.org/drawingml/2006/chartDrawing">
    <cdr:from>
      <cdr:x>0.70475</cdr:x>
      <cdr:y>0.74026</cdr:y>
    </cdr:from>
    <cdr:to>
      <cdr:x>0.85437</cdr:x>
      <cdr:y>0.84234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6444209" y="4104456"/>
          <a:ext cx="1368152" cy="565990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2">
            <a:lumMod val="60000"/>
            <a:lumOff val="4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Строитель-ство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0.51575</cdr:x>
      <cdr:y>0.72727</cdr:y>
    </cdr:from>
    <cdr:to>
      <cdr:x>0.69664</cdr:x>
      <cdr:y>0.86208</cdr:y>
    </cdr:to>
    <cdr:sp macro="" textlink="">
      <cdr:nvSpPr>
        <cdr:cNvPr id="5" name="Скругленный прямоугольник 4"/>
        <cdr:cNvSpPr/>
      </cdr:nvSpPr>
      <cdr:spPr>
        <a:xfrm xmlns:a="http://schemas.openxmlformats.org/drawingml/2006/main">
          <a:off x="4716018" y="4032433"/>
          <a:ext cx="1654058" cy="747479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tx2">
            <a:lumMod val="40000"/>
            <a:lumOff val="6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</a:rPr>
            <a:t>К</a:t>
          </a:r>
          <a:r>
            <a:rPr lang="ru-RU" sz="1400" b="1" dirty="0" smtClean="0">
              <a:solidFill>
                <a:schemeClr val="tx1"/>
              </a:solidFill>
            </a:rPr>
            <a:t>урортно-туристический </a:t>
          </a:r>
          <a:r>
            <a:rPr lang="ru-RU" sz="1400" b="1" dirty="0">
              <a:solidFill>
                <a:schemeClr val="tx1"/>
              </a:solidFill>
            </a:rPr>
            <a:t>комплекс</a:t>
          </a:r>
        </a:p>
      </cdr:txBody>
    </cdr:sp>
  </cdr:relSizeAnchor>
  <cdr:relSizeAnchor xmlns:cdr="http://schemas.openxmlformats.org/drawingml/2006/chartDrawing">
    <cdr:from>
      <cdr:x>0.36613</cdr:x>
      <cdr:y>0.73844</cdr:y>
    </cdr:from>
    <cdr:to>
      <cdr:x>0.50787</cdr:x>
      <cdr:y>0.84909</cdr:y>
    </cdr:to>
    <cdr:sp macro="" textlink="">
      <cdr:nvSpPr>
        <cdr:cNvPr id="6" name="Скругленный прямоугольник 5"/>
        <cdr:cNvSpPr/>
      </cdr:nvSpPr>
      <cdr:spPr>
        <a:xfrm xmlns:a="http://schemas.openxmlformats.org/drawingml/2006/main">
          <a:off x="3347893" y="4094367"/>
          <a:ext cx="1296070" cy="613538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9933"/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Транспорт 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0.18719</cdr:x>
      <cdr:y>0.73221</cdr:y>
    </cdr:from>
    <cdr:to>
      <cdr:x>0.36022</cdr:x>
      <cdr:y>0.88377</cdr:y>
    </cdr:to>
    <cdr:sp macro="" textlink="">
      <cdr:nvSpPr>
        <cdr:cNvPr id="7" name="Скругленный прямоугольник 6"/>
        <cdr:cNvSpPr/>
      </cdr:nvSpPr>
      <cdr:spPr>
        <a:xfrm xmlns:a="http://schemas.openxmlformats.org/drawingml/2006/main">
          <a:off x="1711626" y="4059832"/>
          <a:ext cx="1582186" cy="840342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Промыш-ленная деятельность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0.38406</cdr:x>
      <cdr:y>0.26468</cdr:y>
    </cdr:from>
    <cdr:to>
      <cdr:x>0.49417</cdr:x>
      <cdr:y>0.35558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511826" y="1467544"/>
          <a:ext cx="1006846" cy="50400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3200" b="1" dirty="0" smtClean="0"/>
            <a:t>20%</a:t>
          </a:r>
          <a:endParaRPr lang="ru-RU" sz="3200" b="1" dirty="0"/>
        </a:p>
      </cdr:txBody>
    </cdr:sp>
  </cdr:relSizeAnchor>
  <cdr:relSizeAnchor xmlns:cdr="http://schemas.openxmlformats.org/drawingml/2006/chartDrawing">
    <cdr:from>
      <cdr:x>0.06119</cdr:x>
      <cdr:y>0.01352</cdr:y>
    </cdr:from>
    <cdr:to>
      <cdr:x>0.17144</cdr:x>
      <cdr:y>0.10297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559498" y="74960"/>
          <a:ext cx="1008126" cy="49596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200" b="1" dirty="0" smtClean="0"/>
            <a:t>38%</a:t>
          </a:r>
          <a:endParaRPr lang="ru-RU" sz="3200" b="1" dirty="0"/>
        </a:p>
      </cdr:txBody>
    </cdr:sp>
  </cdr:relSizeAnchor>
  <cdr:relSizeAnchor xmlns:cdr="http://schemas.openxmlformats.org/drawingml/2006/chartDrawing">
    <cdr:from>
      <cdr:x>0.22656</cdr:x>
      <cdr:y>0.16078</cdr:y>
    </cdr:from>
    <cdr:to>
      <cdr:x>0.33681</cdr:x>
      <cdr:y>0.25169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071666" y="891480"/>
          <a:ext cx="1008126" cy="50406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200" b="1" dirty="0" smtClean="0"/>
            <a:t>27%</a:t>
          </a:r>
          <a:endParaRPr lang="ru-RU" sz="3200" b="1" dirty="0"/>
        </a:p>
      </cdr:txBody>
    </cdr:sp>
  </cdr:relSizeAnchor>
  <cdr:relSizeAnchor xmlns:cdr="http://schemas.openxmlformats.org/drawingml/2006/chartDrawing">
    <cdr:from>
      <cdr:x>0.70001</cdr:x>
      <cdr:y>0.48546</cdr:y>
    </cdr:from>
    <cdr:to>
      <cdr:x>0.80047</cdr:x>
      <cdr:y>0.57372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6400895" y="2691680"/>
          <a:ext cx="918606" cy="48936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200" b="1" dirty="0" smtClean="0"/>
            <a:t>6%</a:t>
          </a:r>
          <a:endParaRPr lang="ru-RU" sz="3200" b="1" dirty="0"/>
        </a:p>
      </cdr:txBody>
    </cdr:sp>
  </cdr:relSizeAnchor>
  <cdr:relSizeAnchor xmlns:cdr="http://schemas.openxmlformats.org/drawingml/2006/chartDrawing">
    <cdr:from>
      <cdr:x>0.54943</cdr:x>
      <cdr:y>0.47247</cdr:y>
    </cdr:from>
    <cdr:to>
      <cdr:x>0.64438</cdr:x>
      <cdr:y>0.56338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5023994" y="2619672"/>
          <a:ext cx="868223" cy="50406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200" b="1" dirty="0"/>
            <a:t>7</a:t>
          </a:r>
          <a:r>
            <a:rPr lang="ru-RU" sz="3200" b="1" dirty="0" smtClean="0"/>
            <a:t>%</a:t>
          </a:r>
          <a:endParaRPr lang="ru-RU" sz="3200" b="1" dirty="0"/>
        </a:p>
      </cdr:txBody>
    </cdr:sp>
  </cdr:relSizeAnchor>
  <cdr:relSizeAnchor xmlns:cdr="http://schemas.openxmlformats.org/drawingml/2006/chartDrawing">
    <cdr:from>
      <cdr:x>0.87012</cdr:x>
      <cdr:y>0.54364</cdr:y>
    </cdr:from>
    <cdr:to>
      <cdr:x>0.95575</cdr:x>
      <cdr:y>0.63455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7956376" y="3014262"/>
          <a:ext cx="782994" cy="50405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200" b="1" dirty="0" smtClean="0"/>
            <a:t>2%</a:t>
          </a:r>
          <a:endParaRPr lang="ru-RU" sz="32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0.11315</cdr:x>
      <cdr:y>0.04406</cdr:y>
    </cdr:from>
    <cdr:to>
      <cdr:x>0.22069</cdr:x>
      <cdr:y>0.12337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20483" y="271669"/>
          <a:ext cx="969909" cy="48893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800" b="1" dirty="0" smtClean="0">
              <a:solidFill>
                <a:srgbClr val="002060"/>
              </a:solidFill>
            </a:rPr>
            <a:t>878</a:t>
          </a:r>
          <a:endParaRPr lang="ru-RU" sz="28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0.29679</cdr:x>
      <cdr:y>0.03287</cdr:y>
    </cdr:from>
    <cdr:to>
      <cdr:x>0.40433</cdr:x>
      <cdr:y>0.1175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676667" y="202662"/>
          <a:ext cx="969909" cy="52177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800" b="1" dirty="0" smtClean="0">
              <a:solidFill>
                <a:srgbClr val="002060"/>
              </a:solidFill>
            </a:rPr>
            <a:t>890</a:t>
          </a:r>
          <a:endParaRPr lang="ru-RU" sz="28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0.48466</cdr:x>
      <cdr:y>0.03094</cdr:y>
    </cdr:from>
    <cdr:to>
      <cdr:x>0.5922</cdr:x>
      <cdr:y>0.1175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371054" y="190762"/>
          <a:ext cx="969909" cy="53367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800" b="1" dirty="0" smtClean="0">
              <a:solidFill>
                <a:srgbClr val="002060"/>
              </a:solidFill>
            </a:rPr>
            <a:t>901</a:t>
          </a:r>
          <a:endParaRPr lang="ru-RU" sz="28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0.1288</cdr:x>
      <cdr:y>0.54894</cdr:y>
    </cdr:from>
    <cdr:to>
      <cdr:x>0.20896</cdr:x>
      <cdr:y>0.62301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161662" y="3384376"/>
          <a:ext cx="722918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/>
            <a:t>13%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0.12484</cdr:x>
      <cdr:y>0.26863</cdr:y>
    </cdr:from>
    <cdr:to>
      <cdr:x>0.20843</cdr:x>
      <cdr:y>0.3427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125892" y="1656184"/>
          <a:ext cx="753885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56%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0.48841</cdr:x>
      <cdr:y>0.26863</cdr:y>
    </cdr:from>
    <cdr:to>
      <cdr:x>0.56825</cdr:x>
      <cdr:y>0.35505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404859" y="1656184"/>
          <a:ext cx="720080" cy="5328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57%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0.29679</cdr:x>
      <cdr:y>0.26863</cdr:y>
    </cdr:from>
    <cdr:to>
      <cdr:x>0.38461</cdr:x>
      <cdr:y>0.3427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676667" y="1656184"/>
          <a:ext cx="792088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56%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0.48841</cdr:x>
      <cdr:y>0.71245</cdr:y>
    </cdr:from>
    <cdr:to>
      <cdr:x>0.56825</cdr:x>
      <cdr:y>0.78653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404860" y="4392488"/>
          <a:ext cx="720080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schemeClr val="bg1"/>
              </a:solidFill>
            </a:rPr>
            <a:t>8%</a:t>
          </a:r>
          <a:endParaRPr lang="ru-RU" sz="20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0.30477</cdr:x>
      <cdr:y>0.71245</cdr:y>
    </cdr:from>
    <cdr:to>
      <cdr:x>0.38461</cdr:x>
      <cdr:y>0.78653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2748675" y="4392488"/>
          <a:ext cx="720080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schemeClr val="bg1"/>
              </a:solidFill>
            </a:rPr>
            <a:t>8%</a:t>
          </a:r>
          <a:endParaRPr lang="ru-RU" sz="20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0.11315</cdr:x>
      <cdr:y>0.72413</cdr:y>
    </cdr:from>
    <cdr:to>
      <cdr:x>0.20098</cdr:x>
      <cdr:y>0.79821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1020483" y="4464496"/>
          <a:ext cx="792088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schemeClr val="bg1"/>
              </a:solidFill>
            </a:rPr>
            <a:t>8%</a:t>
          </a:r>
          <a:endParaRPr lang="ru-RU" sz="20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0.48841</cdr:x>
      <cdr:y>0.64238</cdr:y>
    </cdr:from>
    <cdr:to>
      <cdr:x>0.57387</cdr:x>
      <cdr:y>0.71645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404859" y="3960440"/>
          <a:ext cx="770795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11%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0.30477</cdr:x>
      <cdr:y>0.64238</cdr:y>
    </cdr:from>
    <cdr:to>
      <cdr:x>0.39071</cdr:x>
      <cdr:y>0.71645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2748675" y="3960440"/>
          <a:ext cx="775083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11%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0.12518</cdr:x>
      <cdr:y>0.64238</cdr:y>
    </cdr:from>
    <cdr:to>
      <cdr:x>0.22274</cdr:x>
      <cdr:y>0.71645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1129003" y="3960440"/>
          <a:ext cx="879881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12%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0.48043</cdr:x>
      <cdr:y>0.54894</cdr:y>
    </cdr:from>
    <cdr:to>
      <cdr:x>0.57799</cdr:x>
      <cdr:y>0.62301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4332851" y="3384376"/>
          <a:ext cx="879881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12%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0.30901</cdr:x>
      <cdr:y>0.54894</cdr:y>
    </cdr:from>
    <cdr:to>
      <cdr:x>0.3926</cdr:x>
      <cdr:y>0.62301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2786878" y="3384376"/>
          <a:ext cx="753886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13%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0.30477</cdr:x>
      <cdr:y>0.80589</cdr:y>
    </cdr:from>
    <cdr:to>
      <cdr:x>0.38461</cdr:x>
      <cdr:y>0.86429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2748675" y="4968553"/>
          <a:ext cx="72008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9%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0.12224</cdr:x>
      <cdr:y>0.80589</cdr:y>
    </cdr:from>
    <cdr:to>
      <cdr:x>0.19299</cdr:x>
      <cdr:y>0.87996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1102430" y="4968552"/>
          <a:ext cx="638133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8%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0.44849</cdr:x>
      <cdr:y>0.75917</cdr:y>
    </cdr:from>
    <cdr:to>
      <cdr:x>0.52466</cdr:x>
      <cdr:y>0.83325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4044819" y="4680520"/>
          <a:ext cx="686948" cy="456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2000" b="1" dirty="0" smtClean="0"/>
            <a:t>3%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0.25687</cdr:x>
      <cdr:y>0.75917</cdr:y>
    </cdr:from>
    <cdr:to>
      <cdr:x>0.33048</cdr:x>
      <cdr:y>0.81757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2316627" y="4680520"/>
          <a:ext cx="663857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2000" b="1" dirty="0" smtClean="0"/>
            <a:t>3%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0.08121</cdr:x>
      <cdr:y>0.75917</cdr:y>
    </cdr:from>
    <cdr:to>
      <cdr:x>0.14305</cdr:x>
      <cdr:y>0.81757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732451" y="4680520"/>
          <a:ext cx="55768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3%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0.50438</cdr:x>
      <cdr:y>0.80589</cdr:y>
    </cdr:from>
    <cdr:to>
      <cdr:x>0.57624</cdr:x>
      <cdr:y>0.86828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4548876" y="4968552"/>
          <a:ext cx="648072" cy="3846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/>
            <a:t>9%</a:t>
          </a:r>
          <a:endParaRPr lang="ru-RU" sz="2000" b="1" dirty="0"/>
        </a:p>
      </cdr:txBody>
    </cdr:sp>
  </cdr:relSizeAnchor>
  <cdr:relSizeAnchor xmlns:cdr="http://schemas.openxmlformats.org/drawingml/2006/chartDrawing">
    <cdr:from>
      <cdr:x>0.61616</cdr:x>
      <cdr:y>0</cdr:y>
    </cdr:from>
    <cdr:to>
      <cdr:x>1</cdr:x>
      <cdr:y>0.65406</cdr:y>
    </cdr:to>
    <cdr:sp macro="" textlink="">
      <cdr:nvSpPr>
        <cdr:cNvPr id="27" name="Скругленный прямоугольник 26"/>
        <cdr:cNvSpPr/>
      </cdr:nvSpPr>
      <cdr:spPr>
        <a:xfrm xmlns:a="http://schemas.openxmlformats.org/drawingml/2006/main">
          <a:off x="5556987" y="-692696"/>
          <a:ext cx="3461770" cy="4032479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bg2">
            <a:lumMod val="9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500" b="1" dirty="0" smtClean="0">
              <a:solidFill>
                <a:srgbClr val="0000FF"/>
              </a:solidFill>
            </a:rPr>
            <a:t>В основу расчетов прогноза доходов в 2017 году заложены:</a:t>
          </a:r>
        </a:p>
        <a:p xmlns:a="http://schemas.openxmlformats.org/drawingml/2006/main">
          <a:pPr algn="ctr"/>
          <a:r>
            <a:rPr lang="ru-RU" sz="1500" dirty="0" smtClean="0">
              <a:solidFill>
                <a:srgbClr val="002060"/>
              </a:solidFill>
            </a:rPr>
            <a:t>Прогнозные оценки показателей  социально-экономического развития: 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500" dirty="0" smtClean="0">
              <a:solidFill>
                <a:srgbClr val="002060"/>
              </a:solidFill>
            </a:rPr>
            <a:t>индексы потребительских цен;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500" dirty="0" smtClean="0">
              <a:solidFill>
                <a:srgbClr val="002060"/>
              </a:solidFill>
            </a:rPr>
            <a:t>объемы фонда заработной платы и прибыли прибыльных организаций; 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500" dirty="0" smtClean="0">
              <a:solidFill>
                <a:srgbClr val="002060"/>
              </a:solidFill>
            </a:rPr>
            <a:t>показатели собираемости налогов за ряд лет; 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500" dirty="0" smtClean="0">
              <a:solidFill>
                <a:srgbClr val="002060"/>
              </a:solidFill>
            </a:rPr>
            <a:t>динамика показателей «Инвестиций в основной капитал»;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500" dirty="0" smtClean="0">
              <a:solidFill>
                <a:srgbClr val="002060"/>
              </a:solidFill>
            </a:rPr>
            <a:t>ряд других параметров.</a:t>
          </a:r>
          <a:r>
            <a:rPr lang="ru-RU" sz="1500" dirty="0" smtClean="0"/>
            <a:t>.</a:t>
          </a:r>
          <a:endParaRPr lang="ru-RU" sz="15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0.08263</cdr:x>
      <cdr:y>0.71269</cdr:y>
    </cdr:from>
    <cdr:to>
      <cdr:x>0.22438</cdr:x>
      <cdr:y>0.8295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755576" y="4397491"/>
          <a:ext cx="1296144" cy="720752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EA93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rgbClr val="0000FF"/>
              </a:solidFill>
            </a:rPr>
            <a:t>Факт</a:t>
          </a:r>
        </a:p>
        <a:p xmlns:a="http://schemas.openxmlformats.org/drawingml/2006/main">
          <a:pPr algn="ctr"/>
          <a:r>
            <a:rPr lang="ru-RU" sz="1800" b="1" dirty="0" smtClean="0">
              <a:solidFill>
                <a:srgbClr val="0000FF"/>
              </a:solidFill>
            </a:rPr>
            <a:t>2015</a:t>
          </a:r>
          <a:endParaRPr lang="ru-RU" sz="1800" b="1" dirty="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0.501</cdr:x>
      <cdr:y>0.72436</cdr:y>
    </cdr:from>
    <cdr:to>
      <cdr:x>0.64275</cdr:x>
      <cdr:y>0.84198</cdr:y>
    </cdr:to>
    <cdr:sp macro="" textlink="">
      <cdr:nvSpPr>
        <cdr:cNvPr id="5" name="Скругленный прямоугольник 4"/>
        <cdr:cNvSpPr/>
      </cdr:nvSpPr>
      <cdr:spPr>
        <a:xfrm xmlns:a="http://schemas.openxmlformats.org/drawingml/2006/main">
          <a:off x="4581127" y="4469499"/>
          <a:ext cx="1296145" cy="725759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EA93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rgbClr val="0000FF"/>
              </a:solidFill>
            </a:rPr>
            <a:t>П</a:t>
          </a:r>
          <a:r>
            <a:rPr lang="ru-RU" sz="1800" b="1" dirty="0" smtClean="0">
              <a:solidFill>
                <a:srgbClr val="0000FF"/>
              </a:solidFill>
            </a:rPr>
            <a:t>рогноз</a:t>
          </a:r>
        </a:p>
        <a:p xmlns:a="http://schemas.openxmlformats.org/drawingml/2006/main">
          <a:pPr algn="ctr"/>
          <a:r>
            <a:rPr lang="ru-RU" sz="1800" b="1" dirty="0" smtClean="0">
              <a:solidFill>
                <a:srgbClr val="0000FF"/>
              </a:solidFill>
            </a:rPr>
            <a:t>2017</a:t>
          </a:r>
          <a:endParaRPr lang="ru-RU" sz="1800" b="1" dirty="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0.28738</cdr:x>
      <cdr:y>0.71269</cdr:y>
    </cdr:from>
    <cdr:to>
      <cdr:x>0.46063</cdr:x>
      <cdr:y>0.85286</cdr:y>
    </cdr:to>
    <cdr:sp macro="" textlink="">
      <cdr:nvSpPr>
        <cdr:cNvPr id="6" name="Скругленный прямоугольник 5"/>
        <cdr:cNvSpPr/>
      </cdr:nvSpPr>
      <cdr:spPr>
        <a:xfrm xmlns:a="http://schemas.openxmlformats.org/drawingml/2006/main">
          <a:off x="2627784" y="4397491"/>
          <a:ext cx="1584176" cy="864902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EA93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</a:rPr>
            <a:t>Ожидаемая </a:t>
          </a:r>
        </a:p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</a:rPr>
            <a:t>оценка</a:t>
          </a:r>
        </a:p>
        <a:p xmlns:a="http://schemas.openxmlformats.org/drawingml/2006/main">
          <a:pPr algn="ctr"/>
          <a:r>
            <a:rPr lang="ru-RU" sz="1800" b="1" dirty="0" smtClean="0">
              <a:solidFill>
                <a:srgbClr val="0000FF"/>
              </a:solidFill>
            </a:rPr>
            <a:t>2016</a:t>
          </a:r>
        </a:p>
        <a:p xmlns:a="http://schemas.openxmlformats.org/drawingml/2006/main">
          <a:pPr algn="ctr"/>
          <a:endParaRPr lang="ru-RU" sz="2000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0.12501</cdr:x>
      <cdr:y>0.0825</cdr:y>
    </cdr:from>
    <cdr:to>
      <cdr:x>0.20376</cdr:x>
      <cdr:y>0.16292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143067" y="509059"/>
          <a:ext cx="720090" cy="496216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</a:rPr>
            <a:t>934</a:t>
          </a:r>
          <a:endParaRPr lang="ru-RU" sz="2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0.54632</cdr:x>
      <cdr:y>0.0825</cdr:y>
    </cdr:from>
    <cdr:to>
      <cdr:x>0.62506</cdr:x>
      <cdr:y>0.16292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995536" y="509059"/>
          <a:ext cx="719998" cy="496216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chemeClr val="bg1"/>
              </a:solidFill>
            </a:rPr>
            <a:t>878</a:t>
          </a:r>
          <a:endParaRPr lang="ru-RU" sz="2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0.33086</cdr:x>
      <cdr:y>0.07083</cdr:y>
    </cdr:from>
    <cdr:to>
      <cdr:x>0.40961</cdr:x>
      <cdr:y>0.15125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025378" y="437051"/>
          <a:ext cx="720090" cy="496216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chemeClr val="bg1"/>
              </a:solidFill>
            </a:rPr>
            <a:t>942</a:t>
          </a:r>
          <a:endParaRPr lang="ru-RU" sz="2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0.09967</cdr:x>
      <cdr:y>0.43802</cdr:y>
    </cdr:from>
    <cdr:to>
      <cdr:x>0.20863</cdr:x>
      <cdr:y>0.51625</cdr:y>
    </cdr:to>
    <cdr:sp macro="" textlink="">
      <cdr:nvSpPr>
        <cdr:cNvPr id="12" name="Скругленный прямоугольник 11"/>
        <cdr:cNvSpPr/>
      </cdr:nvSpPr>
      <cdr:spPr>
        <a:xfrm xmlns:a="http://schemas.openxmlformats.org/drawingml/2006/main">
          <a:off x="911382" y="2702718"/>
          <a:ext cx="996322" cy="482703"/>
        </a:xfrm>
        <a:prstGeom xmlns:a="http://schemas.openxmlformats.org/drawingml/2006/main" prst="roundRect">
          <a:avLst/>
        </a:prstGeom>
        <a:pattFill xmlns:a="http://schemas.openxmlformats.org/drawingml/2006/main" prst="pct70">
          <a:fgClr>
            <a:srgbClr val="CCFF33"/>
          </a:fgClr>
          <a:bgClr>
            <a:schemeClr val="bg1"/>
          </a:bgClr>
        </a:patt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solidFill>
                <a:srgbClr val="0000FF"/>
              </a:solidFill>
            </a:rPr>
            <a:t>27 120</a:t>
          </a:r>
          <a:endParaRPr lang="ru-RU" sz="2000" b="1" dirty="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0.86224</cdr:x>
      <cdr:y>0.09333</cdr:y>
    </cdr:from>
    <cdr:to>
      <cdr:x>0.96224</cdr:x>
      <cdr:y>0.24166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7884368" y="5753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0.87012</cdr:x>
      <cdr:y>0.09333</cdr:y>
    </cdr:from>
    <cdr:to>
      <cdr:x>0.97012</cdr:x>
      <cdr:y>0.24166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7956376" y="5753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0.07604</cdr:x>
      <cdr:y>0.85273</cdr:y>
    </cdr:from>
    <cdr:to>
      <cdr:x>0.28467</cdr:x>
      <cdr:y>0.9811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695333" y="5261588"/>
          <a:ext cx="1907704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rgbClr val="002060"/>
              </a:solidFill>
            </a:rPr>
            <a:t>Среднемесячная 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rgbClr val="002060"/>
              </a:solidFill>
            </a:rPr>
            <a:t>заработная плата, </a:t>
          </a:r>
        </a:p>
        <a:p xmlns:a="http://schemas.openxmlformats.org/drawingml/2006/main">
          <a:pPr algn="ctr"/>
          <a:r>
            <a:rPr lang="ru-RU" sz="1400" b="1" dirty="0">
              <a:solidFill>
                <a:srgbClr val="002060"/>
              </a:solidFill>
            </a:rPr>
            <a:t>р</a:t>
          </a:r>
          <a:r>
            <a:rPr lang="ru-RU" sz="1400" b="1" dirty="0" smtClean="0">
              <a:solidFill>
                <a:srgbClr val="002060"/>
              </a:solidFill>
            </a:rPr>
            <a:t>уб.</a:t>
          </a:r>
          <a:endParaRPr lang="ru-RU" sz="1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0.31789</cdr:x>
      <cdr:y>0.88188</cdr:y>
    </cdr:from>
    <cdr:to>
      <cdr:x>0.34939</cdr:x>
      <cdr:y>0.91693</cdr:y>
    </cdr:to>
    <cdr:sp macro="" textlink="">
      <cdr:nvSpPr>
        <cdr:cNvPr id="19" name="Прямоугольник 18"/>
        <cdr:cNvSpPr/>
      </cdr:nvSpPr>
      <cdr:spPr>
        <a:xfrm xmlns:a="http://schemas.openxmlformats.org/drawingml/2006/main">
          <a:off x="2906823" y="5441484"/>
          <a:ext cx="288036" cy="216270"/>
        </a:xfrm>
        <a:prstGeom xmlns:a="http://schemas.openxmlformats.org/drawingml/2006/main" prst="rect">
          <a:avLst/>
        </a:prstGeom>
        <a:solidFill xmlns:a="http://schemas.openxmlformats.org/drawingml/2006/main">
          <a:srgbClr val="00B0F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0.76775</cdr:x>
      <cdr:y>0.2335</cdr:y>
    </cdr:from>
    <cdr:to>
      <cdr:x>0.86775</cdr:x>
      <cdr:y>0.38183</cdr:y>
    </cdr:to>
    <cdr:sp macro="" textlink="">
      <cdr:nvSpPr>
        <cdr:cNvPr id="20" name="TextBox 19"/>
        <cdr:cNvSpPr txBox="1"/>
      </cdr:nvSpPr>
      <cdr:spPr>
        <a:xfrm xmlns:a="http://schemas.openxmlformats.org/drawingml/2006/main">
          <a:off x="7020272" y="143941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0.35954</cdr:x>
      <cdr:y>0.85273</cdr:y>
    </cdr:from>
    <cdr:to>
      <cdr:x>0.58004</cdr:x>
      <cdr:y>0.98216</cdr:y>
    </cdr:to>
    <cdr:sp macro="" textlink="">
      <cdr:nvSpPr>
        <cdr:cNvPr id="21" name="TextBox 20"/>
        <cdr:cNvSpPr txBox="1"/>
      </cdr:nvSpPr>
      <cdr:spPr>
        <a:xfrm xmlns:a="http://schemas.openxmlformats.org/drawingml/2006/main">
          <a:off x="3287621" y="5261588"/>
          <a:ext cx="2016224" cy="7986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rgbClr val="002060"/>
              </a:solidFill>
            </a:rPr>
            <a:t>Налоговые и </a:t>
          </a:r>
        </a:p>
        <a:p xmlns:a="http://schemas.openxmlformats.org/drawingml/2006/main">
          <a:r>
            <a:rPr lang="ru-RU" sz="1400" b="1" dirty="0" smtClean="0">
              <a:solidFill>
                <a:srgbClr val="002060"/>
              </a:solidFill>
            </a:rPr>
            <a:t>неналоговые доходы,</a:t>
          </a:r>
        </a:p>
        <a:p xmlns:a="http://schemas.openxmlformats.org/drawingml/2006/main">
          <a:r>
            <a:rPr lang="ru-RU" sz="1400" b="1" dirty="0" smtClean="0">
              <a:solidFill>
                <a:srgbClr val="002060"/>
              </a:solidFill>
            </a:rPr>
            <a:t>млн. руб.</a:t>
          </a:r>
          <a:endParaRPr lang="ru-RU" sz="1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0.752</cdr:x>
      <cdr:y>0.25686</cdr:y>
    </cdr:from>
    <cdr:to>
      <cdr:x>1</cdr:x>
      <cdr:y>0.45544</cdr:y>
    </cdr:to>
    <cdr:sp macro="" textlink="">
      <cdr:nvSpPr>
        <cdr:cNvPr id="23" name="TextBox 22"/>
        <cdr:cNvSpPr txBox="1"/>
      </cdr:nvSpPr>
      <cdr:spPr>
        <a:xfrm xmlns:a="http://schemas.openxmlformats.org/drawingml/2006/main">
          <a:off x="6876256" y="1583432"/>
          <a:ext cx="2267744" cy="12241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0.77562</cdr:x>
      <cdr:y>0.26854</cdr:y>
    </cdr:from>
    <cdr:to>
      <cdr:x>0.87562</cdr:x>
      <cdr:y>0.41687</cdr:y>
    </cdr:to>
    <cdr:sp macro="" textlink="">
      <cdr:nvSpPr>
        <cdr:cNvPr id="25" name="TextBox 24"/>
        <cdr:cNvSpPr txBox="1"/>
      </cdr:nvSpPr>
      <cdr:spPr>
        <a:xfrm xmlns:a="http://schemas.openxmlformats.org/drawingml/2006/main">
          <a:off x="7092280" y="16554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0.42164</cdr:x>
      <cdr:y>0.23421</cdr:y>
    </cdr:from>
    <cdr:to>
      <cdr:x>0.51088</cdr:x>
      <cdr:y>0.26922</cdr:y>
    </cdr:to>
    <cdr:cxnSp macro="">
      <cdr:nvCxnSpPr>
        <cdr:cNvPr id="27" name="Прямая со стрелкой 26"/>
        <cdr:cNvCxnSpPr/>
      </cdr:nvCxnSpPr>
      <cdr:spPr>
        <a:xfrm xmlns:a="http://schemas.openxmlformats.org/drawingml/2006/main">
          <a:off x="3855503" y="1445163"/>
          <a:ext cx="815956" cy="216024"/>
        </a:xfrm>
        <a:prstGeom xmlns:a="http://schemas.openxmlformats.org/drawingml/2006/main" prst="straightConnector1">
          <a:avLst/>
        </a:prstGeom>
        <a:ln xmlns:a="http://schemas.openxmlformats.org/drawingml/2006/main" w="66675" cmpd="sng">
          <a:solidFill>
            <a:srgbClr val="FF0000"/>
          </a:solidFill>
          <a:tailEnd type="arrow"/>
        </a:ln>
        <a:scene3d xmlns:a="http://schemas.openxmlformats.org/drawingml/2006/main">
          <a:camera prst="orthographicFront" fov="0">
            <a:rot lat="0" lon="0" rev="0"/>
          </a:camera>
          <a:lightRig rig="balanced" dir="t">
            <a:rot lat="0" lon="0" rev="0"/>
          </a:lightRig>
        </a:scene3d>
        <a:sp3d xmlns:a="http://schemas.openxmlformats.org/drawingml/2006/main" prstMaterial="matte">
          <a:bevelT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cdr:spPr>
      <cdr:style>
        <a:lnRef xmlns:a="http://schemas.openxmlformats.org/drawingml/2006/main" idx="3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0.44673</cdr:x>
      <cdr:y>0.16419</cdr:y>
    </cdr:from>
    <cdr:to>
      <cdr:x>0.53335</cdr:x>
      <cdr:y>0.23421</cdr:y>
    </cdr:to>
    <cdr:sp macro="" textlink="">
      <cdr:nvSpPr>
        <cdr:cNvPr id="29" name="TextBox 28"/>
        <cdr:cNvSpPr txBox="1"/>
      </cdr:nvSpPr>
      <cdr:spPr>
        <a:xfrm xmlns:a="http://schemas.openxmlformats.org/drawingml/2006/main">
          <a:off x="4084882" y="1013115"/>
          <a:ext cx="792053" cy="432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FF0000"/>
              </a:solidFill>
            </a:rPr>
            <a:t>93%</a:t>
          </a:r>
          <a:endParaRPr lang="ru-RU" sz="24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0.21048</cdr:x>
      <cdr:y>0.25755</cdr:y>
    </cdr:from>
    <cdr:to>
      <cdr:x>0.30498</cdr:x>
      <cdr:y>0.28496</cdr:y>
    </cdr:to>
    <cdr:cxnSp macro="">
      <cdr:nvCxnSpPr>
        <cdr:cNvPr id="30" name="Прямая со стрелкой 29"/>
        <cdr:cNvCxnSpPr/>
      </cdr:nvCxnSpPr>
      <cdr:spPr>
        <a:xfrm xmlns:a="http://schemas.openxmlformats.org/drawingml/2006/main" flipV="1">
          <a:off x="1924607" y="1589179"/>
          <a:ext cx="864096" cy="169128"/>
        </a:xfrm>
        <a:prstGeom xmlns:a="http://schemas.openxmlformats.org/drawingml/2006/main" prst="straightConnector1">
          <a:avLst/>
        </a:prstGeom>
        <a:ln xmlns:a="http://schemas.openxmlformats.org/drawingml/2006/main" w="66675" cmpd="sng">
          <a:solidFill>
            <a:srgbClr val="00B050"/>
          </a:solidFill>
          <a:tailEnd type="arrow"/>
        </a:ln>
        <a:scene3d xmlns:a="http://schemas.openxmlformats.org/drawingml/2006/main">
          <a:camera prst="orthographicFront" fov="0">
            <a:rot lat="0" lon="0" rev="0"/>
          </a:camera>
          <a:lightRig rig="balanced" dir="t">
            <a:rot lat="0" lon="0" rev="0"/>
          </a:lightRig>
        </a:scene3d>
        <a:sp3d xmlns:a="http://schemas.openxmlformats.org/drawingml/2006/main" prstMaterial="matte">
          <a:bevelT/>
          <a:contourClr>
            <a:schemeClr val="accent3">
              <a:tint val="100000"/>
              <a:shade val="100000"/>
              <a:hueMod val="100000"/>
              <a:satMod val="100000"/>
            </a:schemeClr>
          </a:contourClr>
        </a:sp3d>
      </cdr:spPr>
      <cdr:style>
        <a:lnRef xmlns:a="http://schemas.openxmlformats.org/drawingml/2006/main" idx="3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0.22438</cdr:x>
      <cdr:y>0.16419</cdr:y>
    </cdr:from>
    <cdr:to>
      <cdr:x>0.3286</cdr:x>
      <cdr:y>0.23421</cdr:y>
    </cdr:to>
    <cdr:sp macro="" textlink="">
      <cdr:nvSpPr>
        <cdr:cNvPr id="32" name="TextBox 31"/>
        <cdr:cNvSpPr txBox="1"/>
      </cdr:nvSpPr>
      <cdr:spPr>
        <a:xfrm xmlns:a="http://schemas.openxmlformats.org/drawingml/2006/main">
          <a:off x="2051720" y="1013115"/>
          <a:ext cx="953007" cy="432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009900"/>
              </a:solidFill>
            </a:rPr>
            <a:t>101%</a:t>
          </a:r>
          <a:endParaRPr lang="ru-RU" sz="2400" b="1" dirty="0">
            <a:solidFill>
              <a:srgbClr val="009900"/>
            </a:solidFill>
          </a:endParaRPr>
        </a:p>
      </cdr:txBody>
    </cdr:sp>
  </cdr:relSizeAnchor>
  <cdr:relSizeAnchor xmlns:cdr="http://schemas.openxmlformats.org/drawingml/2006/chartDrawing">
    <cdr:from>
      <cdr:x>0.00106</cdr:x>
      <cdr:y>0.12223</cdr:y>
    </cdr:from>
    <cdr:to>
      <cdr:x>0.10144</cdr:x>
      <cdr:y>0.18059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9737" y="754225"/>
          <a:ext cx="91787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/>
            <a:t>м</a:t>
          </a:r>
          <a:r>
            <a:rPr lang="ru-RU" sz="1200" b="1" dirty="0" smtClean="0"/>
            <a:t>лн. руб.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0.66644</cdr:x>
      <cdr:y>0</cdr:y>
    </cdr:from>
    <cdr:to>
      <cdr:x>0.98143</cdr:x>
      <cdr:y>0.99749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6093927" y="0"/>
          <a:ext cx="2880269" cy="6154825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3">
            <a:lumMod val="60000"/>
            <a:lumOff val="4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500" b="1" dirty="0" smtClean="0">
              <a:solidFill>
                <a:srgbClr val="002060"/>
              </a:solidFill>
            </a:rPr>
            <a:t>На динамику поступлений 2017 года повлияли: </a:t>
          </a:r>
        </a:p>
        <a:p xmlns:a="http://schemas.openxmlformats.org/drawingml/2006/main">
          <a:pPr algn="l"/>
          <a:r>
            <a:rPr lang="ru-RU" sz="1500" b="1" dirty="0" smtClean="0">
              <a:solidFill>
                <a:srgbClr val="002060"/>
              </a:solidFill>
              <a:effectLst/>
            </a:rPr>
            <a:t> * Объем прибыли прибыльных предприятий – 86,7% к уровню оценки 2016 года (ожидаемое уменьшение финансового результата по отрасли «Транспорт и связь» - 61%); </a:t>
          </a:r>
        </a:p>
        <a:p xmlns:a="http://schemas.openxmlformats.org/drawingml/2006/main">
          <a:pPr algn="l"/>
          <a:r>
            <a:rPr lang="ru-RU" sz="1500" b="1" dirty="0" smtClean="0">
              <a:solidFill>
                <a:srgbClr val="002060"/>
              </a:solidFill>
              <a:effectLst/>
            </a:rPr>
            <a:t> * ФОТ к уровню оценки 2016 год составит - 105,4% за счет роста ФОТ в отраслях «Строительство» - 103%, «Гостиницы и рестораны» -      106,6%, </a:t>
          </a:r>
        </a:p>
        <a:p xmlns:a="http://schemas.openxmlformats.org/drawingml/2006/main">
          <a:pPr algn="l"/>
          <a:r>
            <a:rPr lang="ru-RU" sz="1500" b="1" dirty="0" smtClean="0">
              <a:solidFill>
                <a:srgbClr val="002060"/>
              </a:solidFill>
              <a:effectLst/>
            </a:rPr>
            <a:t>*Индекс потребительских цен -  106%</a:t>
          </a:r>
        </a:p>
        <a:p xmlns:a="http://schemas.openxmlformats.org/drawingml/2006/main">
          <a:pPr algn="l"/>
          <a:r>
            <a:rPr lang="ru-RU" sz="1500" b="1" dirty="0" smtClean="0">
              <a:solidFill>
                <a:srgbClr val="002060"/>
              </a:solidFill>
            </a:rPr>
            <a:t>* Пересмотр кадастровой оценки земельных участков в сторону уменьшения</a:t>
          </a:r>
          <a:endParaRPr lang="ru-RU" sz="1500" b="1" dirty="0">
            <a:solidFill>
              <a:srgbClr val="002060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7894B-7425-422D-92DA-DFAF8008C626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CAAAA-3769-40C3-8F11-A7B13A4999C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77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CAAAA-3769-40C3-8F11-A7B13A4999C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370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CAAAA-3769-40C3-8F11-A7B13A4999CC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715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32614-8F3E-4A4D-916F-520032B9D572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159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09.12.2016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gi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18" Type="http://schemas.microsoft.com/office/2007/relationships/diagramDrawing" Target="../diagrams/drawing8.xml"/><Relationship Id="rId3" Type="http://schemas.openxmlformats.org/officeDocument/2006/relationships/image" Target="../media/image48.jpe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17" Type="http://schemas.openxmlformats.org/officeDocument/2006/relationships/diagramColors" Target="../diagrams/colors8.xml"/><Relationship Id="rId2" Type="http://schemas.openxmlformats.org/officeDocument/2006/relationships/image" Target="../media/image47.jpeg"/><Relationship Id="rId16" Type="http://schemas.openxmlformats.org/officeDocument/2006/relationships/diagramQuickStyle" Target="../diagrams/quickStyl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5" Type="http://schemas.openxmlformats.org/officeDocument/2006/relationships/diagramLayout" Target="../diagrams/layout8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Relationship Id="rId14" Type="http://schemas.openxmlformats.org/officeDocument/2006/relationships/diagramData" Target="../diagrams/data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microsoft.com/office/2007/relationships/hdphoto" Target="../media/hdphoto4.wdp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9886" y="260648"/>
            <a:ext cx="804422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sz="6000" b="1" dirty="0" smtClean="0">
                <a:solidFill>
                  <a:srgbClr val="0000FF"/>
                </a:solidFill>
              </a:rPr>
              <a:t>БЮДЖЕТ ДЛЯ ГРАЖДАН </a:t>
            </a:r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r>
              <a:rPr lang="ru-RU" sz="3600" b="1" dirty="0" smtClean="0">
                <a:solidFill>
                  <a:srgbClr val="00B0F0"/>
                </a:solidFill>
              </a:rPr>
              <a:t>МУНИЦИПАЛЬНОГО ОБРАЗОВАНИЯ </a:t>
            </a:r>
          </a:p>
          <a:p>
            <a:pPr algn="ctr"/>
            <a:r>
              <a:rPr lang="ru-RU" sz="3600" b="1" dirty="0" smtClean="0">
                <a:solidFill>
                  <a:srgbClr val="00B0F0"/>
                </a:solidFill>
              </a:rPr>
              <a:t>ТУАПСИНСКИЙ РАЙОН </a:t>
            </a:r>
          </a:p>
          <a:p>
            <a:pPr algn="ctr"/>
            <a:r>
              <a:rPr lang="ru-RU" sz="3600" b="1" dirty="0" smtClean="0">
                <a:solidFill>
                  <a:srgbClr val="00B0F0"/>
                </a:solidFill>
              </a:rPr>
              <a:t>НА </a:t>
            </a:r>
            <a:r>
              <a:rPr lang="ru-RU" sz="3600" b="1" smtClean="0">
                <a:solidFill>
                  <a:srgbClr val="00B0F0"/>
                </a:solidFill>
              </a:rPr>
              <a:t>2017 ГОД И НА ПЛАНОВЫЙ </a:t>
            </a:r>
            <a:r>
              <a:rPr lang="ru-RU" sz="3600" b="1" dirty="0" smtClean="0">
                <a:solidFill>
                  <a:srgbClr val="00B0F0"/>
                </a:solidFill>
              </a:rPr>
              <a:t>ПЕРИОД 2018-2019 ГОДОВ</a:t>
            </a:r>
          </a:p>
          <a:p>
            <a:pPr algn="ctr"/>
            <a:endParaRPr lang="ru-RU" sz="36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F0"/>
                </a:solidFill>
              </a:rPr>
              <a:t>ПРОЕКТ 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04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u="sng" dirty="0"/>
              <a:t>СТРУКТУРА БЕЗВОЗМЕЗДНЫХ ПОСТУПЛЕНИЙ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0129" y="5722686"/>
            <a:ext cx="1112018" cy="1160995"/>
          </a:xfrm>
          <a:prstGeom prst="rect">
            <a:avLst/>
          </a:prstGeom>
          <a:noFill/>
        </p:spPr>
      </p:pic>
      <p:pic>
        <p:nvPicPr>
          <p:cNvPr id="6" name="Рисунок 5" descr="\\Server38\53\БЮДЖЕТ 2016\БЮДЖЕТ ДЛЯ ГРАЖДАН\КАРТИНКИ БЮДЖЕТ ДЛЯ ГРАЖДАН\6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7845" y="4033189"/>
            <a:ext cx="2808312" cy="16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\\Server38\53\БЮДЖЕТ 2016\БЮДЖЕТ ДЛЯ ГРАЖДАН\КАРТИНКИ БЮДЖЕТ ДЛЯ ГРАЖДАН\6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756" y="5110406"/>
            <a:ext cx="2294012" cy="163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3" descr="http://www.kubzsk.ru/kodeksdb/noframe/law?SetPict.gif&amp;nd=921018907&amp;nh=0&amp;pictid=010000003200&amp;abs=&amp;crc="/>
          <p:cNvPicPr>
            <a:picLocks noGrp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77"/>
          <a:stretch>
            <a:fillRect/>
          </a:stretch>
        </p:blipFill>
        <p:spPr bwMode="auto">
          <a:xfrm>
            <a:off x="6876256" y="5151855"/>
            <a:ext cx="2114133" cy="158951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6403276" y="4396555"/>
            <a:ext cx="28601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Администрации городских и сельских поселений Туапсинского района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211410" y="4515097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Администрация Краснодарского края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5613" y="4010933"/>
            <a:ext cx="3152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Администрация МО Туапсинский район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Стрелка углом вверх 2"/>
          <p:cNvSpPr/>
          <p:nvPr/>
        </p:nvSpPr>
        <p:spPr>
          <a:xfrm>
            <a:off x="2504916" y="5665614"/>
            <a:ext cx="1049249" cy="46921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углом 3"/>
          <p:cNvSpPr/>
          <p:nvPr/>
        </p:nvSpPr>
        <p:spPr>
          <a:xfrm rot="-5400000">
            <a:off x="6147235" y="5366564"/>
            <a:ext cx="429971" cy="102807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4128" y="6122646"/>
            <a:ext cx="1348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23,6 млн.руб.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469324" y="609503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1 268,4 млн.руб.</a:t>
            </a:r>
            <a:endParaRPr lang="ru-RU" dirty="0"/>
          </a:p>
        </p:txBody>
      </p:sp>
      <p:graphicFrame>
        <p:nvGraphicFramePr>
          <p:cNvPr id="1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539660"/>
              </p:ext>
            </p:extLst>
          </p:nvPr>
        </p:nvGraphicFramePr>
        <p:xfrm>
          <a:off x="73459" y="619429"/>
          <a:ext cx="9026364" cy="3413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396193"/>
                <a:gridCol w="1177353"/>
                <a:gridCol w="1177353"/>
                <a:gridCol w="1275465"/>
              </a:tblGrid>
              <a:tr h="152477">
                <a:tc rowSpan="2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Наименование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ПРОЕКТ (</a:t>
                      </a:r>
                      <a:r>
                        <a:rPr lang="ru-RU" dirty="0" err="1" smtClean="0">
                          <a:solidFill>
                            <a:schemeClr val="bg1"/>
                          </a:solidFill>
                        </a:rPr>
                        <a:t>млн.руб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.)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727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2017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2018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2019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</a:tr>
              <a:tr h="476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Безвозмездные  поступления, </a:t>
                      </a:r>
                      <a:endParaRPr lang="ru-RU" sz="1600" b="1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всего</a:t>
                      </a:r>
                      <a:r>
                        <a:rPr lang="ru-RU" sz="1600" b="1" baseline="0" dirty="0" smtClean="0">
                          <a:effectLst/>
                        </a:rPr>
                        <a:t> </a:t>
                      </a:r>
                      <a:r>
                        <a:rPr lang="ru-RU" sz="1600" b="1" dirty="0" smtClean="0">
                          <a:effectLst/>
                        </a:rPr>
                        <a:t>в </a:t>
                      </a:r>
                      <a:r>
                        <a:rPr lang="ru-RU" sz="1600" b="1" dirty="0">
                          <a:effectLst/>
                        </a:rPr>
                        <a:t>том числе: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</a:rPr>
                        <a:t>292,0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</a:rPr>
                        <a:t>116,0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</a:rPr>
                        <a:t>117,5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76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дотации бюджетам бюджетной системы Российской  Федерации 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rgbClr val="CCFF3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12,7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CCFF3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0,0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CCFF3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0,0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CCFF33">
                        <a:alpha val="20000"/>
                      </a:srgbClr>
                    </a:solidFill>
                  </a:tcPr>
                </a:tc>
              </a:tr>
              <a:tr h="476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субсидии бюджетам бюджетной системы </a:t>
                      </a:r>
                      <a:r>
                        <a:rPr lang="ru-RU" sz="1600" b="1" dirty="0" smtClean="0">
                          <a:effectLst/>
                        </a:rPr>
                        <a:t>Российской </a:t>
                      </a:r>
                      <a:r>
                        <a:rPr lang="ru-RU" sz="1600" b="1" dirty="0">
                          <a:effectLst/>
                        </a:rPr>
                        <a:t>Федерации (меж­бюджетные субсидии)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146,5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4,3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4,3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76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субвенции бюджетам субъектов </a:t>
                      </a:r>
                      <a:endParaRPr lang="ru-RU" sz="1600" b="1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Российской </a:t>
                      </a:r>
                      <a:r>
                        <a:rPr lang="ru-RU" sz="1600" b="1" baseline="0" dirty="0" smtClean="0">
                          <a:effectLst/>
                        </a:rPr>
                        <a:t> </a:t>
                      </a:r>
                      <a:r>
                        <a:rPr lang="ru-RU" sz="1600" b="1" dirty="0" smtClean="0">
                          <a:effectLst/>
                        </a:rPr>
                        <a:t>Федерации 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</a:rPr>
                        <a:t>109,2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</a:rPr>
                        <a:t>111,7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</a:rPr>
                        <a:t>113,2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92D050">
                        <a:alpha val="20000"/>
                      </a:srgbClr>
                    </a:solidFill>
                  </a:tcPr>
                </a:tc>
              </a:tr>
              <a:tr h="476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иные межбюджетные трансферты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23,6</a:t>
                      </a: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0,0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0,0</a:t>
                      </a:r>
                      <a:endParaRPr lang="ru-RU" sz="1600" b="1" dirty="0"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2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6" cy="648072"/>
          </a:xfrm>
        </p:spPr>
        <p:txBody>
          <a:bodyPr/>
          <a:lstStyle/>
          <a:p>
            <a:pPr algn="l"/>
            <a:r>
              <a:rPr lang="ru-RU" sz="2800" u="sng" dirty="0" smtClean="0"/>
              <a:t>Источники финансирования дефицита бюджета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169797"/>
              </p:ext>
            </p:extLst>
          </p:nvPr>
        </p:nvGraphicFramePr>
        <p:xfrm>
          <a:off x="241733" y="980727"/>
          <a:ext cx="8712968" cy="290093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502460"/>
                <a:gridCol w="1581786"/>
                <a:gridCol w="1297292"/>
                <a:gridCol w="1331430"/>
              </a:tblGrid>
              <a:tr h="14135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Наименование показателя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2017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>
                          <a:effectLst/>
                        </a:rPr>
                        <a:t>плановый период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2018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2019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39258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Источники финансирования дефицита бюджета, всего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-17 000,0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-57 500,0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962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в том числе: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61038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u="none" strike="noStrike">
                          <a:effectLst/>
                        </a:rPr>
                        <a:t>Предоставление бюджетных кредитов другим бюджетам бюджетной системы из бюджета муниципального образования Туапсинский район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-2 500,0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0,0</a:t>
                      </a: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7673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Возврат бюджетных кредитов, предоставленных другим бюджетам бюджетной системы из бюджета муниципального образования Туапсинский район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5 500,0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2 500,0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39258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Погашение кредитов, полученных от кредитных организаций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-20 000,0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-60 000,0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524328" y="620688"/>
            <a:ext cx="1459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тыс. рублей</a:t>
            </a:r>
          </a:p>
        </p:txBody>
      </p:sp>
      <p:pic>
        <p:nvPicPr>
          <p:cNvPr id="5" name="Рисунок 4" descr="\\Server38\53\БЮДЖЕТ 2016\БЮДЖЕТ ДЛЯ ГРАЖДАН\КАРТИНКИ БЮДЖЕТ ДЛЯ ГРАЖДАН\6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3" y="3958167"/>
            <a:ext cx="315277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987824" y="3913866"/>
            <a:ext cx="3152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Администрация МО Туапсинский район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9" name="Содержимое 3" descr="http://www.kubzsk.ru/kodeksdb/noframe/law?SetPict.gif&amp;nd=921018907&amp;nh=0&amp;pictid=010000003200&amp;abs=&amp;crc=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77"/>
          <a:stretch>
            <a:fillRect/>
          </a:stretch>
        </p:blipFill>
        <p:spPr bwMode="auto">
          <a:xfrm>
            <a:off x="179512" y="4941168"/>
            <a:ext cx="2258149" cy="18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4077072"/>
            <a:ext cx="28601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Администрации городских и сельских поселений Туапсинского района</a:t>
            </a:r>
            <a:endParaRPr lang="ru-RU" sz="1600" b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F:\express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94" y="4615682"/>
            <a:ext cx="2459005" cy="217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войная стрелка влево/вверх 3"/>
          <p:cNvSpPr/>
          <p:nvPr/>
        </p:nvSpPr>
        <p:spPr>
          <a:xfrm>
            <a:off x="2475289" y="5724216"/>
            <a:ext cx="1008112" cy="864097"/>
          </a:xfrm>
          <a:prstGeom prst="leftUpArrow">
            <a:avLst>
              <a:gd name="adj1" fmla="val 25000"/>
              <a:gd name="adj2" fmla="val 25000"/>
              <a:gd name="adj3" fmla="val 259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5808708" y="5797357"/>
            <a:ext cx="850392" cy="731520"/>
          </a:xfrm>
          <a:prstGeom prst="bentUpArrow">
            <a:avLst>
              <a:gd name="adj1" fmla="val 32609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67745" y="6464247"/>
            <a:ext cx="1368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2,5млн.руб.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869545" y="6189818"/>
            <a:ext cx="1997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20,0 млн. руб.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419872" y="592429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5,5млн. руб.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33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79296" cy="57606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chemeClr val="tx1"/>
                </a:solidFill>
              </a:rPr>
              <a:t>Структура налоговых и неналоговых доходов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657648"/>
              </p:ext>
            </p:extLst>
          </p:nvPr>
        </p:nvGraphicFramePr>
        <p:xfrm>
          <a:off x="23125" y="692696"/>
          <a:ext cx="9018784" cy="616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124744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м</a:t>
            </a:r>
            <a:r>
              <a:rPr lang="ru-RU" sz="1600" b="1" dirty="0" smtClean="0"/>
              <a:t>лн. </a:t>
            </a:r>
          </a:p>
          <a:p>
            <a:r>
              <a:rPr lang="ru-RU" sz="1600" b="1" dirty="0" smtClean="0"/>
              <a:t>руб. </a:t>
            </a:r>
            <a:endParaRPr lang="ru-RU" sz="16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979712" y="1996182"/>
            <a:ext cx="720080" cy="23172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563888" y="2032720"/>
            <a:ext cx="720080" cy="23172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/>
          <p:cNvSpPr txBox="1"/>
          <p:nvPr/>
        </p:nvSpPr>
        <p:spPr>
          <a:xfrm>
            <a:off x="1835692" y="1544288"/>
            <a:ext cx="1008120" cy="3304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00FF"/>
                </a:solidFill>
              </a:rPr>
              <a:t>101,4%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419868" y="1575759"/>
            <a:ext cx="1008120" cy="3304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00FF"/>
                </a:solidFill>
              </a:rPr>
              <a:t>101,2%</a:t>
            </a:r>
            <a:endParaRPr lang="ru-RU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9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40960" cy="504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chemeClr val="tx1"/>
                </a:solidFill>
              </a:rPr>
              <a:t>Налоговые </a:t>
            </a:r>
            <a:r>
              <a:rPr lang="ru-RU" sz="2800" b="1" dirty="0">
                <a:solidFill>
                  <a:schemeClr val="tx1"/>
                </a:solidFill>
              </a:rPr>
              <a:t>и </a:t>
            </a:r>
            <a:r>
              <a:rPr lang="ru-RU" sz="2800" b="1" dirty="0" smtClean="0">
                <a:solidFill>
                  <a:schemeClr val="tx1"/>
                </a:solidFill>
              </a:rPr>
              <a:t>неналоговые доходы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6450078"/>
              </p:ext>
            </p:extLst>
          </p:nvPr>
        </p:nvGraphicFramePr>
        <p:xfrm>
          <a:off x="-9737" y="658551"/>
          <a:ext cx="9144000" cy="617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2889920" y="3119973"/>
            <a:ext cx="936104" cy="482285"/>
          </a:xfrm>
          <a:prstGeom prst="roundRect">
            <a:avLst/>
          </a:prstGeom>
          <a:pattFill prst="pct70">
            <a:fgClr>
              <a:srgbClr val="CCFF33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00FF"/>
                </a:solidFill>
              </a:rPr>
              <a:t>28 353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60032" y="2780928"/>
            <a:ext cx="936104" cy="482285"/>
          </a:xfrm>
          <a:prstGeom prst="roundRect">
            <a:avLst/>
          </a:prstGeom>
          <a:pattFill prst="pct70">
            <a:fgClr>
              <a:srgbClr val="CCFF33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29 867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6055024"/>
            <a:ext cx="432048" cy="182288"/>
          </a:xfrm>
          <a:prstGeom prst="roundRect">
            <a:avLst/>
          </a:prstGeom>
          <a:pattFill prst="pct70">
            <a:fgClr>
              <a:srgbClr val="CCFF33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75" y="0"/>
            <a:ext cx="9036496" cy="8468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tx1"/>
                </a:solidFill>
                <a:effectLst/>
              </a:rPr>
              <a:t>Изменения в бюджетном и налоговом  законодательстве,  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планируемые к </a:t>
            </a:r>
            <a:r>
              <a:rPr lang="ru-RU" sz="2400" b="1" dirty="0" smtClean="0">
                <a:solidFill>
                  <a:schemeClr val="tx1"/>
                </a:solidFill>
                <a:effectLst/>
              </a:rPr>
              <a:t>введению в 2017 году</a:t>
            </a:r>
            <a:endParaRPr lang="ru-RU" sz="2400" b="1" dirty="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180743"/>
              </p:ext>
            </p:extLst>
          </p:nvPr>
        </p:nvGraphicFramePr>
        <p:xfrm>
          <a:off x="107504" y="836712"/>
          <a:ext cx="892899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3568" y="1279216"/>
            <a:ext cx="1268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0,62%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1026" y="2780928"/>
            <a:ext cx="15852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100%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(ранее 67%)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778" y="5013175"/>
            <a:ext cx="2166791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(-</a:t>
            </a:r>
            <a:r>
              <a:rPr lang="ru-RU" sz="2400" b="1" dirty="0" smtClean="0">
                <a:solidFill>
                  <a:srgbClr val="0000FF"/>
                </a:solidFill>
              </a:rPr>
              <a:t>65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b="1" dirty="0" smtClean="0">
                <a:solidFill>
                  <a:srgbClr val="0000FF"/>
                </a:solidFill>
              </a:rPr>
              <a:t>млн. руб.)</a:t>
            </a:r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0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296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 smtClean="0"/>
              <a:t>Распределение бюджетных ассигнований по разделам классификации расходов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84946" y="827420"/>
            <a:ext cx="1459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тыс. рублей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157859"/>
              </p:ext>
            </p:extLst>
          </p:nvPr>
        </p:nvGraphicFramePr>
        <p:xfrm>
          <a:off x="179513" y="1184351"/>
          <a:ext cx="8784974" cy="5551943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792087"/>
                <a:gridCol w="3456384"/>
                <a:gridCol w="1512168"/>
                <a:gridCol w="1584176"/>
                <a:gridCol w="1440159"/>
              </a:tblGrid>
              <a:tr h="2500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Раздел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Наименование раздела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2017 год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2018 год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2019 год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656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 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РАСХОДЫ ВСЕГО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2 153 133,4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1 948 517,1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2 018 349,4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551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Общегосударственные вопросы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204 187,3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201 936,8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201 936,8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656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Национальная оборона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35,0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35,0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35,0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7103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Национальная безопасность и правоохранительная деятельность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46 905,4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25 562,5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25 562,5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551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Национальная экономика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14 851,7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14 851,7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14 851,7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5327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Жилищно-коммунальное хозяйство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10 356,0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11 506,7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11 506,7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656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Образование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1 519 856,5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1 369 498,6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1 369 418,3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551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Культура, кинематография 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13 563,4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13 563,4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13 563,4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656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09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Здравоохранение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102 995,0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102 988,2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102 988,2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656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Социальная политика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62 834,2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64 470,8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66 358,7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551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Физическая культура и спорт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128 830,3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103 830,3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103 830,3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5327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Обслуживание государственного и муниципального долга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9 718,6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9 000,0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 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551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14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Межбюджетные трансферты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39 000,0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8 460,1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8 460,1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551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 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Условно утвержденные расходы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 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22 813,0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700" u="none" strike="noStrike" dirty="0">
                          <a:effectLst/>
                        </a:rPr>
                        <a:t>99 837,7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01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\\Server38\53\БЮДЖЕТ 2016\БЮДЖЕТ ДЛЯ ГРАЖДАН\ФОТО БЮДЖЕТ ДЛЯ ГРАЖДАН\61.jpg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2699792" y="97607"/>
            <a:ext cx="3419872" cy="248642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107504" y="5301208"/>
            <a:ext cx="8928992" cy="1440160"/>
          </a:xfrm>
          <a:prstGeom prst="snip2SameRect">
            <a:avLst>
              <a:gd name="adj1" fmla="val 28027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Более </a:t>
            </a:r>
            <a:r>
              <a:rPr lang="ru-RU" sz="2000" b="1" dirty="0">
                <a:solidFill>
                  <a:srgbClr val="FF0000"/>
                </a:solidFill>
              </a:rPr>
              <a:t>80 процентов расходов</a:t>
            </a:r>
            <a:r>
              <a:rPr lang="ru-RU" sz="2000" b="1" dirty="0"/>
              <a:t>, распределенных в рамках муниципальных программ, имеют социальную направленность.</a:t>
            </a:r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107504" y="2708920"/>
            <a:ext cx="8928992" cy="2448272"/>
          </a:xfrm>
          <a:prstGeom prst="snip2SameRect">
            <a:avLst>
              <a:gd name="adj1" fmla="val 0"/>
              <a:gd name="adj2" fmla="val 1675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Расходная часть бюджета муниципального образования Туапсинский район сформирована и представлена в программном формате на основе </a:t>
            </a:r>
            <a:r>
              <a:rPr lang="ru-RU" sz="2000" b="1" dirty="0">
                <a:solidFill>
                  <a:srgbClr val="FF0000"/>
                </a:solidFill>
              </a:rPr>
              <a:t>17 муниципальных программ  </a:t>
            </a:r>
            <a:r>
              <a:rPr lang="ru-RU" sz="2000" b="1" dirty="0"/>
              <a:t>Туапсинского района, разработанных в соответствии с целями социально-экономического развития муниципального образования Туапсинский район, и непрограммных направлений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69509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5760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ОБРАЗОВАНИЯ </a:t>
            </a:r>
            <a:br>
              <a:rPr lang="ru-RU" sz="2000" b="1" u="sng" dirty="0"/>
            </a:br>
            <a:r>
              <a:rPr lang="ru-RU" sz="2000" b="1" u="sng" dirty="0"/>
              <a:t>В МУНИЦИПАЛЬНОМ ОБРАЗОВАНИИ ТУАПСИНСКИЙ РАЙОН"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0054" y="639073"/>
            <a:ext cx="7344815" cy="4001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000" b="1" u="sng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РАСХОДЫ НА  2017 год - 1 308 543,7 тыс. рублей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039183"/>
            <a:ext cx="9124925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Развитие сети и инфраструктуры образовательных организаций, обеспечивающих доступ населения Туапсинского района к качественным услугам дошкольного, общего образования </a:t>
            </a:r>
          </a:p>
          <a:p>
            <a:r>
              <a:rPr lang="ru-RU" dirty="0"/>
              <a:t>и дополнительного образования детей - 301,7 тыс. руб.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348880"/>
            <a:ext cx="2195736" cy="23698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* увеличение </a:t>
            </a:r>
            <a:r>
              <a:rPr lang="ru-RU" sz="1600" dirty="0" smtClean="0"/>
              <a:t>пропускной </a:t>
            </a:r>
            <a:r>
              <a:rPr lang="ru-RU" sz="1600" dirty="0"/>
              <a:t>способности и оплата интернет-трафика (софинансирование) - </a:t>
            </a:r>
          </a:p>
          <a:p>
            <a:r>
              <a:rPr lang="ru-RU" sz="1600" dirty="0"/>
              <a:t>201,7 тыс. руб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48264" y="2348880"/>
            <a:ext cx="2207120" cy="23083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* выплата премии </a:t>
            </a:r>
            <a:r>
              <a:rPr lang="ru-RU" sz="1600" dirty="0" smtClean="0"/>
              <a:t>администрации </a:t>
            </a:r>
            <a:r>
              <a:rPr lang="ru-RU" sz="1600" dirty="0"/>
              <a:t>края дошкольным организациям, внедряющим инновационные образовательные программы - 100,0 тыс. руб.</a:t>
            </a:r>
          </a:p>
        </p:txBody>
      </p:sp>
      <p:pic>
        <p:nvPicPr>
          <p:cNvPr id="9" name="Рисунок 8" descr="\\Server38\53\БЮДЖЕТ 2017\БЮДЖЕТ ДЛЯ ГРАЖДАН\КАРТИНКИ БЮДЖЕТ ДЛЯ ГРАЖДАН\InternetShkol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6" y="3140968"/>
            <a:ext cx="4752528" cy="330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556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/>
              <a:t>Формирование системы оценки качества образования и образовательных результатов -</a:t>
            </a:r>
            <a:br>
              <a:rPr lang="ru-RU" sz="1500" b="1" u="sng" dirty="0"/>
            </a:br>
            <a:r>
              <a:rPr lang="ru-RU" sz="1500" b="1" u="sng" dirty="0"/>
              <a:t> 1 843,3 тыс. руб.</a:t>
            </a:r>
            <a:endParaRPr lang="ru-RU" sz="15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42653" y="1340768"/>
            <a:ext cx="6552727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* осуществление государственных полномочий по материально-техническому обеспечению пунктов проведения экзаменов для ЕГЭ и ГИА - 1 843,3 тыс. руб.</a:t>
            </a:r>
          </a:p>
        </p:txBody>
      </p:sp>
      <p:pic>
        <p:nvPicPr>
          <p:cNvPr id="9" name="Рисунок 8" descr="\\Server38\53\БЮДЖЕТ 2017\БЮДЖЕТ ДЛЯ ГРАЖДАН\КАРТИНКИ БЮДЖЕТ ДЛЯ ГРАЖДАН\exmgiavgdevkl201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0929"/>
            <a:ext cx="4499993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\\Server38\53\БЮДЖЕТ 2017\БЮДЖЕТ ДЛЯ ГРАЖДАН\КАРТИНКИ БЮДЖЕТ ДЛЯ ГРАЖДАН\ege-2017-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3" y="2780928"/>
            <a:ext cx="4680520" cy="40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7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76456" cy="14847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/>
              <a:t>Обеспечение системы образования Краснодарского края высококвалифицированными кадрами, создание механизмов мотивации педагогов к повышению качества работы и непрерывному профессиональному развитию - 8 458,2 тыс. руб.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74344"/>
              </p:ext>
            </p:extLst>
          </p:nvPr>
        </p:nvGraphicFramePr>
        <p:xfrm>
          <a:off x="0" y="1772816"/>
          <a:ext cx="9144000" cy="5085184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4298830"/>
                <a:gridCol w="4845170"/>
              </a:tblGrid>
              <a:tr h="1176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финансирование доплат                                                       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>
                          <a:effectLst/>
                        </a:rPr>
                        <a:t>   отдельным категориям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>
                          <a:effectLst/>
                        </a:rPr>
                        <a:t>   работников - </a:t>
                      </a:r>
                      <a:r>
                        <a:rPr lang="ru-RU" sz="1600" b="1" u="none" strike="noStrike" dirty="0">
                          <a:effectLst/>
                        </a:rPr>
                        <a:t>1 897,7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социальная выплата компенсационного характера, связанная с оплатой жилого помещения по договору найма (поднайма) - </a:t>
                      </a:r>
                      <a:r>
                        <a:rPr lang="ru-RU" sz="1600" u="none" strike="noStrike" dirty="0" smtClean="0">
                          <a:effectLst/>
                        </a:rPr>
                        <a:t>            </a:t>
                      </a:r>
                      <a:r>
                        <a:rPr lang="ru-RU" sz="1600" b="1" u="none" strike="noStrike" dirty="0" smtClean="0">
                          <a:effectLst/>
                        </a:rPr>
                        <a:t>300,0 </a:t>
                      </a:r>
                      <a:r>
                        <a:rPr lang="ru-RU" sz="1600" b="1" u="none" strike="noStrike" dirty="0">
                          <a:effectLst/>
                        </a:rPr>
                        <a:t>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6175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финансирование расходов на поэтапное повышение уровня средней заработной платы педработников муниципальных организаций дополнительного образования детей до средней заработной платы учителей -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b="1" u="none" strike="noStrike" dirty="0">
                          <a:effectLst/>
                        </a:rPr>
                        <a:t>4 693,7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 в сельской местности Туапсинского района - </a:t>
                      </a:r>
                      <a:r>
                        <a:rPr lang="ru-RU" sz="1600" b="1" u="none" strike="noStrike" dirty="0">
                          <a:effectLst/>
                        </a:rPr>
                        <a:t>1 389,2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914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оплата педагогам дополнительного образования детей за работу с детьми в спортклубах (софинансирование) -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b="1" u="none" strike="noStrike" dirty="0">
                          <a:effectLst/>
                        </a:rPr>
                        <a:t>168,5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оплата педагогам дополнительного образования детей за работу с детьми в вечернее и каникулярное время в спортзалах (софинансирование) -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b="1" u="none" strike="noStrike" dirty="0">
                          <a:effectLst/>
                        </a:rPr>
                        <a:t>9,1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05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60071" y="188639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Муниципальное образование </a:t>
            </a:r>
          </a:p>
          <a:p>
            <a:pPr algn="ctr"/>
            <a:r>
              <a:rPr lang="ru-RU" sz="2800" b="1" dirty="0" smtClean="0"/>
              <a:t>Туапсинский район </a:t>
            </a:r>
            <a:endParaRPr lang="ru-RU" sz="28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5516" y="1484784"/>
            <a:ext cx="4212468" cy="1296144"/>
          </a:xfrm>
          <a:prstGeom prst="roundRect">
            <a:avLst>
              <a:gd name="adj" fmla="val 32159"/>
            </a:avLst>
          </a:prstGeom>
          <a:solidFill>
            <a:srgbClr val="C0DB39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Численность населения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на 01.01.2016 года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130 173  чел.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cxnSp>
        <p:nvCxnSpPr>
          <p:cNvPr id="7" name="Прямая со стрелкой 6"/>
          <p:cNvCxnSpPr>
            <a:stCxn id="2" idx="3"/>
          </p:cNvCxnSpPr>
          <p:nvPr/>
        </p:nvCxnSpPr>
        <p:spPr>
          <a:xfrm flipV="1">
            <a:off x="4427984" y="1363530"/>
            <a:ext cx="2376703" cy="769326"/>
          </a:xfrm>
          <a:prstGeom prst="straightConnector1">
            <a:avLst/>
          </a:prstGeom>
          <a:ln w="57150">
            <a:solidFill>
              <a:srgbClr val="008A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27984" y="2207282"/>
            <a:ext cx="1854125" cy="595485"/>
          </a:xfrm>
          <a:prstGeom prst="straightConnector1">
            <a:avLst/>
          </a:prstGeom>
          <a:ln w="57150">
            <a:solidFill>
              <a:srgbClr val="008A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альтернативный процесс 16" title="111"/>
          <p:cNvSpPr/>
          <p:nvPr/>
        </p:nvSpPr>
        <p:spPr>
          <a:xfrm>
            <a:off x="6827879" y="751460"/>
            <a:ext cx="1896346" cy="1224136"/>
          </a:xfrm>
          <a:prstGeom prst="flowChartAlternateProcess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8A00"/>
                </a:solidFill>
              </a:rPr>
              <a:t>Городские поселения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88 459 чел.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6300192" y="2348880"/>
            <a:ext cx="1882859" cy="1224136"/>
          </a:xfrm>
          <a:prstGeom prst="flowChartAlternateProcess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8A00"/>
                </a:solidFill>
              </a:rPr>
              <a:t>Сельские поселения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41 714 чел.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97038"/>
            <a:ext cx="936102" cy="1266490"/>
          </a:xfrm>
          <a:prstGeom prst="rect">
            <a:avLst/>
          </a:prstGeom>
        </p:spPr>
      </p:pic>
      <p:graphicFrame>
        <p:nvGraphicFramePr>
          <p:cNvPr id="38" name="Схема 37"/>
          <p:cNvGraphicFramePr/>
          <p:nvPr>
            <p:extLst>
              <p:ext uri="{D42A27DB-BD31-4B8C-83A1-F6EECF244321}">
                <p14:modId xmlns:p14="http://schemas.microsoft.com/office/powerpoint/2010/main" val="1655296032"/>
              </p:ext>
            </p:extLst>
          </p:nvPr>
        </p:nvGraphicFramePr>
        <p:xfrm>
          <a:off x="144998" y="2808014"/>
          <a:ext cx="4470000" cy="3861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Овал 11"/>
          <p:cNvSpPr/>
          <p:nvPr/>
        </p:nvSpPr>
        <p:spPr>
          <a:xfrm>
            <a:off x="5148064" y="4149080"/>
            <a:ext cx="3528392" cy="2376264"/>
          </a:xfrm>
          <a:prstGeom prst="ellipse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</a:rPr>
              <a:t>Величина прожиточного минимума в Краснодарском крае в 2016 году</a:t>
            </a:r>
          </a:p>
          <a:p>
            <a:pPr algn="ctr"/>
            <a:r>
              <a:rPr lang="ru-RU" sz="2300" b="1" dirty="0" smtClean="0">
                <a:solidFill>
                  <a:schemeClr val="bg1"/>
                </a:solidFill>
              </a:rPr>
              <a:t>9 694  руб.  </a:t>
            </a:r>
            <a:endParaRPr lang="ru-RU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8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/>
              <a:t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- 1 282 818,2 тыс. руб.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318757"/>
              </p:ext>
            </p:extLst>
          </p:nvPr>
        </p:nvGraphicFramePr>
        <p:xfrm>
          <a:off x="1141" y="1340768"/>
          <a:ext cx="9144000" cy="3045693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4298830"/>
                <a:gridCol w="4845170"/>
              </a:tblGrid>
              <a:tr h="10026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* обеспечение деятельности муниципальных казенных учреждений (Централизованная бухгалтерия, Комитет развития образования) - 49 500,9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* обеспечение деятельности муниципальных бюджетных учреждений дополнительного образования детей  - 44 693,1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7403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* осуществление отдельных полномочий Краснодарского края по обеспечению выплаты компенсации части родительской платы, присмотр и уход за детьми, посещающими организации, реализующие общеобразовательную программу дошкольного образования - 12 557,2 тыс.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* осуществление государственных полномочий по обеспечению государственных гарантий реализации прав на получение общедоступного и бесплатного образования - 1 171 511,4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30267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* обеспечение деятельности управления образования - 4 555,6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 descr="\\Server38\53\БЮДЖЕТ 2015\БЮДЖЕТ ДЛЯ ГРАЖДАН\КАРТИНКИ для БЮДЖЕТА ДЛЯ ГРАЖДАН\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303" y="4457700"/>
            <a:ext cx="34766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\\Server38\53\БЮДЖЕТ 2016\БЮДЖЕТ ДЛЯ ГРАЖДАН\КАРТИНКИ БЮДЖЕТ ДЛЯ ГРАЖДАН\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5081" y="4429125"/>
            <a:ext cx="3381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619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/>
              <a:t>Реализация мер по специальной поддержке отдельных категорий обучающихся - 15 122,3 тыс. руб.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115760"/>
              </p:ext>
            </p:extLst>
          </p:nvPr>
        </p:nvGraphicFramePr>
        <p:xfrm>
          <a:off x="0" y="4077072"/>
          <a:ext cx="9156948" cy="2564904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4304917"/>
                <a:gridCol w="4852031"/>
              </a:tblGrid>
              <a:tr h="11055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частичная компенсация удорожания стоимости питания учащихся дневных муниципальных образовательных организаций - 7 358,0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обеспечение молоком и молочными продуктами учащихся дневных муниципальных образовательных организаций - 2 755,0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4593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• содержание автономной некоммерческой организации "Комбинат питания" -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>
                          <a:effectLst/>
                        </a:rPr>
                        <a:t>2 744,3 тыс. руб.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осуществление отдельных государственных полномочий по обеспечению льготным питанием учащихся из многодетных семей в муниципальных общеобразовательных организациях - </a:t>
                      </a:r>
                      <a:r>
                        <a:rPr lang="ru-RU" sz="1600" u="none" strike="noStrike" dirty="0" smtClean="0">
                          <a:effectLst/>
                        </a:rPr>
                        <a:t>2 </a:t>
                      </a:r>
                      <a:r>
                        <a:rPr lang="ru-RU" sz="1600" u="none" strike="noStrike" dirty="0">
                          <a:effectLst/>
                        </a:rPr>
                        <a:t>265,0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9" name="Рисунок 8" descr="\\Server38\53\БЮДЖЕТ 2017\БЮДЖЕТ ДЛЯ ГРАЖДАН\КАРТИНКИ БЮДЖЕТ ДЛЯ ГРАЖДАН\detskij-sa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08" y="764704"/>
            <a:ext cx="421196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\\Server38\53\БЮДЖЕТ 2017\БЮДЖЕТ ДЛЯ ГРАЖДАН\КАРТИНКИ БЮДЖЕТ ДЛЯ ГРАЖДАН\dsc0329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769665"/>
            <a:ext cx="4633689" cy="30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098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"ТУАПСИНСКИЙ РАЙОН - </a:t>
            </a:r>
            <a:br>
              <a:rPr lang="ru-RU" sz="2000" b="1" u="sng" dirty="0"/>
            </a:br>
            <a:r>
              <a:rPr lang="ru-RU" sz="2000" b="1" u="sng" dirty="0"/>
              <a:t>ТЕРРИТОРИЯ КОМФОРТНОГО ПРОЖИВАНИЯ"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980728"/>
            <a:ext cx="516632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РАСХОДЫ НА 2017 год - 181 591,7 тыс. рублей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440051"/>
              </p:ext>
            </p:extLst>
          </p:nvPr>
        </p:nvGraphicFramePr>
        <p:xfrm>
          <a:off x="179512" y="1556792"/>
          <a:ext cx="8784976" cy="201930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4439800"/>
                <a:gridCol w="4345176"/>
              </a:tblGrid>
              <a:tr h="12668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* обеспечение деятельности муниципального казенного учреждения "Центр обеспечения деятельности учреждений образования" - </a:t>
                      </a:r>
                      <a:br>
                        <a:rPr lang="ru-RU" sz="1400" u="none" strike="noStrike" dirty="0">
                          <a:effectLst/>
                        </a:rPr>
                      </a:br>
                      <a:r>
                        <a:rPr lang="ru-RU" sz="1400" u="none" strike="noStrike" dirty="0">
                          <a:effectLst/>
                        </a:rPr>
                        <a:t>2 714,2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* финансирование инвестиционного проекта «Общеобразовательная школа на 400 мест детский сад на 150 мест в </a:t>
                      </a:r>
                      <a:r>
                        <a:rPr lang="ru-RU" sz="1400" u="none" strike="noStrike" dirty="0" err="1">
                          <a:effectLst/>
                        </a:rPr>
                        <a:t>с.Тенгинка</a:t>
                      </a:r>
                      <a:r>
                        <a:rPr lang="ru-RU" sz="1400" u="none" strike="noStrike" dirty="0">
                          <a:effectLst/>
                        </a:rPr>
                        <a:t>» с учетом средств краевого бюджета - </a:t>
                      </a:r>
                      <a:br>
                        <a:rPr lang="ru-RU" sz="1400" u="none" strike="noStrike" dirty="0">
                          <a:effectLst/>
                        </a:rPr>
                      </a:br>
                      <a:r>
                        <a:rPr lang="ru-RU" sz="1400" u="none" strike="noStrike" dirty="0">
                          <a:effectLst/>
                        </a:rPr>
                        <a:t>150 311,8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7524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</a:rPr>
                        <a:t>* обеспечение деятельности управления капитального строительства - </a:t>
                      </a:r>
                      <a:br>
                        <a:rPr lang="ru-RU" sz="1400" u="none" strike="noStrike">
                          <a:effectLst/>
                        </a:rPr>
                      </a:br>
                      <a:r>
                        <a:rPr lang="ru-RU" sz="1400" u="none" strike="noStrike">
                          <a:effectLst/>
                        </a:rPr>
                        <a:t>3 565,7 тыс.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* строительство объекта "Плавательный бассейн в </a:t>
                      </a:r>
                      <a:r>
                        <a:rPr lang="ru-RU" sz="1400" u="none" strike="noStrike" dirty="0" err="1">
                          <a:effectLst/>
                        </a:rPr>
                        <a:t>г.Туапсе</a:t>
                      </a:r>
                      <a:r>
                        <a:rPr lang="ru-RU" sz="1400" u="none" strike="noStrike" dirty="0">
                          <a:effectLst/>
                        </a:rPr>
                        <a:t> по </a:t>
                      </a:r>
                      <a:r>
                        <a:rPr lang="ru-RU" sz="1400" u="none" strike="noStrike" dirty="0" err="1">
                          <a:effectLst/>
                        </a:rPr>
                        <a:t>ул.Ленина</a:t>
                      </a:r>
                      <a:r>
                        <a:rPr lang="ru-RU" sz="1400" u="none" strike="noStrike" dirty="0">
                          <a:effectLst/>
                        </a:rPr>
                        <a:t>" (софинансирование) - </a:t>
                      </a:r>
                      <a:r>
                        <a:rPr lang="ru-RU" sz="1400" u="none" strike="noStrike" dirty="0" smtClean="0">
                          <a:effectLst/>
                        </a:rPr>
                        <a:t>          25 </a:t>
                      </a:r>
                      <a:r>
                        <a:rPr lang="ru-RU" sz="1400" u="none" strike="noStrike" dirty="0">
                          <a:effectLst/>
                        </a:rPr>
                        <a:t>000,0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23" name="Рисунок 22" descr="\\Server38\53\БЮДЖЕТ 2017\БЮДЖЕТ ДЛЯ ГРАЖДАН\КАРТИНКИ БЮДЖЕТ ДЛЯ ГРАЖДАН\01_bi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3645024"/>
            <a:ext cx="3024336" cy="304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\\Server38\53\БЮДЖЕТ 2016\БЮДЖЕТ ДЛЯ ГРАЖДАН\КАРТИНКИ БЮДЖЕТ ДЛЯ ГРАЖДАН\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00" y="3626848"/>
            <a:ext cx="2952328" cy="305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657923"/>
            <a:ext cx="2736304" cy="303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\\Server38\53\БЮДЖЕТ 2016\БЮДЖЕТ ДЛЯ ГРАЖДАН\КАРТИНКИ БЮДЖЕТ ДЛЯ ГРАЖДАН\48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 contrast="3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51920" y="1048171"/>
            <a:ext cx="54006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2068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663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Муниципальная программа "Управление муниципальными финансами"</a:t>
            </a:r>
          </a:p>
        </p:txBody>
      </p:sp>
      <p:sp>
        <p:nvSpPr>
          <p:cNvPr id="7" name="Овал 6"/>
          <p:cNvSpPr/>
          <p:nvPr/>
        </p:nvSpPr>
        <p:spPr>
          <a:xfrm>
            <a:off x="251520" y="1052736"/>
            <a:ext cx="4032448" cy="1440160"/>
          </a:xfrm>
          <a:prstGeom prst="ellipse">
            <a:avLst/>
          </a:prstGeom>
          <a:solidFill>
            <a:srgbClr val="81DFBB"/>
          </a:soli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РАСХОДЫ НА 2017 год - 48 718,6 тыс. рублей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144016" y="2761403"/>
            <a:ext cx="4248472" cy="1459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Подпрограмма "Совершенствование межбюджетных отношений в Туапсинском районе"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4032448" y="2034301"/>
            <a:ext cx="4860032" cy="2913887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предоставление дотации на выравнивание бюджетной обеспеченности поселений - 39 000,0 тыс. руб.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144016" y="5068223"/>
            <a:ext cx="4534111" cy="11182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Подпрограмма "Управление муниципальным долгом"</a:t>
            </a: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4918624" y="4511211"/>
            <a:ext cx="4193328" cy="2232248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обслуживание муниципального долга -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9 718,6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14766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2008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/>
              <a:t>МУНИЦИПАЛЬНАЯ ПРОГРАММА "КУЛЬТУРА ТУАПСИНСКОГО РАЙОНА"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908720"/>
            <a:ext cx="7524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583E"/>
                </a:solidFill>
              </a:rPr>
              <a:t>РАСХОДЫ НА 2017 год - 69 348,6 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359645"/>
            <a:ext cx="4572000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обеспечение деятельности отдела культуры" - </a:t>
            </a:r>
          </a:p>
          <a:p>
            <a:r>
              <a:rPr lang="ru-RU" dirty="0"/>
              <a:t>2 194,2 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365146"/>
            <a:ext cx="4572000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обеспечение деятельности муниципального казенного учреждения "Туапсинский районный организационно-методический центр" - 9 139,2 тыс. 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2282975"/>
            <a:ext cx="45720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обеспечение деятельности учреждений дополнительного образования детей отрасли "Культура" - </a:t>
            </a:r>
          </a:p>
          <a:p>
            <a:r>
              <a:rPr lang="ru-RU" dirty="0"/>
              <a:t>48 866,9 тыс.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842474"/>
            <a:ext cx="4572000" cy="2031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финансирование расходов на поэтапное повышение уровня средней заработной платы педработников муниципальных организаций дополнительного образования детей до средней заработной платы учителей - </a:t>
            </a:r>
          </a:p>
          <a:p>
            <a:r>
              <a:rPr lang="ru-RU" dirty="0"/>
              <a:t>8 785,2 тыс.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55579" y="6084883"/>
            <a:ext cx="4039888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доплаты водителям - 162,5 тыс. 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4872633"/>
            <a:ext cx="4572000" cy="120032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социальная выплата компенсационного характера, связанная с оплатой жилого помещения по договору найма (поднайма) - 144 тыс. руб.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243" y="3483304"/>
            <a:ext cx="4572000" cy="34163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 в сельской местности Туапсинского района - 56,6 тыс. руб. </a:t>
            </a:r>
          </a:p>
        </p:txBody>
      </p:sp>
    </p:spTree>
    <p:extLst>
      <p:ext uri="{BB962C8B-B14F-4D97-AF65-F5344CB8AC3E}">
        <p14:creationId xmlns:p14="http://schemas.microsoft.com/office/powerpoint/2010/main" val="416406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4807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1" u="sng" dirty="0"/>
              <a:t>МУНИЦИПАЛЬНАЯ ПРОГРАММА "РАЗВИТИЕ ФИЗИЧЕСКОЙ КУЛЬТУРЫ </a:t>
            </a:r>
            <a:r>
              <a:rPr lang="ru-RU" sz="1800" b="1" u="sng" dirty="0" smtClean="0"/>
              <a:t>И СПОРТА В </a:t>
            </a:r>
            <a:r>
              <a:rPr lang="ru-RU" sz="1800" b="1" u="sng" dirty="0"/>
              <a:t>ТУАПСИНСКОМ РАЙОНЕ"</a:t>
            </a:r>
            <a:endParaRPr lang="ru-RU" sz="1800" b="1" dirty="0"/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07504" y="1105632"/>
            <a:ext cx="4824536" cy="1632181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Подпрограмма "Обеспечение деятельности учреждений по реализации государственной политики в сфере физической культуры и спорта на муниципальном уровне"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14073" y="1105633"/>
            <a:ext cx="3960440" cy="16321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содержание отдела по физической культуре и спорту </a:t>
            </a:r>
            <a:r>
              <a:rPr lang="ru-RU" dirty="0" smtClean="0"/>
              <a:t>– </a:t>
            </a:r>
          </a:p>
          <a:p>
            <a:pPr algn="ctr"/>
            <a:r>
              <a:rPr lang="ru-RU" dirty="0" smtClean="0"/>
              <a:t>3 </a:t>
            </a:r>
            <a:r>
              <a:rPr lang="ru-RU" dirty="0"/>
              <a:t>078,7 тыс. руб.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945472555"/>
              </p:ext>
            </p:extLst>
          </p:nvPr>
        </p:nvGraphicFramePr>
        <p:xfrm>
          <a:off x="107504" y="2780928"/>
          <a:ext cx="892899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 descr="\\Server38\53\БЮДЖЕТ 2015\БЮДЖЕТ ДЛЯ ГРАЖДАН\КАРТИНКИ для БЮДЖЕТА ДЛЯ ГРАЖДАН\25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3590" y="2756546"/>
            <a:ext cx="2412267" cy="165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\\Server38\53\БЮДЖЕТ 2015\БЮДЖЕТ ДЛЯ ГРАЖДАН\КАРТИНКИ для БЮДЖЕТА ДЛЯ ГРАЖДАН\44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9554" y="5200625"/>
            <a:ext cx="3096343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346121" y="699356"/>
            <a:ext cx="3528392" cy="27699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ysClr val="windowText" lastClr="000000"/>
                </a:solidFill>
              </a:rPr>
              <a:t>РАСХОДЫ НА 2017 год </a:t>
            </a:r>
            <a:r>
              <a:rPr lang="ru-RU" sz="1200" dirty="0" smtClean="0">
                <a:solidFill>
                  <a:sysClr val="windowText" lastClr="000000"/>
                </a:solidFill>
              </a:rPr>
              <a:t>–</a:t>
            </a:r>
            <a:r>
              <a:rPr lang="ru-RU" sz="1200" b="1" dirty="0" smtClean="0">
                <a:solidFill>
                  <a:sysClr val="windowText" lastClr="000000"/>
                </a:solidFill>
              </a:rPr>
              <a:t>103 </a:t>
            </a:r>
            <a:r>
              <a:rPr lang="ru-RU" sz="1200" b="1" dirty="0">
                <a:solidFill>
                  <a:sysClr val="windowText" lastClr="000000"/>
                </a:solidFill>
              </a:rPr>
              <a:t>830,3 тыс. </a:t>
            </a:r>
            <a:r>
              <a:rPr lang="ru-RU" sz="1200" b="1" dirty="0" smtClean="0">
                <a:solidFill>
                  <a:sysClr val="windowText" lastClr="000000"/>
                </a:solidFill>
              </a:rPr>
              <a:t>руб.</a:t>
            </a:r>
            <a:endParaRPr lang="ru-RU" sz="12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5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44016"/>
            <a:ext cx="86868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ЖИЛИЩНО-КОММУНАЛЬНОГО ХОЗЯЙСТВА В МУНИЦИПАЛЬНОМ ОБРАЗОВАНИИ ТУАПСИНСКИЙ РАЙОН"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52836" y="1552336"/>
            <a:ext cx="523832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РАСХОДЫ НА 2017 год - 506,2 тыс. рублей 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217638"/>
            <a:ext cx="9144000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В рамках данной программы предусмотрены расходы на осуществлению отдельных полномочий Краснодарского края по ведению учета граждан отдельных категорий в качестве нуждающихся в жилых помещениях</a:t>
            </a:r>
          </a:p>
        </p:txBody>
      </p:sp>
      <p:pic>
        <p:nvPicPr>
          <p:cNvPr id="3074" name="Picture 2" descr="F:\schema_1.1.5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30866"/>
            <a:ext cx="5507712" cy="335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73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\\Server38\53\БЮДЖЕТ 2016\БЮДЖЕТ ДЛЯ ГРАЖДАН\КАРТИНКИ БЮДЖЕТ ДЛЯ ГРАЖДАН\7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365104"/>
            <a:ext cx="3816424" cy="2181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1" name="Рисунок 10" descr="\\Server38\53\БЮДЖЕТ 2017\БЮДЖЕТ ДЛЯ ГРАЖДАН\КАРТИНКИ\prog_product_logo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6096" y="4365104"/>
            <a:ext cx="3622923" cy="20859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14847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/>
              <a:t>МУНИЦИПАЛЬНАЯ ПРОГРАММА "ФУНКЦИОНИРОВАНИЕ ОРГАНОВ МЕСТНОГО САМОУПРАВЛЕНИЯ В МУНИЦИПАЛЬНОМ ОБРАЗОВАНИИ ТУАПСИНСКИЙ РАЙОН"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1732166"/>
            <a:ext cx="504056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РАСХОДЫ НА 2017 год - 70 523,2 тыс. рублей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48063" y="2492896"/>
            <a:ext cx="3961209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обеспечение </a:t>
            </a:r>
            <a:r>
              <a:rPr lang="ru-RU" dirty="0"/>
              <a:t>деятельности муниципальных казенных учреждений </a:t>
            </a:r>
          </a:p>
          <a:p>
            <a:r>
              <a:rPr lang="ru-RU" dirty="0"/>
              <a:t>(МКУ" МФЦ", МКУ "ЦОДОМС") - </a:t>
            </a:r>
          </a:p>
          <a:p>
            <a:r>
              <a:rPr lang="ru-RU" dirty="0"/>
              <a:t>67 196,2 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189097"/>
            <a:ext cx="4572000" cy="203132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телекоммуникационные </a:t>
            </a:r>
            <a:r>
              <a:rPr lang="ru-RU" dirty="0"/>
              <a:t>и информационные услуги для отраслевых и функциональных органов администрации, включая услуги сети Интернет, техническое сопровождение программных продуктов - 3 327,0 тыс. руб. </a:t>
            </a:r>
          </a:p>
        </p:txBody>
      </p:sp>
    </p:spTree>
    <p:extLst>
      <p:ext uri="{BB962C8B-B14F-4D97-AF65-F5344CB8AC3E}">
        <p14:creationId xmlns:p14="http://schemas.microsoft.com/office/powerpoint/2010/main" val="82404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/>
              <a:t>МУНИЦИПАЛЬНАЯ ПРОГРАММА "МОЛОДЕЖЬ ТУАПСИНСКОГО РАЙОНА"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51087" y="692696"/>
            <a:ext cx="5688632" cy="432048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РАСХОДЫ НА 2017 год - 7 819,0 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268760"/>
            <a:ext cx="914400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В рамках данной программы предусмотрены расходы на обеспечение деятельности: 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130687949"/>
              </p:ext>
            </p:extLst>
          </p:nvPr>
        </p:nvGraphicFramePr>
        <p:xfrm>
          <a:off x="4137" y="2348880"/>
          <a:ext cx="885698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 descr="\\Server38\53\БЮДЖЕТ 2015\БЮДЖЕТ ДЛЯ ГРАЖДАН\КАРТИНКИ для БЮДЖЕТА ДЛЯ ГРАЖДАН\ldetskie_lagerya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36096" y="2780928"/>
            <a:ext cx="345638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421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\\Server38\53\БЮДЖЕТ 2015\БЮДЖЕТ ДЛЯ ГРАЖДАН\КАРТИНКИ для БЮДЖЕТА ДЛЯ ГРАЖДАН\34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7990" y="4791595"/>
            <a:ext cx="2953890" cy="187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\\Server38\53\БЮДЖЕТ 2017\БЮДЖЕТ ДЛЯ ГРАЖДАН\КАРТИНКИ\kroliki-v-domashnih-usloviyah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4" y="4750829"/>
            <a:ext cx="3097535" cy="177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АГРОПРОМЫШЛЕННОГО КОМПЛЕКСА НА ТЕРРИТОРИИ МУНИЦИПАЛЬНОГО ОБРАЗОВАНИЯ ТУАПСИНСКИЙ РАЙОН"</a:t>
            </a:r>
            <a:endParaRPr lang="ru-RU" sz="2000" b="1" u="sng" dirty="0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1680" y="908720"/>
            <a:ext cx="5904656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РАСХОДЫ НА 2017 год - 2 399,1 тыс. рублей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345828"/>
            <a:ext cx="9144000" cy="3293209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ysClr val="windowText" lastClr="000000"/>
                </a:solidFill>
              </a:rPr>
              <a:t>Предусмотрены расходы на осуществление отдельных полномочий Краснодарского края</a:t>
            </a:r>
            <a:r>
              <a:rPr lang="ru-RU" sz="1600" dirty="0" smtClean="0">
                <a:solidFill>
                  <a:sysClr val="windowText" lastClr="000000"/>
                </a:solidFill>
              </a:rPr>
              <a:t>:</a:t>
            </a:r>
            <a:endParaRPr lang="en-US" sz="1600" dirty="0" smtClean="0">
              <a:solidFill>
                <a:sysClr val="windowText" lastClr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ysClr val="windowText" lastClr="000000"/>
                </a:solidFill>
              </a:rPr>
              <a:t>поддержка сельскохозяйственного производства в Краснодарском крае в части возмещения части процентной ставки по долгосрочным, среднесрочным и краткосрочным кредитам, взятым малыми формами хозяйствования - 112,1 тыс. руб</a:t>
            </a:r>
            <a:r>
              <a:rPr lang="ru-RU" sz="1600" dirty="0" smtClean="0">
                <a:solidFill>
                  <a:sysClr val="windowText" lastClr="000000"/>
                </a:solidFill>
              </a:rPr>
              <a:t>.</a:t>
            </a:r>
            <a:endParaRPr lang="en-US" sz="1600" dirty="0" smtClean="0">
              <a:solidFill>
                <a:sysClr val="windowText" lastClr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ysClr val="windowText" lastClr="000000"/>
                </a:solidFill>
              </a:rPr>
              <a:t>осуществление отдельных полномочий Краснодарского края по поддержке сельскохозяйственного производства в Краснодарском крае в части предоставления субсидий гражданам, ведущим личное подсобное хозяйство, крестьянским (фермерским) хозяйствам, индивидуальным предпринимателям, ведущим деятельность в области сельскохозяйственного производства - 1 590,7 тыс. руб</a:t>
            </a:r>
            <a:r>
              <a:rPr lang="ru-RU" sz="1600" dirty="0" smtClean="0">
                <a:solidFill>
                  <a:sysClr val="windowText" lastClr="000000"/>
                </a:solidFill>
              </a:rPr>
              <a:t>.</a:t>
            </a:r>
            <a:endParaRPr lang="en-US" sz="1600" dirty="0" smtClean="0">
              <a:solidFill>
                <a:sysClr val="windowText" lastClr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ysClr val="windowText" lastClr="000000"/>
                </a:solidFill>
              </a:rPr>
              <a:t>осуществление государственных полномочий по предупреждению и ликвидации болезней животных, их лечению, защите населения от болезней, общих для человека и животных, в части регулирования численности безнадзорных животных на территории муниципальных образований Краснодарского края - 696,3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21063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530" y="764704"/>
            <a:ext cx="828065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«Бюджет для граждан</a:t>
            </a:r>
            <a:r>
              <a:rPr lang="ru-RU" sz="2800" b="1" dirty="0">
                <a:solidFill>
                  <a:srgbClr val="002060"/>
                </a:solidFill>
              </a:rPr>
              <a:t>»  </a:t>
            </a:r>
            <a:r>
              <a:rPr lang="ru-RU" b="1" dirty="0">
                <a:solidFill>
                  <a:srgbClr val="002060"/>
                </a:solidFill>
              </a:rPr>
              <a:t>-  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познакомит </a:t>
            </a:r>
            <a:r>
              <a:rPr lang="ru-RU" b="1" dirty="0">
                <a:solidFill>
                  <a:srgbClr val="002060"/>
                </a:solidFill>
              </a:rPr>
              <a:t>Вас </a:t>
            </a:r>
            <a:r>
              <a:rPr lang="ru-RU" b="1" dirty="0" smtClean="0">
                <a:solidFill>
                  <a:srgbClr val="002060"/>
                </a:solidFill>
              </a:rPr>
              <a:t>с </a:t>
            </a:r>
            <a:r>
              <a:rPr lang="ru-RU" b="1" dirty="0">
                <a:solidFill>
                  <a:srgbClr val="002060"/>
                </a:solidFill>
              </a:rPr>
              <a:t>положениями основного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финансового документа муниципального </a:t>
            </a:r>
          </a:p>
          <a:p>
            <a:r>
              <a:rPr lang="ru-RU" b="1" dirty="0">
                <a:solidFill>
                  <a:srgbClr val="002060"/>
                </a:solidFill>
              </a:rPr>
              <a:t>о</a:t>
            </a:r>
            <a:r>
              <a:rPr lang="ru-RU" b="1" dirty="0" smtClean="0">
                <a:solidFill>
                  <a:srgbClr val="002060"/>
                </a:solidFill>
              </a:rPr>
              <a:t>бразования Туапсинский район на 2017 год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на плановый период 2018 и 2019 годов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Мы постарались представить бюджет муниципального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района </a:t>
            </a:r>
            <a:r>
              <a:rPr lang="ru-RU" b="1" dirty="0">
                <a:solidFill>
                  <a:srgbClr val="002060"/>
                </a:solidFill>
              </a:rPr>
              <a:t>в доступной и понятной для граждан форме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Представленная </a:t>
            </a:r>
            <a:r>
              <a:rPr lang="ru-RU" b="1" dirty="0">
                <a:solidFill>
                  <a:srgbClr val="002060"/>
                </a:solidFill>
              </a:rPr>
              <a:t>информация </a:t>
            </a:r>
            <a:r>
              <a:rPr lang="ru-RU" b="1" dirty="0" smtClean="0">
                <a:solidFill>
                  <a:srgbClr val="002060"/>
                </a:solidFill>
              </a:rPr>
              <a:t>предназначена </a:t>
            </a:r>
            <a:r>
              <a:rPr lang="ru-RU" b="1" dirty="0">
                <a:solidFill>
                  <a:srgbClr val="002060"/>
                </a:solidFill>
              </a:rPr>
              <a:t>для широкого круга пользователей и будет интересна разным категориям населения, так как бюджет муниципального района затрагивает интересы каждого жителя муниципального образования Туапсинский район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 Граждане – и как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для каждого человека. 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35631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Что такое «Бюджет для граждан» ?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11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52601"/>
            <a:ext cx="2520280" cy="18001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9141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937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"ПО УЛУЧШЕНИЮ ПОЛОЖЕНИЯ ДЕТЕЙ В МУНИЦИПАЛЬНОМ ОБРАЗОВАНИИ ТУАПСИНСКИЙ РАЙОН"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779912" y="592267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РАСХОДЫ НА 2017 год - 61 553,4 тыс. рублей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966659"/>
            <a:ext cx="91440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Предусмотрены расходы на осуществление отдельных полномочий Краснодарского края: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770637"/>
              </p:ext>
            </p:extLst>
          </p:nvPr>
        </p:nvGraphicFramePr>
        <p:xfrm>
          <a:off x="1" y="1844825"/>
          <a:ext cx="9144000" cy="501317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144000"/>
              </a:tblGrid>
              <a:tr h="667492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полномочий Краснодарского края на обеспечение жилыми помещениями детей-сирот и детей, оставшихся без попечения родителей, лиц из их числа - 3 452,0 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138783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государственных полномочий по оплате проезда детей-сирот и детей, оставшихся без попечения родителей, находящихся под опекой (попечительством), включая предварительную опеку (попечительство), переданных на воспитание в приемную семью или на патронатное воспитание, к месту лечения и обратно - 56,2 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14552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полномочий Краснодарского края на выплату единовременного пособия детям-сиротам и детям, оставшимся без попечения родителей, и лицам из их числа на государственную регистрацию права собственности (права пожизненного наследуемого владения), за исключением жилых помещений, приобретенных за счет средств краевого бюджета - 5,2 тыс. руб. 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20613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государственных полномочий по выплате единовременного пособия на ремонт жилых помещений, принадлежащих детям-сиротам и детям, оставшимся без попечения родителей, и лицам из их числа на праве собственности, по окончании пребывания в образовательных и иных организациях, в том числе в  организациях социального обслуживания граждан, приемных семьях, семьях опекунов (попечителей), а также по окончании службы в Вооруженных Силах Российской Федерации или по возвращении из учреждений, исполняющих наказание в виде лишения свободы, при их возвращении в указанные жилые помещения - 132,0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59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7383"/>
            <a:ext cx="9108504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Предусмотрены расходы на осуществление отдельных полномочий Краснодарского края: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412309"/>
              </p:ext>
            </p:extLst>
          </p:nvPr>
        </p:nvGraphicFramePr>
        <p:xfrm>
          <a:off x="0" y="752164"/>
          <a:ext cx="9144000" cy="610583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144000"/>
              </a:tblGrid>
              <a:tr h="112815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отдельных полномочий Краснодарского края на предоставление ежемесячных денежных выплат на содержание детей-сирот и детей, оставшихся без попечения родителей, находящихся под опекой (попечительством) или переданных на воспитание в приемные семьи - </a:t>
                      </a:r>
                      <a:b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25 789,9 тыс. руб.</a:t>
                      </a:r>
                    </a:p>
                    <a:p>
                      <a:pPr algn="ctr" fontAlgn="t"/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135378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отдельных полномочий Краснодарского края на выплату денежных средств на обеспечение бесплатного проезда на городском, пригородном, в сельской местности - на внутрирайонном транспорте (кроме такси) детей-сирот и детей, оставшихся без попечения родителей, находящихся под опекой (попечительством) или на воспитании в приемных семьях (за исключением детей, обучающихся в федеральных образовательных учреждениях) - 379,5 тыс. руб.</a:t>
                      </a:r>
                    </a:p>
                    <a:p>
                      <a:pPr algn="ctr" fontAlgn="t"/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902524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отдельных полномочий Краснодарского края на ежемесячные денежные выплаты на содержание детей-сирот и детей, оставшихся без попечения родителей, переданных на патронатное воспитание - 472,6 тыс. руб.</a:t>
                      </a:r>
                    </a:p>
                    <a:p>
                      <a:pPr algn="ctr" fontAlgn="t"/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9071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осуществление </a:t>
                      </a:r>
                      <a:r>
                        <a:rPr lang="ru-RU" sz="1400" u="none" strike="noStrike" dirty="0">
                          <a:effectLst/>
                        </a:rPr>
                        <a:t>отдельных полномочий Краснодарского края на выплаты ежемесячного вознаграждения, причитающегося патронатным воспитателям за оказание услуг по осуществлению патронатного воспитания, социального патроната и </a:t>
                      </a:r>
                      <a:r>
                        <a:rPr lang="ru-RU" sz="1400" u="none" strike="noStrike" dirty="0" err="1">
                          <a:effectLst/>
                        </a:rPr>
                        <a:t>постинтернатного</a:t>
                      </a:r>
                      <a:r>
                        <a:rPr lang="ru-RU" sz="1400" u="none" strike="noStrike" dirty="0">
                          <a:effectLst/>
                        </a:rPr>
                        <a:t> сопровождения - </a:t>
                      </a:r>
                      <a:br>
                        <a:rPr lang="ru-RU" sz="1400" u="none" strike="noStrike" dirty="0">
                          <a:effectLst/>
                        </a:rPr>
                      </a:br>
                      <a:r>
                        <a:rPr lang="ru-RU" sz="1400" u="none" strike="noStrike" dirty="0">
                          <a:effectLst/>
                        </a:rPr>
                        <a:t>593,8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9071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отдельных полномочий Краснодарского края на обеспечение выплаты ежемесячного вознаграждения, причитающегося приемным родителям за оказание услуг по воспитанию приемных детей - 11 593,7 тыс. руб.</a:t>
                      </a:r>
                    </a:p>
                  </a:txBody>
                  <a:tcPr marL="0" marR="0" marT="0" marB="0"/>
                </a:tc>
              </a:tr>
              <a:tr h="907123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полномочий Краснодарского края на организацию и осуществление деятельности по опеке и попечительству в отношении несовершеннолетних - 5 733,0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тыс.руб</a:t>
                      </a:r>
                      <a:r>
                        <a:rPr lang="ru-RU" sz="1400" u="none" strike="noStrike" dirty="0" smtClean="0">
                          <a:effectLst/>
                        </a:rPr>
                        <a:t>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058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7383"/>
            <a:ext cx="91440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Предусмотрены расходы на осуществление отдельных полномочий Краснодарского края: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165336"/>
              </p:ext>
            </p:extLst>
          </p:nvPr>
        </p:nvGraphicFramePr>
        <p:xfrm>
          <a:off x="0" y="692696"/>
          <a:ext cx="9144000" cy="340568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9144000"/>
              </a:tblGrid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полномочий Краснодарского края на организацию оздоровления и отдыха детей - </a:t>
                      </a:r>
                      <a:br>
                        <a:rPr lang="ru-RU" sz="1400" u="none" strike="noStrike" dirty="0" smtClean="0">
                          <a:effectLst/>
                        </a:rPr>
                      </a:br>
                      <a:r>
                        <a:rPr lang="ru-RU" sz="1400" u="none" strike="noStrike" dirty="0" smtClean="0">
                          <a:effectLst/>
                        </a:rPr>
                        <a:t>506,4 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58417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государственных полномочий по выявлению обстоятельств, свидетельствующих о необходимости оказания детям сиротам и детям, оставшимся без попечения родителей, лицам из числа детей сирот и детей, оставшихся без попечения родителей, содействия в преодолении трудной жизненной ситуации, и осуществлению контроля за использованием детьми сиротами и детьми, оставшимися без попечения родителей, лицами из числа детей сирот и детей, оставшихся без попечения родителей, предоставленных им жилых помещений специализированного жилищного фонда -</a:t>
                      </a:r>
                      <a:br>
                        <a:rPr lang="ru-RU" sz="1400" u="none" strike="noStrike" dirty="0" smtClean="0">
                          <a:effectLst/>
                        </a:rPr>
                      </a:br>
                      <a:r>
                        <a:rPr lang="ru-RU" sz="1400" u="none" strike="noStrike" dirty="0" smtClean="0">
                          <a:effectLst/>
                        </a:rPr>
                        <a:t> 662,0 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2243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отдельных полномочий Краснодарского края на обеспечение жилыми помещениями детей-сирот и детей, оставшихся без попечения родителей, лиц из их числа = 6 904,0 тыс. руб.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2243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осуществление отдельных полномочий Краснодарского края на организацию и осуществление деятельности по опеке и попечительству в отношении несовершеннолетних - 404,5 </a:t>
                      </a:r>
                      <a:r>
                        <a:rPr lang="ru-RU" sz="14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тыс.руб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4640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реализация мероприятий государственной программы Краснодарского края "Дети Кубани" - </a:t>
                      </a:r>
                    </a:p>
                    <a:p>
                      <a:pPr algn="ctr" fontAlgn="t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4 868,6 </a:t>
                      </a:r>
                      <a:r>
                        <a:rPr lang="ru-RU" sz="14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тыс.руб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6" name="Рисунок 5" descr="\\Server38\53\БЮДЖЕТ 2016\БЮДЖЕТ ДЛЯ ГРАЖДАН\КАРТИНКИ БЮДЖЕТ ДЛЯ ГРАЖДАН\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7072"/>
            <a:ext cx="4369593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\\Server38\53\БЮДЖЕТ 2017\БЮДЖЕТ ДЛЯ ГРАЖДАН\КАРТИНКИ\patronat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9593" y="4077072"/>
            <a:ext cx="4774407" cy="278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58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ЗДРАВООХРАНЕНИЯ  МУНИЦИПАЛЬНОГО ОБРАЗОВАНИЯ ТУАПСИНСКИЙ РАЙОН"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620688"/>
            <a:ext cx="51480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РАСХОДЫ НА 2017 год - 103 445,0 тыс. рублей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044600"/>
            <a:ext cx="9144000" cy="4616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осуществление отдельных государственных полномочий по реализации в муниципальных учреждениях здравоохранения Краснодарского края мероприятий по профилактике терроризма в Краснодарском крае = 500,0 </a:t>
            </a:r>
            <a:r>
              <a:rPr lang="ru-RU" sz="1400" dirty="0" err="1"/>
              <a:t>тыс.руб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дополнительная денежная компенсация на усиленное питание донору, безвозмездно сдавшему кровь и (или) ее компоненты - </a:t>
            </a:r>
            <a:r>
              <a:rPr lang="ru-RU" sz="1400" dirty="0" smtClean="0"/>
              <a:t>456,8 </a:t>
            </a:r>
            <a:r>
              <a:rPr lang="ru-RU" sz="1400" dirty="0" err="1"/>
              <a:t>тыс.руб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осуществление отдельных полномочий Краснодарского края по предоставлению мер социальной поддержки жертвам политических репрессий, труженикам тыла, ветеранам труда, ветеранам военной службы, достигшим возраста, дающего право на пенсию по старости, в бесплатном изготовлении и ремонте зубных протезов (кроме изготовленных из драгоценных металлов) в сложных клинических случаях зубопротезирования - </a:t>
            </a:r>
            <a:r>
              <a:rPr lang="ru-RU" sz="1400" dirty="0" smtClean="0"/>
              <a:t>2 </a:t>
            </a:r>
            <a:r>
              <a:rPr lang="ru-RU" sz="1400" dirty="0"/>
              <a:t>264,0 </a:t>
            </a:r>
            <a:r>
              <a:rPr lang="ru-RU" sz="1400" dirty="0" err="1"/>
              <a:t>тыс.руб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осуществление отдельных полномочий Краснодарского края по организации оказания медицинской помощи - </a:t>
            </a:r>
            <a:r>
              <a:rPr lang="ru-RU" sz="1400" dirty="0" smtClean="0"/>
              <a:t>70 </a:t>
            </a:r>
            <a:r>
              <a:rPr lang="ru-RU" sz="1400" dirty="0"/>
              <a:t>864,7 тыс. руб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осуществление отдельных полномочий Краснодарского края по предоставлению мер социальной поддержки отдельным группам населения в обеспечении лекарственными средствами и изделиями медицинского назначения, кроме групп населения, получающих инсулины, </a:t>
            </a:r>
            <a:r>
              <a:rPr lang="ru-RU" sz="1400" dirty="0" err="1"/>
              <a:t>таблетированные</a:t>
            </a:r>
            <a:r>
              <a:rPr lang="ru-RU" sz="1400" dirty="0"/>
              <a:t> </a:t>
            </a:r>
            <a:r>
              <a:rPr lang="ru-RU" sz="1400" dirty="0" err="1"/>
              <a:t>сахароснижающие</a:t>
            </a:r>
            <a:r>
              <a:rPr lang="ru-RU" sz="1400" dirty="0"/>
              <a:t> </a:t>
            </a:r>
            <a:r>
              <a:rPr lang="ru-RU" sz="1400" dirty="0" err="1"/>
              <a:t>препараты,средства</a:t>
            </a:r>
            <a:r>
              <a:rPr lang="ru-RU" sz="1400" dirty="0"/>
              <a:t> самоконтроля и диагностические средства, либо перенесших пересадки органов и тканей, получающих </a:t>
            </a:r>
            <a:r>
              <a:rPr lang="ru-RU" sz="1400" dirty="0" err="1"/>
              <a:t>имунодепрессанты</a:t>
            </a:r>
            <a:r>
              <a:rPr lang="ru-RU" sz="1400" dirty="0"/>
              <a:t> - 24 406,5 </a:t>
            </a:r>
            <a:r>
              <a:rPr lang="ru-RU" sz="1400" dirty="0" err="1"/>
              <a:t>тыс.руб</a:t>
            </a:r>
            <a:r>
              <a:rPr lang="ru-RU" sz="1400" dirty="0"/>
              <a:t>. </a:t>
            </a:r>
            <a:endParaRPr lang="en-US" sz="1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обеспечение деятельности управления здравоохранения администрации муниципального образования Туапсинский район - </a:t>
            </a:r>
            <a:r>
              <a:rPr lang="ru-RU" sz="1400" dirty="0" smtClean="0"/>
              <a:t>4 </a:t>
            </a:r>
            <a:r>
              <a:rPr lang="ru-RU" sz="1400" dirty="0"/>
              <a:t>069,5 </a:t>
            </a:r>
            <a:r>
              <a:rPr lang="ru-RU" sz="1400" dirty="0" err="1"/>
              <a:t>тыс.руб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социальная выплата компенсационного характера, связанная с оплатой жилого помещения по договору найма (поднайма) - 883,5 </a:t>
            </a:r>
            <a:r>
              <a:rPr lang="ru-RU" sz="1400" dirty="0" err="1"/>
              <a:t>тыс.руб</a:t>
            </a:r>
            <a:r>
              <a:rPr lang="ru-RU" sz="1400" dirty="0"/>
              <a:t>.</a:t>
            </a:r>
          </a:p>
        </p:txBody>
      </p:sp>
      <p:pic>
        <p:nvPicPr>
          <p:cNvPr id="10" name="Рисунок 9" descr="\\Server38\53\БЮДЖЕТ 2016\БЮДЖЕТ ДЛЯ ГРАЖДАН\КАРТИНКИ БЮДЖЕТ ДЛЯ ГРАЖДАН\5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5661248"/>
            <a:ext cx="2088232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\\Server38\53\БЮДЖЕТ 2017\БЮДЖЕТ ДЛЯ ГРАЖДАН\КАРТИНКИ\lori-0004958005-smallwww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5373216"/>
            <a:ext cx="2686422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892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 descr="\\Server38\53\БЮДЖЕТ 2017\БЮДЖЕТ ДЛЯ ГРАЖДАН\КАРТИНКИ\safety_do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1469" y="1412776"/>
            <a:ext cx="4882531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 descr="\\Server38\53\БЮДЖЕТ 2016\БЮДЖЕТ ДЛЯ ГРАЖДАН\КАРТИНКИ БЮДЖЕТ ДЛЯ ГРАЖДАН\7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6510" y="1412776"/>
            <a:ext cx="4307979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980728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"ЗАЩИТА НАСЕЛЕНИЯ И ТЕРРИТОРИИ ОТ ЧРЕЗВЫЧАЙНЫХ СИТУАЦИЙ ОБЕСПЕЧЕНИЕ ПОЖАРНОЙ БЕЗОПАСНОСТИ"</a:t>
            </a:r>
            <a:endParaRPr lang="ru-RU" sz="2000" dirty="0"/>
          </a:p>
        </p:txBody>
      </p:sp>
      <p:sp>
        <p:nvSpPr>
          <p:cNvPr id="7" name="Овал 6"/>
          <p:cNvSpPr/>
          <p:nvPr/>
        </p:nvSpPr>
        <p:spPr>
          <a:xfrm>
            <a:off x="4283968" y="620688"/>
            <a:ext cx="4860032" cy="504056"/>
          </a:xfrm>
          <a:prstGeom prst="ellipse">
            <a:avLst/>
          </a:prstGeom>
          <a:solidFill>
            <a:schemeClr val="accent2">
              <a:lumMod val="60000"/>
              <a:lumOff val="40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РАСХОДЫ НА 2017 год - 46 827,4 тыс. рублей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-22498" y="5589240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32" name="Пятиугольник 31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rgbClr val="FFFF00"/>
                  </a:solidFill>
                </a:rPr>
                <a:t>Подпрограмма "Повышение безопасности дорожного движения на территории муниципального образования Туапсинский район" - </a:t>
              </a:r>
            </a:p>
            <a:p>
              <a:pPr algn="ctr"/>
              <a:r>
                <a:rPr lang="ru-RU" sz="1200" dirty="0">
                  <a:solidFill>
                    <a:srgbClr val="FFFF00"/>
                  </a:solidFill>
                </a:rPr>
                <a:t>60,0 </a:t>
              </a:r>
              <a:r>
                <a:rPr lang="ru-RU" sz="1200" dirty="0" err="1">
                  <a:solidFill>
                    <a:srgbClr val="FFFF00"/>
                  </a:solidFill>
                </a:rPr>
                <a:t>тыс.руб</a:t>
              </a:r>
              <a:r>
                <a:rPr lang="ru-RU" sz="1200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33" name="Пятиугольник 32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обеспечение мероприятий по безопасному участию детей в дорожном движении (софинансирование)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-22498" y="4581128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35" name="Пятиугольник 34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"Профилактика терроризма на территории муниципального образования Туапсинский район" - </a:t>
              </a:r>
            </a:p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25,0 </a:t>
              </a:r>
              <a:r>
                <a:rPr lang="ru-RU" sz="1400" dirty="0" err="1">
                  <a:solidFill>
                    <a:srgbClr val="FFFF00"/>
                  </a:solidFill>
                </a:rPr>
                <a:t>тыс.руб</a:t>
              </a:r>
              <a:r>
                <a:rPr lang="ru-RU" sz="1400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36" name="Пятиугольник 35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FFFF00"/>
                  </a:solidFill>
                </a:rPr>
                <a:t>профилактика террористических проявлений на территории муниципального образования Туапсинский район (софинансирование)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-22498" y="3573016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38" name="Пятиугольник 37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"Мероприятия по предупреждению и ликвидации чрезвычайных ситуаций, стихийных бедствий и их последствий" - 28 339,5 </a:t>
              </a:r>
              <a:r>
                <a:rPr lang="ru-RU" sz="1400" dirty="0" err="1">
                  <a:solidFill>
                    <a:srgbClr val="FFFF00"/>
                  </a:solidFill>
                </a:rPr>
                <a:t>тыс.руб</a:t>
              </a:r>
              <a:r>
                <a:rPr lang="ru-RU" sz="1400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39" name="Пятиугольник 38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на содержание аварийно-спасательных формирований, и спасательных подразделений на водных объектах.</a:t>
              </a: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860" y="2564904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41" name="Пятиугольник 40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Подпрограмма "Обеспечение пожарной безопасности" - </a:t>
              </a:r>
            </a:p>
            <a:p>
              <a:pPr algn="ctr"/>
              <a:r>
                <a:rPr lang="ru-RU" dirty="0">
                  <a:solidFill>
                    <a:srgbClr val="FFFF00"/>
                  </a:solidFill>
                </a:rPr>
                <a:t>5 434,6 тыс. руб.</a:t>
              </a:r>
            </a:p>
          </p:txBody>
        </p:sp>
        <p:sp>
          <p:nvSpPr>
            <p:cNvPr id="42" name="Пятиугольник 41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на функционирование пожарного отделения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1860" y="1556792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44" name="Пятиугольник 43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Подпрограмма "Служба 112" - </a:t>
              </a:r>
            </a:p>
            <a:p>
              <a:pPr algn="ctr"/>
              <a:r>
                <a:rPr lang="ru-RU" dirty="0">
                  <a:solidFill>
                    <a:srgbClr val="FFFF00"/>
                  </a:solidFill>
                </a:rPr>
                <a:t>12 968,3 тыс. руб.</a:t>
              </a:r>
            </a:p>
          </p:txBody>
        </p:sp>
        <p:sp>
          <p:nvSpPr>
            <p:cNvPr id="45" name="Пятиугольник 44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на функционирование ситуационного центра муниципального образования Туапсинский район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30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"УПРАВЛЕНИЕ МУНИЦИПАЛЬНОЙ СОБСТВЕННОСТЬЮ"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78539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рамках данной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программы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предусмотрены расходы на обеспечение деятельности отраслевого органа - управление имущественных отношений администрации МО Туапсинский район - 5 753,7 тыс. руб. и на выполнение муниципального задания муниципального бюджетного учреждения "Комитет земельных отношений" - 8 192,9 тыс. руб.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476672"/>
            <a:ext cx="3240360" cy="792088"/>
          </a:xfrm>
          <a:prstGeom prst="roundRect">
            <a:avLst/>
          </a:prstGeom>
          <a:solidFill>
            <a:srgbClr val="485D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РАСХОДЫ НА 2017 год - 13 946,6 тыс. рублей</a:t>
            </a:r>
          </a:p>
        </p:txBody>
      </p:sp>
      <p:pic>
        <p:nvPicPr>
          <p:cNvPr id="7" name="Рисунок 6" descr="\\Server38\53\БЮДЖЕТ 2017\БЮДЖЕТ ДЛЯ ГРАЖДАН\КАРТИНКИ БЮДЖЕТ ДЛЯ ГРАЖДАН\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77072"/>
            <a:ext cx="3888432" cy="267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\\Server38\53\БЮДЖЕТ 2017\БЮДЖЕТ ДЛЯ ГРАЖДАН\КАРТИНКИ\image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077072"/>
            <a:ext cx="4251573" cy="267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97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\\Server38\53\БЮДЖЕТ 2016\БЮДЖЕТ ДЛЯ ГРАЖДАН\КАРТИНКИ БЮДЖЕТ ДЛЯ ГРАЖДАН\5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281" y="4041068"/>
            <a:ext cx="1867697" cy="234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\\Server38\53\БЮДЖЕТ 2016\БЮДЖЕТ ДЛЯ ГРАЖДАН\КАРТИНКИ БЮДЖЕТ ДЛЯ ГРАЖДАН\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183341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625136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"ЭКОНОМИЧЕСКОЕ РАЗВИТИЕ ТУАПСИНСКОГО РАЙОНА"</a:t>
            </a: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5148064" y="332656"/>
            <a:ext cx="3995936" cy="6480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РАСХОДЫ НА 2017 год - 8 510,0 тыс. рублей</a:t>
            </a:r>
          </a:p>
        </p:txBody>
      </p:sp>
      <p:sp>
        <p:nvSpPr>
          <p:cNvPr id="10" name="Прямоугольник с одним вырезанным скругленным углом 9"/>
          <p:cNvSpPr/>
          <p:nvPr/>
        </p:nvSpPr>
        <p:spPr>
          <a:xfrm>
            <a:off x="1833416" y="1124744"/>
            <a:ext cx="7203080" cy="86409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"Формирование инвестиционной привлекательности муниципального образования Туапсинский район" - 4 200,0 </a:t>
            </a:r>
            <a:r>
              <a:rPr lang="ru-RU" sz="1600" dirty="0" err="1"/>
              <a:t>тыс.руб</a:t>
            </a:r>
            <a:r>
              <a:rPr lang="ru-RU" sz="1600" dirty="0"/>
              <a:t>.:</a:t>
            </a:r>
            <a:endParaRPr lang="ru-RU" sz="1600" dirty="0" smtClean="0"/>
          </a:p>
          <a:p>
            <a:pPr marL="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участие в международных форумах</a:t>
            </a:r>
          </a:p>
        </p:txBody>
      </p: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1833416" y="2340496"/>
            <a:ext cx="7203080" cy="800472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500" dirty="0"/>
              <a:t>Подпрограмма "Жилище" - </a:t>
            </a:r>
            <a:r>
              <a:rPr lang="ru-RU" sz="1500" dirty="0" smtClean="0"/>
              <a:t>1 </a:t>
            </a:r>
            <a:r>
              <a:rPr lang="ru-RU" sz="1500" dirty="0"/>
              <a:t>000,0 тыс. руб.: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500" dirty="0"/>
              <a:t>формирование учетных дел по предоставлению земельных участков гражданам, имеющим трех и более  детей</a:t>
            </a:r>
          </a:p>
        </p:txBody>
      </p:sp>
      <p:sp>
        <p:nvSpPr>
          <p:cNvPr id="12" name="Прямоугольник с одним вырезанным скругленным углом 11"/>
          <p:cNvSpPr/>
          <p:nvPr/>
        </p:nvSpPr>
        <p:spPr>
          <a:xfrm>
            <a:off x="1833416" y="3429000"/>
            <a:ext cx="7203080" cy="1224136"/>
          </a:xfrm>
          <a:prstGeom prst="snip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"Развитие пригородного пассажирского транспорта на территории МО Туапсинский район" - </a:t>
            </a:r>
            <a:r>
              <a:rPr lang="ru-RU" sz="1600" dirty="0" smtClean="0"/>
              <a:t>1 </a:t>
            </a:r>
            <a:r>
              <a:rPr lang="ru-RU" sz="1600" dirty="0"/>
              <a:t>080,0 тыс. руб.: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выплата субсидий перевозчикам, обслуживающим социально-значимые пригородные маршруты</a:t>
            </a:r>
          </a:p>
        </p:txBody>
      </p:sp>
      <p:sp>
        <p:nvSpPr>
          <p:cNvPr id="13" name="Прямоугольник с одним вырезанным скругленным углом 12"/>
          <p:cNvSpPr/>
          <p:nvPr/>
        </p:nvSpPr>
        <p:spPr>
          <a:xfrm>
            <a:off x="1833416" y="4941168"/>
            <a:ext cx="7203080" cy="1656184"/>
          </a:xfrm>
          <a:prstGeom prst="snip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"Информационное обеспечение и формирование общественного мнения населения муниципального образования Туапсинский район" - </a:t>
            </a:r>
            <a:r>
              <a:rPr lang="ru-RU" sz="1600" dirty="0" smtClean="0"/>
              <a:t>2 </a:t>
            </a:r>
            <a:r>
              <a:rPr lang="ru-RU" sz="1600" dirty="0"/>
              <a:t>230,0 тыс. руб.: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оплата расходов связанных с публикацией в средствах массовой информации нормативно-правовых актов муниципального образования Туапсинский район</a:t>
            </a:r>
          </a:p>
        </p:txBody>
      </p:sp>
    </p:spTree>
    <p:extLst>
      <p:ext uri="{BB962C8B-B14F-4D97-AF65-F5344CB8AC3E}">
        <p14:creationId xmlns:p14="http://schemas.microsoft.com/office/powerpoint/2010/main" val="192507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\\Server38\53\БЮДЖЕТ 2017\БЮДЖЕТ ДЛЯ ГРАЖДАН\КАРТИНКИ\0_130b52_b81e3993_ori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4008" y="4437112"/>
            <a:ext cx="4477122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\\Server38\53\БЮДЖЕТ 2016\БЮДЖЕТ ДЛЯ ГРАЖДАН\КАРТИНКИ БЮДЖЕТ ДЛЯ ГРАЖДАН\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464400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86868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"ОБЕСПЕЧЕНИЕ БЕЗОПАСНОСТИ НАСЕЛЕНИЯ ТУАПСИНСКОГО РАЙОНА"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04248" y="0"/>
            <a:ext cx="2316882" cy="6206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РАСХОДЫ НА 2017 год - 2 549,8 тыс. рублей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90089045"/>
              </p:ext>
            </p:extLst>
          </p:nvPr>
        </p:nvGraphicFramePr>
        <p:xfrm>
          <a:off x="25" y="1053176"/>
          <a:ext cx="3059807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159056"/>
              </p:ext>
            </p:extLst>
          </p:nvPr>
        </p:nvGraphicFramePr>
        <p:xfrm>
          <a:off x="3024168" y="1021624"/>
          <a:ext cx="306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913263235"/>
              </p:ext>
            </p:extLst>
          </p:nvPr>
        </p:nvGraphicFramePr>
        <p:xfrm>
          <a:off x="6084168" y="1021624"/>
          <a:ext cx="306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416617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"СОЦИАЛЬНАЯ ПОДДЕРЖКА ОТДЕЛЬНЫХ КАТЕГОРИЙ ГРАЖДАН МУНИЦИПАЛЬНОГО ОБРАЗОВАНИЯ ТУАПСИНСКИЙ РАЙОН"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18516"/>
            <a:ext cx="9036496" cy="5239484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>
                <a:solidFill>
                  <a:srgbClr val="900A17"/>
                </a:solidFill>
              </a:rPr>
              <a:t>В рамках данной </a:t>
            </a:r>
            <a:r>
              <a:rPr lang="ru-RU" sz="2800" b="1" dirty="0" smtClean="0">
                <a:solidFill>
                  <a:srgbClr val="900A17"/>
                </a:solidFill>
              </a:rPr>
              <a:t>программы </a:t>
            </a:r>
            <a:r>
              <a:rPr lang="ru-RU" sz="2800" b="1" dirty="0">
                <a:solidFill>
                  <a:srgbClr val="900A17"/>
                </a:solidFill>
              </a:rPr>
              <a:t>предусмотрены расходы на выплаты доплат к пенсии муниципальным служащим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324643"/>
              </p:ext>
            </p:extLst>
          </p:nvPr>
        </p:nvGraphicFramePr>
        <p:xfrm>
          <a:off x="1763688" y="2996952"/>
          <a:ext cx="5848350" cy="3677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Документ" r:id="rId3" imgW="5929084" imgH="4732536" progId="Word.Document.12">
                  <p:embed/>
                </p:oleObj>
              </mc:Choice>
              <mc:Fallback>
                <p:oleObj name="Документ" r:id="rId3" imgW="5929084" imgH="4732536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996952"/>
                        <a:ext cx="5848350" cy="3677791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46085" y="1095296"/>
            <a:ext cx="78518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РАСХОДЫ НА 2017 год - 2 554,4 тыс. рублей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184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196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САНАТОРНО-КУРОРТНОГО И ТУРИСТСКОГО КОМПЛЕКСА МУНИЦИПАЛЬНОГО ОБРАЗОВАНИЯ ТУАПСИНСКИЙ РАЙОН"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052736"/>
            <a:ext cx="8280920" cy="57606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</a:rPr>
              <a:t>РАСХОДЫ НА 2017 год - 6 255,9 тыс. рублей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1628800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sz="2000" b="1" dirty="0">
                <a:solidFill>
                  <a:srgbClr val="CC0066"/>
                </a:solidFill>
              </a:rPr>
              <a:t>В рамках данной </a:t>
            </a:r>
            <a:r>
              <a:rPr lang="ru-RU" sz="2000" b="1" dirty="0" smtClean="0">
                <a:solidFill>
                  <a:srgbClr val="CC0066"/>
                </a:solidFill>
              </a:rPr>
              <a:t>программы </a:t>
            </a:r>
            <a:r>
              <a:rPr lang="ru-RU" sz="2000" b="1" dirty="0">
                <a:solidFill>
                  <a:srgbClr val="CC0066"/>
                </a:solidFill>
              </a:rPr>
              <a:t>предусмотрены расходы на обеспечение деятельности управления по развитию курортов администрации МО Туапсинский район - 4 492,2 тыс. руб., на выполнение муниципального задания муниципального бюджетного учреждения "Центр развития пляжного отдыха и туризма Туапсинского района" - 1 763,7 </a:t>
            </a:r>
            <a:r>
              <a:rPr lang="ru-RU" sz="2000" b="1" dirty="0" err="1">
                <a:solidFill>
                  <a:srgbClr val="CC0066"/>
                </a:solidFill>
              </a:rPr>
              <a:t>тыс.руб</a:t>
            </a:r>
            <a:r>
              <a:rPr lang="ru-RU" sz="2000" b="1" dirty="0">
                <a:solidFill>
                  <a:srgbClr val="CC0066"/>
                </a:solidFill>
              </a:rPr>
              <a:t>.</a:t>
            </a:r>
          </a:p>
        </p:txBody>
      </p:sp>
      <p:pic>
        <p:nvPicPr>
          <p:cNvPr id="7" name="Рисунок 6" descr="\\Server38\53\БЮДЖЕТ 2016\БЮДЖЕТ ДЛЯ ГРАЖДАН\КАРТИНКИ БЮДЖЕТ ДЛЯ ГРАЖДАН\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01008"/>
            <a:ext cx="4644008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\\Server38\53\БЮДЖЕТ 2017\БЮДЖЕТ ДЛЯ ГРАЖДАН\КАРТИНКИ\map-tuapse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07" y="3501008"/>
            <a:ext cx="4343400" cy="3334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5534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116632"/>
            <a:ext cx="87484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/>
              <a:t>На чем основано составление проекта </a:t>
            </a:r>
            <a:r>
              <a:rPr lang="ru-RU" sz="3000" b="1" dirty="0" smtClean="0"/>
              <a:t>бюджета</a:t>
            </a:r>
            <a:endParaRPr lang="ru-RU" sz="3000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60702154"/>
              </p:ext>
            </p:extLst>
          </p:nvPr>
        </p:nvGraphicFramePr>
        <p:xfrm>
          <a:off x="87624" y="908720"/>
          <a:ext cx="9056375" cy="6070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97152"/>
            <a:ext cx="1746250" cy="152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163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008"/>
            <a:ext cx="8697144" cy="548680"/>
          </a:xfrm>
        </p:spPr>
        <p:txBody>
          <a:bodyPr/>
          <a:lstStyle/>
          <a:p>
            <a:pPr algn="l"/>
            <a:r>
              <a:rPr lang="ru-RU" sz="2400" b="1" u="sng" dirty="0">
                <a:latin typeface="+mj-lt"/>
              </a:rPr>
              <a:t>НЕПРОГРАММНЫЕ РАСХОДЫ</a:t>
            </a:r>
            <a:endParaRPr lang="ru-RU" sz="2400" b="1" u="sng" dirty="0" smtClean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30677"/>
            <a:ext cx="4572000" cy="954107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 smtClean="0"/>
              <a:t>обеспечение деятельности высшего должностного лица муниципального образования Туапсинский район - </a:t>
            </a:r>
          </a:p>
          <a:p>
            <a:r>
              <a:rPr lang="ru-RU" sz="1400" dirty="0" smtClean="0"/>
              <a:t>1 875,3 тыс. руб.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1519935"/>
            <a:ext cx="4572000" cy="7386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Совета муниципального образования Туапсинский район - </a:t>
            </a:r>
          </a:p>
          <a:p>
            <a:r>
              <a:rPr lang="ru-RU" sz="1400" dirty="0"/>
              <a:t>1 835,0 тыс.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2293276"/>
            <a:ext cx="4572000" cy="7386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администрации муниципального образования Туапсинский район - </a:t>
            </a:r>
          </a:p>
          <a:p>
            <a:r>
              <a:rPr lang="ru-RU" sz="1400" dirty="0"/>
              <a:t>76 737,3 тыс.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3068960"/>
            <a:ext cx="4572000" cy="138499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расходы на обеспечение функций органов местного самоуправления по передаваемым полномочиям поселений (по осуществлению полномочий в области строительства, архитектуры, градостроительства и муниципального земельного контроля) - 1 013,6 </a:t>
            </a:r>
            <a:r>
              <a:rPr lang="ru-RU" sz="1400" dirty="0" err="1"/>
              <a:t>тыс.руб</a:t>
            </a:r>
            <a:r>
              <a:rPr lang="ru-RU" sz="1400" dirty="0"/>
              <a:t>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508004"/>
            <a:ext cx="45720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 smtClean="0"/>
              <a:t>обеспечение деятельности финансового управления администрации муниципального образования Туапсинский район - </a:t>
            </a:r>
          </a:p>
          <a:p>
            <a:r>
              <a:rPr lang="ru-RU" sz="1400" dirty="0" smtClean="0"/>
              <a:t>23 948,3 тыс. рублей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5517232"/>
            <a:ext cx="4572000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контрольно-счетной палаты администрации муниципального образования Туапсинский район - </a:t>
            </a:r>
          </a:p>
          <a:p>
            <a:r>
              <a:rPr lang="ru-RU" sz="1400" dirty="0"/>
              <a:t>5 631,3 тыс. рублей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83385" y="1655518"/>
            <a:ext cx="4572000" cy="116955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расходы на обеспечение функций органов местного самоуправления по передаваемым полномочиям поселений (по осуществлению полномочий в соответствии с жилищным законодательством) - </a:t>
            </a:r>
          </a:p>
          <a:p>
            <a:r>
              <a:rPr lang="ru-RU" sz="1400" dirty="0"/>
              <a:t>242,6 </a:t>
            </a:r>
            <a:r>
              <a:rPr lang="ru-RU" sz="1400" dirty="0" err="1"/>
              <a:t>тыс.руб</a:t>
            </a:r>
            <a:r>
              <a:rPr lang="ru-RU" sz="1400" dirty="0"/>
              <a:t>.</a:t>
            </a:r>
          </a:p>
        </p:txBody>
      </p:sp>
      <p:sp>
        <p:nvSpPr>
          <p:cNvPr id="25" name="Прямоугольник с двумя вырезанными соседними углами 24"/>
          <p:cNvSpPr/>
          <p:nvPr/>
        </p:nvSpPr>
        <p:spPr>
          <a:xfrm>
            <a:off x="5292080" y="-27384"/>
            <a:ext cx="3744416" cy="1512168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Объем средств по непрограммным расходам составляет 114 210,5 тыс. </a:t>
            </a:r>
            <a:r>
              <a:rPr lang="ru-RU" b="1" dirty="0" smtClean="0"/>
              <a:t>рублей</a:t>
            </a:r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583385" y="2924944"/>
            <a:ext cx="4572000" cy="116955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созданию и организации деятельности комиссий по делам несовершеннолетних и защите их прав - 2 106,9 </a:t>
            </a:r>
            <a:r>
              <a:rPr lang="ru-RU" sz="1400" dirty="0" err="1"/>
              <a:t>тыс.руб</a:t>
            </a:r>
            <a:r>
              <a:rPr lang="ru-RU" sz="1400" dirty="0"/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583385" y="4192345"/>
            <a:ext cx="45720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 smtClean="0"/>
              <a:t>расходы дорожного фонда - </a:t>
            </a:r>
          </a:p>
          <a:p>
            <a:r>
              <a:rPr lang="ru-RU" sz="1400" dirty="0" smtClean="0"/>
              <a:t>279,9  тыс. рублей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595142" y="4869160"/>
            <a:ext cx="4572000" cy="7386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поддержке сельскохозяйственного производства - 505,3 </a:t>
            </a:r>
            <a:r>
              <a:rPr lang="ru-RU" sz="1400" dirty="0" err="1"/>
              <a:t>тыс.руб</a:t>
            </a:r>
            <a:r>
              <a:rPr lang="ru-RU" sz="1400" dirty="0"/>
              <a:t>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572000" y="5732675"/>
            <a:ext cx="45720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расходы по обеспечению мобилизационной подготовки экономики - 35,0 </a:t>
            </a:r>
            <a:r>
              <a:rPr lang="ru-RU" sz="1400" dirty="0" err="1"/>
              <a:t>тыс.руб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629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016"/>
            <a:ext cx="8229600" cy="14847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>
                <a:latin typeface="+mj-lt"/>
              </a:rPr>
              <a:t>Для решения задач при формировании и реализации бюджетной политики на 2017 год и на плановый период 2018 и 2019 годов необходимо исходить из следующих основных целей:</a:t>
            </a:r>
            <a:endParaRPr lang="ru-RU" sz="2400" b="1" u="sng" dirty="0" smtClean="0">
              <a:latin typeface="+mj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772816"/>
            <a:ext cx="8784976" cy="511256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ru-RU" sz="1600" b="1" dirty="0" smtClean="0">
              <a:solidFill>
                <a:srgbClr val="00B050"/>
              </a:solidFill>
            </a:endParaRPr>
          </a:p>
          <a:p>
            <a:pPr>
              <a:spcAft>
                <a:spcPts val="180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 бюджетная политика должна стать более эффективным инструментом реализации муниципальной социально-экономической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политики</a:t>
            </a:r>
          </a:p>
          <a:p>
            <a:pPr>
              <a:spcAft>
                <a:spcPts val="180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необходимо повысить качество предоставляемых населению муниципальных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услуг</a:t>
            </a:r>
          </a:p>
          <a:p>
            <a:pPr>
              <a:spcAft>
                <a:spcPts val="180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обеспечить прозрачность и эффективность закупок товаров, работ, услуг для муниципальных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нужд</a:t>
            </a:r>
          </a:p>
          <a:p>
            <a:pPr>
              <a:spcAft>
                <a:spcPts val="180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осуществлять строгий отбор секторов производства, поддержка которых, в том числе и бюджетными инвестициями, бюджетными кредитами и муниципальными гарантиями даст максимальный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эффект</a:t>
            </a:r>
          </a:p>
          <a:p>
            <a:pPr>
              <a:spcAft>
                <a:spcPts val="180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бюджетная политика в сфере межбюджетных отношений будет направлена на обеспечение сбалансированности бюджетов поселений муниципального образования Туапсинский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район</a:t>
            </a:r>
          </a:p>
          <a:p>
            <a:pPr>
              <a:spcAft>
                <a:spcPts val="180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ограничение расходов за счет оптимизации сети, сокращения расходов на реализацию отдельных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40585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ФИНАНСОВОЕ УПРАВЛЕНИЕ АДМИНИСТРАЦИИ МУНИЦИПАЛЬНОГО ОБРАЗОВАНИЯ ТУАПСИНСКИЙ РАЙОН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46101388"/>
              </p:ext>
            </p:extLst>
          </p:nvPr>
        </p:nvGraphicFramePr>
        <p:xfrm>
          <a:off x="0" y="1556792"/>
          <a:ext cx="9144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704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3244334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СПАСИБО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149080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ЗА ВНИМАНИЕ!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G:\001\00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1518" y="44624"/>
            <a:ext cx="2688956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487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827" y="40450"/>
            <a:ext cx="750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Стадии бюджетного процесса  </a:t>
            </a:r>
            <a:endParaRPr lang="ru-RU" sz="3200" b="1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148827" y="941103"/>
            <a:ext cx="8694668" cy="5728257"/>
            <a:chOff x="107505" y="917886"/>
            <a:chExt cx="8694668" cy="5728257"/>
          </a:xfrm>
        </p:grpSpPr>
        <p:sp>
          <p:nvSpPr>
            <p:cNvPr id="9" name="Полилиния 8"/>
            <p:cNvSpPr/>
            <p:nvPr/>
          </p:nvSpPr>
          <p:spPr>
            <a:xfrm>
              <a:off x="107505" y="917886"/>
              <a:ext cx="6690490" cy="976185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92D050">
                <a:alpha val="63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52461" bIns="130523" numCol="1" spcCol="1270" anchor="ctr" anchorCtr="0">
              <a:noAutofit/>
            </a:bodyPr>
            <a:lstStyle/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Составление проекта бюджета </a:t>
              </a:r>
            </a:p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20922" y="2134662"/>
              <a:ext cx="6690490" cy="976891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C0DB3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Рассмотрение проекта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189904" y="3358686"/>
              <a:ext cx="6690490" cy="977596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48A9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Утверждение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647756" y="4515016"/>
              <a:ext cx="6722370" cy="978302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D6607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kern="1200" dirty="0" smtClean="0">
                  <a:solidFill>
                    <a:srgbClr val="002060"/>
                  </a:solidFill>
                </a:rPr>
                <a:t>Исполнение бюджета по доходам МО Туапсинский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2161172" y="5667136"/>
              <a:ext cx="6641001" cy="979007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ECFC18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kern="1200" dirty="0" smtClean="0">
                  <a:solidFill>
                    <a:srgbClr val="002060"/>
                  </a:solidFill>
                </a:rPr>
                <a:t>Рассмотрение и утверждение отчета об исполнении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6134769" y="1558199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483894" y="2781630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182144" y="3987157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671876" y="5222523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974" y="130505"/>
            <a:ext cx="2354943" cy="2129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27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8004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chemeClr val="tx1"/>
                </a:solidFill>
              </a:rPr>
              <a:t>Основные направления бюджетной и налоговой политик на 2017 -2019 годы </a:t>
            </a:r>
            <a:endParaRPr lang="ru-RU" sz="3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1241" y="917104"/>
            <a:ext cx="7923247" cy="904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Создание благоприятных условий </a:t>
            </a:r>
            <a:r>
              <a:rPr lang="ru-RU" dirty="0">
                <a:solidFill>
                  <a:schemeClr val="tx1"/>
                </a:solidFill>
              </a:rPr>
              <a:t>для стимулирования экономического роста, предпринимательской </a:t>
            </a:r>
            <a:endParaRPr lang="ru-RU" dirty="0" smtClean="0">
              <a:solidFill>
                <a:schemeClr val="tx1"/>
              </a:solidFill>
            </a:endParaRPr>
          </a:p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и </a:t>
            </a:r>
            <a:r>
              <a:rPr lang="ru-RU" dirty="0">
                <a:solidFill>
                  <a:schemeClr val="tx1"/>
                </a:solidFill>
              </a:rPr>
              <a:t>инвестиционной деятельности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323528" y="1213772"/>
            <a:ext cx="360040" cy="311291"/>
          </a:xfrm>
          <a:prstGeom prst="rightArrow">
            <a:avLst>
              <a:gd name="adj1" fmla="val 50000"/>
              <a:gd name="adj2" fmla="val 478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25678" y="1986510"/>
            <a:ext cx="7923249" cy="77686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Совершенствование и оптимизация системы налогового администрирования, наращивание доходного потенциала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1238" y="2884971"/>
            <a:ext cx="7923249" cy="616549"/>
          </a:xfrm>
          <a:prstGeom prst="roundRect">
            <a:avLst/>
          </a:prstGeom>
          <a:solidFill>
            <a:srgbClr val="FFFF6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Эффективное использование муниципального имущества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51419" y="3606783"/>
            <a:ext cx="7923249" cy="591883"/>
          </a:xfrm>
          <a:prstGeom prst="roundRect">
            <a:avLst/>
          </a:prstGeom>
          <a:solidFill>
            <a:srgbClr val="EB9B4B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Обеспечение </a:t>
            </a:r>
            <a:r>
              <a:rPr lang="ru-RU" dirty="0">
                <a:solidFill>
                  <a:schemeClr val="tx1"/>
                </a:solidFill>
              </a:rPr>
              <a:t>сбалансированности и устойчивости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бюджета МО Туапсинский район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41241" y="4352763"/>
            <a:ext cx="7923247" cy="648072"/>
          </a:xfrm>
          <a:prstGeom prst="roundRect">
            <a:avLst/>
          </a:prstGeom>
          <a:solidFill>
            <a:srgbClr val="CCFF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Повышение </a:t>
            </a:r>
            <a:r>
              <a:rPr lang="ru-RU" dirty="0">
                <a:solidFill>
                  <a:schemeClr val="tx1"/>
                </a:solidFill>
              </a:rPr>
              <a:t>эффективности управления муниципальными финансами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25678" y="5181396"/>
            <a:ext cx="7923247" cy="648072"/>
          </a:xfrm>
          <a:prstGeom prst="roundRect">
            <a:avLst/>
          </a:prstGeom>
          <a:solidFill>
            <a:srgbClr val="CCEC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Совершенствование долговой политики МО Туапсинский район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4052" y="6057728"/>
            <a:ext cx="7923249" cy="683640"/>
          </a:xfrm>
          <a:prstGeom prst="roundRect">
            <a:avLst/>
          </a:prstGeom>
          <a:solidFill>
            <a:srgbClr val="CC9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Реализация </a:t>
            </a:r>
            <a:r>
              <a:rPr lang="ru-RU" dirty="0">
                <a:solidFill>
                  <a:schemeClr val="tx1"/>
                </a:solidFill>
              </a:rPr>
              <a:t>мер, направленных на обеспечение открытости и прозрачности бюджетного процесса</a:t>
            </a:r>
          </a:p>
        </p:txBody>
      </p:sp>
      <p:sp>
        <p:nvSpPr>
          <p:cNvPr id="25" name="Стрелка вправо 24"/>
          <p:cNvSpPr/>
          <p:nvPr/>
        </p:nvSpPr>
        <p:spPr>
          <a:xfrm>
            <a:off x="323528" y="2107635"/>
            <a:ext cx="360040" cy="311291"/>
          </a:xfrm>
          <a:prstGeom prst="rightArrow">
            <a:avLst>
              <a:gd name="adj1" fmla="val 50000"/>
              <a:gd name="adj2" fmla="val 47840"/>
            </a:avLst>
          </a:prstGeom>
          <a:solidFill>
            <a:srgbClr val="A1DA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323528" y="2896080"/>
            <a:ext cx="360040" cy="311291"/>
          </a:xfrm>
          <a:prstGeom prst="rightArrow">
            <a:avLst>
              <a:gd name="adj1" fmla="val 50000"/>
              <a:gd name="adj2" fmla="val 47840"/>
            </a:avLst>
          </a:prstGeom>
          <a:solidFill>
            <a:srgbClr val="FFFF6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право 26"/>
          <p:cNvSpPr/>
          <p:nvPr/>
        </p:nvSpPr>
        <p:spPr>
          <a:xfrm>
            <a:off x="323528" y="3747078"/>
            <a:ext cx="360040" cy="311291"/>
          </a:xfrm>
          <a:prstGeom prst="rightArrow">
            <a:avLst>
              <a:gd name="adj1" fmla="val 50000"/>
              <a:gd name="adj2" fmla="val 47840"/>
            </a:avLst>
          </a:prstGeom>
          <a:solidFill>
            <a:srgbClr val="EB9B4B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трелка вправо 27"/>
          <p:cNvSpPr/>
          <p:nvPr/>
        </p:nvSpPr>
        <p:spPr>
          <a:xfrm>
            <a:off x="323528" y="4484776"/>
            <a:ext cx="360040" cy="311291"/>
          </a:xfrm>
          <a:prstGeom prst="rightArrow">
            <a:avLst>
              <a:gd name="adj1" fmla="val 50000"/>
              <a:gd name="adj2" fmla="val 47840"/>
            </a:avLst>
          </a:prstGeom>
          <a:solidFill>
            <a:srgbClr val="CCFF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трелка вправо 28"/>
          <p:cNvSpPr/>
          <p:nvPr/>
        </p:nvSpPr>
        <p:spPr>
          <a:xfrm>
            <a:off x="323528" y="5349786"/>
            <a:ext cx="360040" cy="311291"/>
          </a:xfrm>
          <a:prstGeom prst="rightArrow">
            <a:avLst>
              <a:gd name="adj1" fmla="val 50000"/>
              <a:gd name="adj2" fmla="val 47840"/>
            </a:avLst>
          </a:prstGeom>
          <a:solidFill>
            <a:srgbClr val="CCEC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трелка вправо 30"/>
          <p:cNvSpPr/>
          <p:nvPr/>
        </p:nvSpPr>
        <p:spPr>
          <a:xfrm>
            <a:off x="316713" y="6183809"/>
            <a:ext cx="360040" cy="311291"/>
          </a:xfrm>
          <a:prstGeom prst="rightArrow">
            <a:avLst>
              <a:gd name="adj1" fmla="val 50000"/>
              <a:gd name="adj2" fmla="val 47840"/>
            </a:avLst>
          </a:prstGeom>
          <a:solidFill>
            <a:srgbClr val="CC9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43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98184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u="sng" kern="300" dirty="0" smtClean="0">
                <a:solidFill>
                  <a:schemeClr val="tx1"/>
                </a:solidFill>
                <a:effectLst/>
              </a:rPr>
              <a:t>Основные показатели прогноза социально-экономического развития </a:t>
            </a:r>
            <a:br>
              <a:rPr lang="ru-RU" sz="1800" b="1" u="sng" kern="300" dirty="0" smtClean="0">
                <a:solidFill>
                  <a:schemeClr val="tx1"/>
                </a:solidFill>
                <a:effectLst/>
              </a:rPr>
            </a:br>
            <a:r>
              <a:rPr lang="ru-RU" sz="1800" b="1" u="sng" kern="300" dirty="0" smtClean="0">
                <a:solidFill>
                  <a:schemeClr val="tx1"/>
                </a:solidFill>
                <a:effectLst/>
              </a:rPr>
              <a:t>на 2017  и на период до 2019 года </a:t>
            </a:r>
            <a:endParaRPr lang="ru-RU" sz="1800" b="1" u="sng" kern="300" dirty="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138142"/>
              </p:ext>
            </p:extLst>
          </p:nvPr>
        </p:nvGraphicFramePr>
        <p:xfrm>
          <a:off x="0" y="476671"/>
          <a:ext cx="9144001" cy="6555415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4644008"/>
                <a:gridCol w="576064"/>
                <a:gridCol w="864096"/>
                <a:gridCol w="834367"/>
                <a:gridCol w="732175"/>
                <a:gridCol w="761116"/>
                <a:gridCol w="732175"/>
              </a:tblGrid>
              <a:tr h="502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Наименование показателей</a:t>
                      </a:r>
                      <a:endParaRPr lang="ru-RU" sz="1600" b="1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 smtClean="0">
                          <a:effectLst/>
                        </a:rPr>
                        <a:t>единица </a:t>
                      </a:r>
                      <a:r>
                        <a:rPr lang="ru-RU" sz="900" b="1" u="none" strike="noStrike" dirty="0">
                          <a:effectLst/>
                        </a:rPr>
                        <a:t>и</a:t>
                      </a:r>
                      <a:r>
                        <a:rPr lang="ru-RU" sz="900" b="0" u="none" strike="noStrike" dirty="0">
                          <a:effectLst/>
                        </a:rPr>
                        <a:t>змерения</a:t>
                      </a:r>
                      <a:endParaRPr lang="ru-RU" sz="90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2015</a:t>
                      </a:r>
                      <a:endParaRPr lang="ru-RU" sz="1600" b="1" i="0" u="none" strike="noStrike" dirty="0" smtClean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факт</a:t>
                      </a:r>
                      <a:endParaRPr lang="ru-RU" sz="1600" b="1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2016</a:t>
                      </a:r>
                      <a:endParaRPr lang="ru-RU" sz="1600" b="1" i="0" u="none" strike="noStrike" dirty="0" smtClean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оценка</a:t>
                      </a:r>
                      <a:endParaRPr lang="ru-RU" sz="1600" b="1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2017</a:t>
                      </a:r>
                      <a:endParaRPr lang="ru-RU" sz="1600" b="1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2018</a:t>
                      </a:r>
                      <a:endParaRPr lang="ru-RU" sz="1600" b="1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2019</a:t>
                      </a:r>
                      <a:endParaRPr lang="ru-RU" sz="1600" b="1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noFill/>
                  </a:tcPr>
                </a:tc>
              </a:tr>
              <a:tr h="2312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Прибыль прибыльных 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предприятий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23 573,3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28 510,9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24 727,5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26 440,4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29 041,5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   в % к пред. году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288,6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120,9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86,7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106,9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Фонд заработной платы (ФОТ)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12 746,0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13 231,9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13 950,6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14 863,3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15 981,7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   в % к пред.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году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101,7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105,4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107,5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252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Промышленная деятельность  </a:t>
                      </a:r>
                      <a:r>
                        <a:rPr lang="ru-RU" sz="1100" b="1" u="none" strike="noStrike" dirty="0" smtClean="0">
                          <a:effectLst/>
                        </a:rPr>
                        <a:t>(</a:t>
                      </a:r>
                      <a:r>
                        <a:rPr lang="ru-RU" sz="1100" b="1" u="none" strike="noStrike" dirty="0">
                          <a:effectLst/>
                        </a:rPr>
                        <a:t>объем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отгруженной</a:t>
                      </a:r>
                      <a:r>
                        <a:rPr lang="ru-RU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продукции</a:t>
                      </a:r>
                      <a:r>
                        <a:rPr lang="ru-RU" sz="1100" b="1" u="none" strike="noStrike" dirty="0">
                          <a:effectLst/>
                        </a:rPr>
                        <a:t>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25 522,8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23 116,5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26 282,7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51 074,1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56 646,2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в % к пред. году в </a:t>
                      </a:r>
                      <a:r>
                        <a:rPr lang="ru-RU" sz="1100" u="none" strike="noStrike" dirty="0" smtClean="0">
                          <a:effectLst/>
                        </a:rPr>
                        <a:t>действ.ценах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89,5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90,6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113,7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194,3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110,9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том числе по видам экономической деятельности: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 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51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Объем продукции сельского хозяйства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всех </a:t>
                      </a:r>
                      <a:r>
                        <a:rPr lang="ru-RU" sz="1100" b="1" u="none" strike="noStrike" dirty="0">
                          <a:effectLst/>
                        </a:rPr>
                        <a:t>сельхозпроизводителей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1 419,5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1 530,6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1 640,2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1 739,3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1 816,2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Объем услуг транспорта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16 167,4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19 711,8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20 529,6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21 538,8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22 778,7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% к пред. году в дейст.ценах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132,3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121,9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104,1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104,9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Оборот розничной торговли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29 803,4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31 410,9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33 660,2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36 085,4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38 840,5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102,1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Оборот общественного питания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2 776,8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2 950,2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3 138,0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3 354,4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3 579,3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101,3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102,6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67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Инвестиции в основной капитал за счет всех источников финансирования (без неформальной экономики)   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76 852,1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20 755,4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23 612,9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24 419,2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23 912,2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67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Объем выполненных работ по виду деятельности "строительство" </a:t>
                      </a:r>
                      <a:r>
                        <a:rPr lang="ru-RU" sz="1100" b="1" u="none" strike="noStrike" dirty="0" smtClean="0">
                          <a:effectLst/>
                        </a:rPr>
                        <a:t>(</a:t>
                      </a:r>
                      <a:r>
                        <a:rPr lang="ru-RU" sz="1100" b="1" u="none" strike="noStrike" dirty="0">
                          <a:effectLst/>
                        </a:rPr>
                        <a:t>без неформальной экономики)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5 232,0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5 770,5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6 061,8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6 531,8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7 078,2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106,2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102,1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102,9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67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Доходы предприятий курортно-туристического комплекса - всего (с учетом доходов малых предприятий и </a:t>
                      </a:r>
                      <a:r>
                        <a:rPr lang="ru-RU" sz="1100" b="1" u="none" strike="noStrike" dirty="0" smtClean="0">
                          <a:effectLst/>
                        </a:rPr>
                        <a:t>физ.</a:t>
                      </a:r>
                      <a:r>
                        <a:rPr lang="ru-RU" sz="11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лиц</a:t>
                      </a:r>
                      <a:r>
                        <a:rPr lang="ru-RU" sz="1100" b="1" u="none" strike="noStrike" dirty="0">
                          <a:effectLst/>
                        </a:rPr>
                        <a:t>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5 932,2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6 358,8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6 809,8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7266,3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7 727,8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101,7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101,7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101,8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102,0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67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</a:rPr>
                        <a:t>Уровень регистрируемой  безработицы  к численности экономически активного </a:t>
                      </a:r>
                      <a:r>
                        <a:rPr lang="ru-RU" sz="1100" b="1" u="none" strike="noStrike" dirty="0" smtClean="0">
                          <a:effectLst/>
                        </a:rPr>
                        <a:t>населения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147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Среднемесячная заработная плата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27 119,6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28 353,3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29 867,2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31 795,9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34 121,8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2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    в % к пред. году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104,3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105,3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106,5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107,3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062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Реальная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заработная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плата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к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пред.году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90,3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99,4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101,1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102,2</a:t>
                      </a:r>
                    </a:p>
                  </a:txBody>
                  <a:tcPr marL="9525" marR="9525" marT="9525" marB="0" anchor="b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629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</a:rPr>
                        <a:t>Индекс потребительских цен (среднегодовой)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 smtClean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/>
                        </a:rPr>
                        <a:t>115,5</a:t>
                      </a:r>
                      <a:endParaRPr lang="ru-RU" sz="11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/>
                        </a:rPr>
                        <a:t>107,3</a:t>
                      </a:r>
                      <a:endParaRPr lang="ru-RU" sz="11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106,0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/>
                        </a:rPr>
                        <a:t>105,3</a:t>
                      </a:r>
                      <a:endParaRPr lang="ru-RU" sz="11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/>
                        </a:rPr>
                        <a:t>105</a:t>
                      </a:r>
                      <a:endParaRPr lang="ru-RU" sz="11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4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Убыток по всем видам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деятельности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</a:t>
                      </a: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313,8</a:t>
                      </a:r>
                      <a:endParaRPr lang="ru-RU" sz="1100" b="1" i="0" u="none" strike="noStrike" dirty="0"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140</a:t>
                      </a:r>
                      <a:endParaRPr lang="ru-RU" sz="1100" b="1" i="0" u="none" strike="noStrike" dirty="0"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47,6</a:t>
                      </a:r>
                      <a:endParaRPr lang="ru-RU" sz="1100" b="1" i="0" u="none" strike="noStrike" dirty="0"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-</a:t>
                      </a:r>
                      <a:endParaRPr lang="ru-RU" sz="1100" b="1" i="0" u="none" strike="noStrike" dirty="0"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-</a:t>
                      </a:r>
                      <a:endParaRPr lang="ru-RU" sz="1100" b="1" i="0" u="none" strike="noStrike" dirty="0"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46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152128"/>
          </a:xfrm>
          <a:noFill/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chemeClr val="tx1"/>
                </a:solidFill>
              </a:rPr>
              <a:t>Структура </a:t>
            </a:r>
            <a:r>
              <a:rPr lang="ru-RU" sz="2400" b="1" dirty="0">
                <a:solidFill>
                  <a:schemeClr val="tx1"/>
                </a:solidFill>
              </a:rPr>
              <a:t>отраслей экономики, формирующая доходную часть бюджета МО Туапсинский район на </a:t>
            </a:r>
            <a:r>
              <a:rPr lang="ru-RU" sz="2400" b="1" dirty="0" smtClean="0">
                <a:solidFill>
                  <a:schemeClr val="tx1"/>
                </a:solidFill>
              </a:rPr>
              <a:t>2017 год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693318"/>
              </p:ext>
            </p:extLst>
          </p:nvPr>
        </p:nvGraphicFramePr>
        <p:xfrm>
          <a:off x="0" y="1313384"/>
          <a:ext cx="914400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4788024" y="1052736"/>
            <a:ext cx="4104456" cy="864096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Объем (</a:t>
            </a:r>
            <a:r>
              <a:rPr lang="ru-RU" sz="2400" b="1" dirty="0" smtClean="0">
                <a:solidFill>
                  <a:srgbClr val="0000FF"/>
                </a:solidFill>
              </a:rPr>
              <a:t>оборот) работ</a:t>
            </a:r>
            <a:r>
              <a:rPr lang="ru-RU" sz="2400" b="1" dirty="0">
                <a:solidFill>
                  <a:srgbClr val="0000FF"/>
                </a:solidFill>
              </a:rPr>
              <a:t>, услуг  </a:t>
            </a:r>
            <a:r>
              <a:rPr lang="ru-RU" sz="2400" b="1" dirty="0" smtClean="0">
                <a:solidFill>
                  <a:srgbClr val="0000FF"/>
                </a:solidFill>
              </a:rPr>
              <a:t>98  млн</a:t>
            </a:r>
            <a:r>
              <a:rPr lang="ru-RU" sz="2400" b="1" dirty="0">
                <a:solidFill>
                  <a:srgbClr val="0000FF"/>
                </a:solidFill>
              </a:rPr>
              <a:t>. руб.</a:t>
            </a:r>
          </a:p>
        </p:txBody>
      </p:sp>
    </p:spTree>
    <p:extLst>
      <p:ext uri="{BB962C8B-B14F-4D97-AF65-F5344CB8AC3E}">
        <p14:creationId xmlns:p14="http://schemas.microsoft.com/office/powerpoint/2010/main" val="412584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262498"/>
              </p:ext>
            </p:extLst>
          </p:nvPr>
        </p:nvGraphicFramePr>
        <p:xfrm>
          <a:off x="107504" y="3212976"/>
          <a:ext cx="8784976" cy="352127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808312"/>
                <a:gridCol w="1152128"/>
                <a:gridCol w="1152128"/>
                <a:gridCol w="1296144"/>
                <a:gridCol w="1224136"/>
                <a:gridCol w="1152128"/>
              </a:tblGrid>
              <a:tr h="308178">
                <a:tc rowSpan="2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2015 (отчет) (млн. руб.)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99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(план) (млн. руб.) 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993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ПРОЕКТ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471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2017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(млн. руб.)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(млн. руб.) </a:t>
                      </a:r>
                    </a:p>
                  </a:txBody>
                  <a:tcPr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(млн. руб.) </a:t>
                      </a:r>
                    </a:p>
                  </a:txBody>
                  <a:tcPr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9933"/>
                    </a:solidFill>
                  </a:tcPr>
                </a:tc>
              </a:tr>
              <a:tr h="308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</a:rPr>
                        <a:t>Доходы, всего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FF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2 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257,5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+mn-lt"/>
                        </a:rPr>
                        <a:t>2 229,4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2 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170,1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2 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006,0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2 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018,3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</a:tr>
              <a:tr h="550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Налоговые и </a:t>
                      </a:r>
                      <a:endParaRPr lang="ru-RU" sz="1400" b="1" i="0" dirty="0" smtClean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неналоговые </a:t>
                      </a:r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  <a:cs typeface="Times New Roman"/>
                        </a:rPr>
                        <a:t>доходы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FF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934,3 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252000" marB="0" anchor="b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0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b="1" i="0" dirty="0" smtClean="0">
                          <a:latin typeface="+mn-lt"/>
                        </a:rPr>
                        <a:t>877,6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 marT="72000"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878,1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b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 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890 </a:t>
                      </a:r>
                      <a:r>
                        <a:rPr lang="ru-RU" sz="14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,0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36000" marB="0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900,8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b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</a:tr>
              <a:tr h="418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</a:rPr>
                        <a:t>Безвозмездные поступления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FF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i="0" dirty="0" smtClean="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1 323,2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21600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+mn-lt"/>
                        </a:rPr>
                        <a:t>1 351,8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1 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292,0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1 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116,0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1 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117,5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</a:tr>
              <a:tr h="324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</a:rPr>
                        <a:t>Расходы, всего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FF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2 324,8</a:t>
                      </a:r>
                    </a:p>
                  </a:txBody>
                  <a:tcPr marL="17780" marR="17780" marT="108000" marB="0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+mn-lt"/>
                        </a:rPr>
                        <a:t>2 349,4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2 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153,1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1 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948,5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2 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018,3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</a:tr>
              <a:tr h="308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</a:rPr>
                        <a:t>Дефицит (–)/ профицит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FF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-67,3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36000" marB="0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+mn-lt"/>
                        </a:rPr>
                        <a:t>-119,9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17,0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57,5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0,0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</a:tr>
              <a:tr h="4314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</a:rPr>
                        <a:t>Источники финансирования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Times New Roman"/>
                        </a:rPr>
                        <a:t>дефицита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Times New Roman"/>
                      </a:endParaRP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FF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 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67,3</a:t>
                      </a: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17780" marR="17780" marT="0" marB="0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+mn-lt"/>
                        </a:rPr>
                        <a:t>119,9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-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17,0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ctr"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- </a:t>
                      </a:r>
                      <a:r>
                        <a:rPr lang="ru-RU" sz="1400" b="1" i="0" dirty="0" smtClean="0">
                          <a:effectLst/>
                          <a:latin typeface="+mn-lt"/>
                          <a:ea typeface="Times New Roman"/>
                        </a:rPr>
                        <a:t>57,5</a:t>
                      </a:r>
                      <a:endParaRPr lang="ru-RU" sz="1400" b="1" i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effectLst/>
                          <a:latin typeface="+mn-lt"/>
                          <a:ea typeface="Times New Roman"/>
                        </a:rPr>
                        <a:t>0,0</a:t>
                      </a:r>
                    </a:p>
                  </a:txBody>
                  <a:tcPr marL="17780" marR="17780" marT="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FFEA93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188640"/>
            <a:ext cx="8765771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600" b="1" dirty="0" smtClean="0">
                <a:solidFill>
                  <a:schemeClr val="tx1"/>
                </a:solidFill>
              </a:rPr>
              <a:t>Основные характеристики бюджета 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>
                <a:solidFill>
                  <a:schemeClr val="tx1"/>
                </a:solidFill>
              </a:rPr>
              <a:t>млн. руб.)</a:t>
            </a:r>
            <a:r>
              <a:rPr lang="ru-RU" sz="2600" b="1" dirty="0" smtClean="0">
                <a:solidFill>
                  <a:schemeClr val="tx1"/>
                </a:solidFill>
              </a:rPr>
              <a:t/>
            </a:r>
            <a:br>
              <a:rPr lang="ru-RU" sz="2600" b="1" dirty="0" smtClean="0">
                <a:solidFill>
                  <a:schemeClr val="tx1"/>
                </a:solidFill>
              </a:rPr>
            </a:br>
            <a:endParaRPr lang="ru-RU" sz="2600" b="1" dirty="0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000"/>
                    </a14:imgEffect>
                    <a14:imgEffect>
                      <a14:saturation sat="1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5" y="1038259"/>
            <a:ext cx="2906916" cy="2012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Box 20"/>
          <p:cNvSpPr txBox="1"/>
          <p:nvPr/>
        </p:nvSpPr>
        <p:spPr>
          <a:xfrm>
            <a:off x="202508" y="1855012"/>
            <a:ext cx="1218475" cy="523220"/>
          </a:xfrm>
          <a:prstGeom prst="rect">
            <a:avLst/>
          </a:prstGeom>
          <a:solidFill>
            <a:srgbClr val="FFE05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ДОХОДЫ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</a:rPr>
              <a:t>2 170,1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71273" y="1654036"/>
            <a:ext cx="1132923" cy="523220"/>
          </a:xfrm>
          <a:prstGeom prst="rect">
            <a:avLst/>
          </a:prstGeom>
          <a:solidFill>
            <a:srgbClr val="FFE05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РАСХОДЫ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</a:rPr>
              <a:t>2 153,1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2613265"/>
            <a:ext cx="1111315" cy="369332"/>
          </a:xfrm>
          <a:prstGeom prst="rect">
            <a:avLst/>
          </a:prstGeom>
          <a:solidFill>
            <a:srgbClr val="CCFF3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2017 год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000"/>
                    </a14:imgEffect>
                    <a14:imgEffect>
                      <a14:saturation sat="1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76" y="1038259"/>
            <a:ext cx="2880320" cy="2072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000"/>
                    </a14:imgEffect>
                    <a14:imgEffect>
                      <a14:saturation sat="1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130" y="1038259"/>
            <a:ext cx="2915816" cy="2072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203848" y="1915646"/>
            <a:ext cx="1114264" cy="523220"/>
          </a:xfrm>
          <a:prstGeom prst="rect">
            <a:avLst/>
          </a:prstGeom>
          <a:solidFill>
            <a:srgbClr val="FFE05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ДОХОДЫ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</a:rPr>
              <a:t>2 006,0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28185" y="1972028"/>
            <a:ext cx="1120598" cy="523220"/>
          </a:xfrm>
          <a:prstGeom prst="rect">
            <a:avLst/>
          </a:prstGeom>
          <a:solidFill>
            <a:srgbClr val="FFE05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ДОХОДЫ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</a:rPr>
              <a:t>2 018,3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16016" y="1710418"/>
            <a:ext cx="1132923" cy="523220"/>
          </a:xfrm>
          <a:prstGeom prst="rect">
            <a:avLst/>
          </a:prstGeom>
          <a:solidFill>
            <a:srgbClr val="FFE05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РАСХОДЫ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</a:rPr>
              <a:t>1 948,5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42639" y="1972028"/>
            <a:ext cx="1132923" cy="523220"/>
          </a:xfrm>
          <a:prstGeom prst="rect">
            <a:avLst/>
          </a:prstGeom>
          <a:solidFill>
            <a:srgbClr val="FFE05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РАСХОДЫ 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</a:rPr>
              <a:t>2018,3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67944" y="2677321"/>
            <a:ext cx="1111315" cy="369332"/>
          </a:xfrm>
          <a:prstGeom prst="rect">
            <a:avLst/>
          </a:prstGeom>
          <a:solidFill>
            <a:srgbClr val="CCFF3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2018 год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4288" y="2677321"/>
            <a:ext cx="1111315" cy="369332"/>
          </a:xfrm>
          <a:prstGeom prst="rect">
            <a:avLst/>
          </a:prstGeom>
          <a:solidFill>
            <a:srgbClr val="CCFF3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2019 год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79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3956</TotalTime>
  <Words>4677</Words>
  <Application>Microsoft Office PowerPoint</Application>
  <PresentationFormat>Экран (4:3)</PresentationFormat>
  <Paragraphs>786</Paragraphs>
  <Slides>43</Slides>
  <Notes>3</Notes>
  <HiddenSlides>1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5" baseType="lpstr">
      <vt:lpstr>Исполнительная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направления бюджетной и налоговой политик на 2017 -2019 годы </vt:lpstr>
      <vt:lpstr>Основные показатели прогноза социально-экономического развития  на 2017  и на период до 2019 года </vt:lpstr>
      <vt:lpstr>   Структура отраслей экономики, формирующая доходную часть бюджета МО Туапсинский район на 2017 год</vt:lpstr>
      <vt:lpstr>Основные характеристики бюджета (млн. руб.) </vt:lpstr>
      <vt:lpstr>СТРУКТУРА БЕЗВОЗМЕЗДНЫХ ПОСТУПЛЕНИЙ</vt:lpstr>
      <vt:lpstr>Источники финансирования дефицита бюджета</vt:lpstr>
      <vt:lpstr>Структура налоговых и неналоговых доходов</vt:lpstr>
      <vt:lpstr>Налоговые и неналоговые доходы</vt:lpstr>
      <vt:lpstr>Изменения в бюджетном и налоговом  законодательстве,  планируемые к введению в 2017 году</vt:lpstr>
      <vt:lpstr>Распределение бюджетных ассигнований по разделам классификации расходов</vt:lpstr>
      <vt:lpstr>Презентация PowerPoint</vt:lpstr>
      <vt:lpstr>МУНИЦИПАЛЬНАЯ ПРОГРАММА "РАЗВИТИЕ ОБРАЗОВАНИЯ  В МУНИЦИПАЛЬНОМ ОБРАЗОВАНИИ ТУАПСИНСКИЙ РАЙОН"</vt:lpstr>
      <vt:lpstr>Формирование системы оценки качества образования и образовательных результатов -  1 843,3 тыс. руб.</vt:lpstr>
      <vt:lpstr>Обеспечение системы образования Краснодарского края высококвалифицированными кадрами, создание механизмов мотивации педагогов к повышению качества работы и непрерывному профессиональному развитию - 8 458,2 тыс. руб.</vt:lpstr>
      <vt:lpstr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- 1 282 818,2 тыс. руб.</vt:lpstr>
      <vt:lpstr>Реализация мер по специальной поддержке отдельных категорий обучающихся - 15 122,3 тыс. руб.</vt:lpstr>
      <vt:lpstr>МУНИЦИПАЛЬНАЯ ПРОГРАММА "ТУАПСИНСКИЙ РАЙОН -  ТЕРРИТОРИЯ КОМФОРТНОГО ПРОЖИВАНИЯ"</vt:lpstr>
      <vt:lpstr> </vt:lpstr>
      <vt:lpstr>МУНИЦИПАЛЬНАЯ ПРОГРАММА "КУЛЬТУРА ТУАПСИНСКОГО РАЙОНА"</vt:lpstr>
      <vt:lpstr>МУНИЦИПАЛЬНАЯ ПРОГРАММА "РАЗВИТИЕ ФИЗИЧЕСКОЙ КУЛЬТУРЫ И СПОРТА В ТУАПСИНСКОМ РАЙОНЕ"</vt:lpstr>
      <vt:lpstr>МУНИЦИПАЛЬНАЯ ПРОГРАММА "РАЗВИТИЕ ЖИЛИЩНО-КОММУНАЛЬНОГО ХОЗЯЙСТВА В МУНИЦИПАЛЬНОМ ОБРАЗОВАНИИ ТУАПСИНСКИЙ РАЙОН"</vt:lpstr>
      <vt:lpstr>МУНИЦИПАЛЬНАЯ ПРОГРАММА "ФУНКЦИОНИРОВАНИЕ ОРГАНОВ МЕСТНОГО САМОУПРАВЛЕНИЯ В МУНИЦИПАЛЬНОМ ОБРАЗОВАНИИ ТУАПСИНСКИЙ РАЙОН"</vt:lpstr>
      <vt:lpstr>МУНИЦИПАЛЬНАЯ ПРОГРАММА "МОЛОДЕЖЬ ТУАПСИНСКОГО РАЙОНА"</vt:lpstr>
      <vt:lpstr>МУНИЦИПАЛЬНАЯ ПРОГРАММА "РАЗВИТИЕ АГРОПРОМЫШЛЕННОГО КОМПЛЕКСА НА ТЕРРИТОРИИ МУНИЦИПАЛЬНОГО ОБРАЗОВАНИЯ ТУАПСИНСКИЙ РАЙОН"</vt:lpstr>
      <vt:lpstr>МУНИЦИПАЛЬНАЯ ПРОГРАММА "ПО УЛУЧШЕНИЮ ПОЛОЖЕНИЯ ДЕТЕЙ В МУНИЦИПАЛЬНОМ ОБРАЗОВАНИИ ТУАПСИНСКИЙ РАЙОН"</vt:lpstr>
      <vt:lpstr>Презентация PowerPoint</vt:lpstr>
      <vt:lpstr>Презентация PowerPoint</vt:lpstr>
      <vt:lpstr>МУНИЦИПАЛЬНАЯ ПРОГРАММА "РАЗВИТИЕ ЗДРАВООХРАНЕНИЯ  МУНИЦИПАЛЬНОГО ОБРАЗОВАНИЯ ТУАПСИНСКИЙ РАЙОН"</vt:lpstr>
      <vt:lpstr>МУНИЦИПАЛЬНАЯ ПРОГРАММА "ЗАЩИТА НАСЕЛЕНИЯ И ТЕРРИТОРИИ ОТ ЧРЕЗВЫЧАЙНЫХ СИТУАЦИЙ ОБЕСПЕЧЕНИЕ ПОЖАРНОЙ БЕЗОПАСНОСТИ"</vt:lpstr>
      <vt:lpstr>МУНИЦИПАЛЬНАЯ ПРОГРАММА "УПРАВЛЕНИЕ МУНИЦИПАЛЬНОЙ СОБСТВЕННОСТЬЮ"</vt:lpstr>
      <vt:lpstr>МУНИЦИПАЛЬНАЯ ПРОГРАММА "ЭКОНОМИЧЕСКОЕ РАЗВИТИЕ ТУАПСИНСКОГО РАЙОНА"</vt:lpstr>
      <vt:lpstr>МУНИЦИПАЛЬНАЯ ПРОГРАММА "ОБЕСПЕЧЕНИЕ БЕЗОПАСНОСТИ НАСЕЛЕНИЯ ТУАПСИНСКОГО РАЙОНА"</vt:lpstr>
      <vt:lpstr>МУНИЦИПАЛЬНАЯ ПРОГРАММА "СОЦИАЛЬНАЯ ПОДДЕРЖКА ОТДЕЛЬНЫХ КАТЕГОРИЙ ГРАЖДАН МУНИЦИПАЛЬНОГО ОБРАЗОВАНИЯ ТУАПСИНСКИЙ РАЙОН"</vt:lpstr>
      <vt:lpstr>МУНИЦИПАЛЬНАЯ ПРОГРАММА "РАЗВИТИЕ САНАТОРНО-КУРОРТНОГО И ТУРИСТСКОГО КОМПЛЕКСА МУНИЦИПАЛЬНОГО ОБРАЗОВАНИЯ ТУАПСИНСКИЙ РАЙОН"</vt:lpstr>
      <vt:lpstr>НЕПРОГРАММНЫЕ РАСХОДЫ</vt:lpstr>
      <vt:lpstr>Для решения задач при формировании и реализации бюджетной политики на 2017 год и на плановый период 2018 и 2019 годов необходимо исходить из следующих основных целей:</vt:lpstr>
      <vt:lpstr>ФИНАНСОВОЕ УПРАВЛЕНИЕ АДМИНИСТРАЦИИ МУНИЦИПАЛЬНОГО ОБРАЗОВАНИЯ ТУАПСИНСКИЙ РАЙОН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Пичугина ЛВ.</cp:lastModifiedBy>
  <cp:revision>353</cp:revision>
  <cp:lastPrinted>2016-12-02T06:48:41Z</cp:lastPrinted>
  <dcterms:modified xsi:type="dcterms:W3CDTF">2016-12-09T11:07:17Z</dcterms:modified>
</cp:coreProperties>
</file>