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  <p:sldMasterId id="2147484344" r:id="rId2"/>
  </p:sldMasterIdLst>
  <p:notesMasterIdLst>
    <p:notesMasterId r:id="rId19"/>
  </p:notesMasterIdLst>
  <p:sldIdLst>
    <p:sldId id="443" r:id="rId3"/>
    <p:sldId id="448" r:id="rId4"/>
    <p:sldId id="447" r:id="rId5"/>
    <p:sldId id="360" r:id="rId6"/>
    <p:sldId id="421" r:id="rId7"/>
    <p:sldId id="384" r:id="rId8"/>
    <p:sldId id="430" r:id="rId9"/>
    <p:sldId id="436" r:id="rId10"/>
    <p:sldId id="438" r:id="rId11"/>
    <p:sldId id="437" r:id="rId12"/>
    <p:sldId id="435" r:id="rId13"/>
    <p:sldId id="440" r:id="rId14"/>
    <p:sldId id="441" r:id="rId15"/>
    <p:sldId id="442" r:id="rId16"/>
    <p:sldId id="444" r:id="rId17"/>
    <p:sldId id="359" r:id="rId1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21F335"/>
    <a:srgbClr val="0000CC"/>
    <a:srgbClr val="003399"/>
    <a:srgbClr val="0033CC"/>
    <a:srgbClr val="000066"/>
    <a:srgbClr val="B7DEE8"/>
    <a:srgbClr val="FF33CC"/>
    <a:srgbClr val="FF99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9805" autoAdjust="0"/>
  </p:normalViewPr>
  <p:slideViewPr>
    <p:cSldViewPr>
      <p:cViewPr>
        <p:scale>
          <a:sx n="124" d="100"/>
          <a:sy n="124" d="100"/>
        </p:scale>
        <p:origin x="-125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9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885433070866144"/>
          <c:y val="0.15397037975928074"/>
          <c:w val="0.45729297900262467"/>
          <c:h val="0.694450589309131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5"/>
          <c:dPt>
            <c:idx val="0"/>
            <c:bubble3D val="0"/>
            <c:spPr>
              <a:solidFill>
                <a:srgbClr val="FFFF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B8-4587-A88A-57F8D593D6BB}"/>
              </c:ext>
            </c:extLst>
          </c:dPt>
          <c:dPt>
            <c:idx val="1"/>
            <c:bubble3D val="0"/>
            <c:explosion val="4"/>
            <c:spPr>
              <a:solidFill>
                <a:srgbClr val="00B05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B8-4587-A88A-57F8D593D6BB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B8-4587-A88A-57F8D593D6BB}"/>
              </c:ext>
            </c:extLst>
          </c:dPt>
          <c:dPt>
            <c:idx val="3"/>
            <c:bubble3D val="0"/>
            <c:explosion val="7"/>
            <c:spPr>
              <a:solidFill>
                <a:srgbClr val="F79646">
                  <a:lumMod val="75000"/>
                </a:srgbClr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B8-4587-A88A-57F8D593D6BB}"/>
              </c:ext>
            </c:extLst>
          </c:dPt>
          <c:dPt>
            <c:idx val="4"/>
            <c:bubble3D val="0"/>
            <c:spPr>
              <a:solidFill>
                <a:srgbClr val="8064A2">
                  <a:lumMod val="75000"/>
                </a:srgbClr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EB8-4587-A88A-57F8D593D6BB}"/>
              </c:ext>
            </c:extLst>
          </c:dPt>
          <c:dLbls>
            <c:dLbl>
              <c:idx val="0"/>
              <c:layout>
                <c:manualLayout>
                  <c:x val="-0.31828073053368328"/>
                  <c:y val="-0.1041253964268110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Налоговые и неналоговые доходы, прочие безвозмездные поступления 655 </a:t>
                    </a:r>
                    <a:r>
                      <a:rPr lang="ru-RU" dirty="0" smtClean="0"/>
                      <a:t>654            тыс</a:t>
                    </a:r>
                    <a:r>
                      <a:rPr lang="ru-RU" dirty="0"/>
                      <a:t>. рублей</a:t>
                    </a:r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8-4587-A88A-57F8D593D6BB}"/>
                </c:ext>
              </c:extLst>
            </c:dLbl>
            <c:dLbl>
              <c:idx val="1"/>
              <c:layout>
                <c:manualLayout>
                  <c:x val="-0.34016797900262469"/>
                  <c:y val="-6.327549853121125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Субсидии      225 </a:t>
                    </a:r>
                    <a:r>
                      <a:rPr lang="ru-RU" dirty="0"/>
                      <a:t>354 </a:t>
                    </a:r>
                    <a:r>
                      <a:rPr lang="ru-RU" dirty="0" smtClean="0"/>
                      <a:t>          тыс</a:t>
                    </a:r>
                    <a:r>
                      <a:rPr lang="ru-RU" dirty="0"/>
                      <a:t>. рублей</a:t>
                    </a:r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EB8-4587-A88A-57F8D593D6BB}"/>
                </c:ext>
              </c:extLst>
            </c:dLbl>
            <c:dLbl>
              <c:idx val="2"/>
              <c:layout>
                <c:manualLayout>
                  <c:x val="0.24926170166229222"/>
                  <c:y val="-7.096220685075399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Субвенции</a:t>
                    </a:r>
                    <a:r>
                      <a:rPr lang="ru-RU" sz="1600" dirty="0"/>
                      <a:t>
</a:t>
                    </a:r>
                    <a:r>
                      <a:rPr lang="ru-RU" sz="1600" dirty="0" smtClean="0"/>
                      <a:t>768 тыс</a:t>
                    </a:r>
                    <a:r>
                      <a:rPr lang="ru-RU" sz="1600" dirty="0"/>
                      <a:t>. рублей</a:t>
                    </a: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50207786526686"/>
                      <c:h val="9.2533752562846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EB8-4587-A88A-57F8D593D6BB}"/>
                </c:ext>
              </c:extLst>
            </c:dLbl>
            <c:dLbl>
              <c:idx val="3"/>
              <c:layout>
                <c:manualLayout>
                  <c:x val="0.18879538495188092"/>
                  <c:y val="5.087368764581713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1" i="0" baseline="0" dirty="0" smtClean="0">
                        <a:effectLst/>
                      </a:rPr>
                      <a:t>Иные межбюджетные </a:t>
                    </a:r>
                    <a:r>
                      <a:rPr lang="ru-RU" sz="1800" b="1" i="0" baseline="0" dirty="0" smtClean="0">
                        <a:effectLst/>
                      </a:rPr>
                      <a:t>трансферты </a:t>
                    </a:r>
                    <a:br>
                      <a:rPr lang="ru-RU" sz="1800" b="1" i="0" baseline="0" dirty="0" smtClean="0">
                        <a:effectLst/>
                      </a:rPr>
                    </a:br>
                    <a:r>
                      <a:rPr lang="ru-RU" sz="1600" b="1" i="0" baseline="0" dirty="0" smtClean="0">
                        <a:effectLst/>
                      </a:rPr>
                      <a:t>130 998 тыс. рублей</a:t>
                    </a:r>
                    <a:endParaRPr lang="ru-RU" sz="1800" dirty="0" smtClean="0">
                      <a:effectLst/>
                    </a:endParaRPr>
                  </a:p>
                </c:rich>
              </c:tx>
              <c:spPr>
                <a:solidFill>
                  <a:sysClr val="window" lastClr="FFFFFF">
                    <a:lumMod val="95000"/>
                  </a:sys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  <c:showLegendKey val="1"/>
              <c:showVal val="0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629385389326334"/>
                      <c:h val="0.20151137098906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EB8-4587-A88A-57F8D593D6BB}"/>
                </c:ext>
              </c:extLst>
            </c:dLbl>
            <c:dLbl>
              <c:idx val="4"/>
              <c:layout>
                <c:manualLayout>
                  <c:x val="0.14711554024496928"/>
                  <c:y val="0.2725064954904000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Дотации  </a:t>
                    </a:r>
                  </a:p>
                  <a:p>
                    <a:r>
                      <a:rPr lang="ru-RU" dirty="0" smtClean="0"/>
                      <a:t>16 </a:t>
                    </a:r>
                    <a:r>
                      <a:rPr lang="ru-RU" dirty="0"/>
                      <a:t>815 тыс. рублей </a:t>
                    </a:r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623829833770775"/>
                      <c:h val="0.159992181074879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2EB8-4587-A88A-57F8D593D6BB}"/>
                </c:ext>
              </c:extLst>
            </c:dLbl>
            <c:dLbl>
              <c:idx val="5"/>
              <c:layout>
                <c:manualLayout>
                  <c:x val="0.22001607611548557"/>
                  <c:y val="-0.18101625432963844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B8-4587-A88A-57F8D593D6BB}"/>
                </c:ext>
              </c:extLst>
            </c:dLbl>
            <c:dLbl>
              <c:idx val="6"/>
              <c:layout>
                <c:manualLayout>
                  <c:x val="0.23061876640419948"/>
                  <c:y val="0.12866001426937226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B8-4587-A88A-57F8D593D6BB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showLegendKey val="1"/>
            <c:showVal val="0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19050">
                  <a:noFill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Налоговые и неналоговые доходы, прочие безвозмездные поступления 655 655 тыс. рублей</c:v>
                </c:pt>
                <c:pt idx="1">
                  <c:v>Субсидии 225 354 тыс. рублей</c:v>
                </c:pt>
                <c:pt idx="2">
                  <c:v>Субвенции 768,1 тыс. руб</c:v>
                </c:pt>
                <c:pt idx="3">
                  <c:v>Иные межбюджетные трансферты 
130 998 тыс. рублей</c:v>
                </c:pt>
                <c:pt idx="4">
                  <c:v>Дотации  16 815 тыс. рублей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655655</c:v>
                </c:pt>
                <c:pt idx="1">
                  <c:v>225354</c:v>
                </c:pt>
                <c:pt idx="2">
                  <c:v>768</c:v>
                </c:pt>
                <c:pt idx="3">
                  <c:v>130998</c:v>
                </c:pt>
                <c:pt idx="4">
                  <c:v>16815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B8-4587-A88A-57F8D593D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88"/>
        <c:holeSize val="50"/>
      </c:doughnutChart>
      <c:spPr>
        <a:ln>
          <a:noFill/>
        </a:ln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2">
        <a:alphaModFix amt="0"/>
      </a:blip>
      <a:srcRect/>
      <a:stretch>
        <a:fillRect/>
      </a:stretch>
    </a:blipFill>
    <a:ln>
      <a:noFill/>
    </a:ln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7254219295404654E-2"/>
          <c:y val="1.1996402197204995E-2"/>
          <c:w val="0.61818761470365968"/>
          <c:h val="0.8407274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доходы 12 %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08-4EDB-95E5-221C413A5C2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08-4EDB-95E5-221C413A5C2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49 </a:t>
                    </a:r>
                    <a:r>
                      <a: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08-4EDB-95E5-221C413A5C2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68 </a:t>
                    </a:r>
                    <a:r>
                      <a:rPr lang="en-US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367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08-4EDB-95E5-221C413A5C21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75 </a:t>
                    </a:r>
                    <a:r>
                      <a: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339-40B0-AFC4-2DF1EFAF45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49466</c:v>
                </c:pt>
                <c:pt idx="1">
                  <c:v>68367</c:v>
                </c:pt>
                <c:pt idx="2">
                  <c:v>75120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8-4EDB-95E5-221C413A5C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Земельный налог с физических лиц 2 %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    12 </a:t>
                    </a:r>
                    <a:r>
                      <a:rPr lang="en-US" sz="1600" dirty="0">
                        <a:solidFill>
                          <a:schemeClr val="bg1"/>
                        </a:solidFill>
                      </a:rPr>
                      <a:t>088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D08-4EDB-95E5-221C413A5C21}"/>
                </c:ext>
              </c:extLst>
            </c:dLbl>
            <c:dLbl>
              <c:idx val="1"/>
              <c:layout>
                <c:manualLayout>
                  <c:x val="4.2845261018753106E-3"/>
                  <c:y val="-2.184134583965276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10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08-4EDB-95E5-221C413A5C21}"/>
                </c:ext>
              </c:extLst>
            </c:dLbl>
            <c:dLbl>
              <c:idx val="2"/>
              <c:layout>
                <c:manualLayout>
                  <c:x val="1.1366444769558731E-2"/>
                  <c:y val="-4.3682691679307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12088</c:v>
                </c:pt>
                <c:pt idx="1">
                  <c:v>10100</c:v>
                </c:pt>
                <c:pt idx="2">
                  <c:v>13340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08-4EDB-95E5-221C413A5C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сдачи в аренду имущества  5 %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7.0522927385415941E-3"/>
                  <c:y val="4.368269167930793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34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475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339-40B0-AFC4-2DF1EFAF45C0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31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35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813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34475</c:v>
                </c:pt>
                <c:pt idx="1">
                  <c:v>31037</c:v>
                </c:pt>
                <c:pt idx="2">
                  <c:v>35813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D08-4EDB-95E5-221C413A5C2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  8 %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4065997337073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49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47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55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3"/>
                <c:pt idx="0">
                  <c:v>49547</c:v>
                </c:pt>
                <c:pt idx="1">
                  <c:v>47100</c:v>
                </c:pt>
                <c:pt idx="2">
                  <c:v>55212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D08-4EDB-95E5-221C413A5C2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Арендная плата за земли 10 %</c:v>
                </c:pt>
              </c:strCache>
            </c:strRef>
          </c:tx>
          <c:spPr>
            <a:solidFill>
              <a:srgbClr val="66FF3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6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55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D08-4EDB-95E5-221C413A5C21}"/>
                </c:ext>
              </c:extLst>
            </c:dLbl>
            <c:dLbl>
              <c:idx val="1"/>
              <c:layout>
                <c:manualLayout>
                  <c:x val="2.915345614547498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57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D08-4EDB-95E5-221C413A5C21}"/>
                </c:ext>
              </c:extLst>
            </c:dLbl>
            <c:dLbl>
              <c:idx val="2"/>
              <c:layout>
                <c:manualLayout>
                  <c:x val="8.510130746163717E-3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63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3"/>
                <c:pt idx="0">
                  <c:v>55709</c:v>
                </c:pt>
                <c:pt idx="1">
                  <c:v>57352</c:v>
                </c:pt>
                <c:pt idx="2">
                  <c:v>63587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D08-4EDB-95E5-221C413A5C2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Земельный налог с организаций  13 %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358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63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651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0D08-4EDB-95E5-221C413A5C21}"/>
                </c:ext>
              </c:extLst>
            </c:dLbl>
            <c:dLbl>
              <c:idx val="1"/>
              <c:layout>
                <c:manualLayout>
                  <c:x val="7.1408650905034369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76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2.1839626048642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83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3"/>
                <c:pt idx="0">
                  <c:v>63651</c:v>
                </c:pt>
                <c:pt idx="1">
                  <c:v>76100</c:v>
                </c:pt>
                <c:pt idx="2">
                  <c:v>83459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D08-4EDB-95E5-221C413A5C2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Налог на доходы физических лиц  50 %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519054302061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281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342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339-40B0-AFC4-2DF1EFAF45C0}"/>
                </c:ext>
              </c:extLst>
            </c:dLbl>
            <c:dLbl>
              <c:idx val="1"/>
              <c:layout>
                <c:manualLayout>
                  <c:x val="5.7126920724027497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280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339-40B0-AFC4-2DF1EFAF45C0}"/>
                </c:ext>
              </c:extLst>
            </c:dLbl>
            <c:dLbl>
              <c:idx val="2"/>
              <c:layout>
                <c:manualLayout>
                  <c:x val="9.9972111267048105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329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339-40B0-AFC4-2DF1EFAF45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Лист1!$H$2:$H$5</c:f>
              <c:numCache>
                <c:formatCode>#,##0</c:formatCode>
                <c:ptCount val="3"/>
                <c:pt idx="0">
                  <c:v>281342</c:v>
                </c:pt>
                <c:pt idx="1">
                  <c:v>280317</c:v>
                </c:pt>
                <c:pt idx="2">
                  <c:v>329123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0D08-4EDB-95E5-221C413A5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gapDepth val="52"/>
        <c:shape val="cylinder"/>
        <c:axId val="88971904"/>
        <c:axId val="92504448"/>
        <c:axId val="0"/>
      </c:bar3DChart>
      <c:catAx>
        <c:axId val="889719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92504448"/>
        <c:crosses val="autoZero"/>
        <c:auto val="1"/>
        <c:lblAlgn val="ctr"/>
        <c:lblOffset val="100"/>
        <c:noMultiLvlLbl val="0"/>
      </c:catAx>
      <c:valAx>
        <c:axId val="92504448"/>
        <c:scaling>
          <c:orientation val="minMax"/>
          <c:max val="660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88971904"/>
        <c:crosses val="autoZero"/>
        <c:crossBetween val="between"/>
      </c:valAx>
    </c:plotArea>
    <c:legend>
      <c:legendPos val="r"/>
      <c:legendEntry>
        <c:idx val="1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679020128450981"/>
          <c:y val="4.2407982581956639E-2"/>
          <c:w val="0.34988530690480185"/>
          <c:h val="0.84038550835302495"/>
        </c:manualLayout>
      </c:layout>
      <c:overlay val="0"/>
      <c:txPr>
        <a:bodyPr anchor="t"/>
        <a:lstStyle/>
        <a:p>
          <a:pPr>
            <a:defRPr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0.03538</cdr:x>
      <cdr:y>0.85649</cdr:y>
    </cdr:from>
    <cdr:to>
      <cdr:x>0.96461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3560" y="5157173"/>
          <a:ext cx="8496879" cy="8641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0099"/>
              </a:solidFill>
            </a:rPr>
            <a:t>Факт 1 030 259 тыс. рублей, в т. ч. </a:t>
          </a:r>
          <a:r>
            <a:rPr lang="ru-RU" sz="2400" b="1" dirty="0">
              <a:solidFill>
                <a:srgbClr val="000099"/>
              </a:solidFill>
            </a:rPr>
            <a:t>с</a:t>
          </a:r>
          <a:r>
            <a:rPr lang="ru-RU" sz="2400" b="1" dirty="0" smtClean="0">
              <a:solidFill>
                <a:srgbClr val="000099"/>
              </a:solidFill>
            </a:rPr>
            <a:t>редства  бюджета Краснодарского края – 373 935 тыс. рублей или 36,3 %</a:t>
          </a:r>
          <a:endParaRPr lang="ru-RU" sz="2400" b="1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0.90087</cdr:x>
      <cdr:y>0.05041</cdr:y>
    </cdr:from>
    <cdr:to>
      <cdr:x>0.97962</cdr:x>
      <cdr:y>0.12603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37532" y="28803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0.7205</cdr:x>
      <cdr:y>0.49032</cdr:y>
    </cdr:from>
    <cdr:to>
      <cdr:x>0.87799</cdr:x>
      <cdr:y>0.68166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H="1" flipV="1">
          <a:off x="6588224" y="2952328"/>
          <a:ext cx="1440160" cy="11521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0.7205</cdr:x>
      <cdr:y>0.39773</cdr:y>
    </cdr:from>
    <cdr:to>
      <cdr:x>0.79137</cdr:x>
      <cdr:y>0.4066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H="1">
          <a:off x="6588253" y="2520280"/>
          <a:ext cx="648043" cy="562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0.22438</cdr:x>
      <cdr:y>0.62186</cdr:y>
    </cdr:from>
    <cdr:to>
      <cdr:x>0.28738</cdr:x>
      <cdr:y>0.6697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2051720" y="3744416"/>
          <a:ext cx="576064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</cdr:x>
      <cdr:y>0.16742</cdr:y>
    </cdr:from>
    <cdr:to>
      <cdr:x>0.36613</cdr:x>
      <cdr:y>0.21526</cdr:y>
    </cdr:to>
    <cdr:cxnSp macro="">
      <cdr:nvCxnSpPr>
        <cdr:cNvPr id="11" name="Прямая со стрелкой 10"/>
        <cdr:cNvCxnSpPr/>
      </cdr:nvCxnSpPr>
      <cdr:spPr>
        <a:xfrm xmlns:a="http://schemas.openxmlformats.org/drawingml/2006/main">
          <a:off x="2267744" y="1008112"/>
          <a:ext cx="1080120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0.63387</cdr:x>
      <cdr:y>0.19318</cdr:y>
    </cdr:from>
    <cdr:to>
      <cdr:x>0.76775</cdr:x>
      <cdr:y>0.23864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H="1">
          <a:off x="5796136" y="1224136"/>
          <a:ext cx="1224136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0.40793</cdr:x>
      <cdr:y>0.12384</cdr:y>
    </cdr:from>
    <cdr:to>
      <cdr:x>0.51705</cdr:x>
      <cdr:y>0.17337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703998" y="720080"/>
          <a:ext cx="990711" cy="288032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0.39807</cdr:x>
      <cdr:y>0.06513</cdr:y>
    </cdr:from>
    <cdr:to>
      <cdr:x>0.55556</cdr:x>
      <cdr:y>0.16305</cdr:y>
    </cdr:to>
    <cdr:sp macro="" textlink="">
      <cdr:nvSpPr>
        <cdr:cNvPr id="10" name="TextBox 9"/>
        <cdr:cNvSpPr txBox="1"/>
      </cdr:nvSpPr>
      <cdr:spPr>
        <a:xfrm xmlns:a="http://schemas.openxmlformats.org/drawingml/2006/main" rot="20356012">
          <a:off x="3614462" y="378699"/>
          <a:ext cx="1429991" cy="569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115 %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0.30313</cdr:x>
      <cdr:y>0.26044</cdr:y>
    </cdr:from>
    <cdr:to>
      <cdr:x>0.40313</cdr:x>
      <cdr:y>0.41284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1800" y="15626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0.39613</cdr:x>
      <cdr:y>0.17215</cdr:y>
    </cdr:from>
    <cdr:to>
      <cdr:x>0.52763</cdr:x>
      <cdr:y>0.24991</cdr:y>
    </cdr:to>
    <cdr:sp macro="" textlink="">
      <cdr:nvSpPr>
        <cdr:cNvPr id="5" name="TextBox 4"/>
        <cdr:cNvSpPr txBox="1"/>
      </cdr:nvSpPr>
      <cdr:spPr>
        <a:xfrm xmlns:a="http://schemas.openxmlformats.org/drawingml/2006/main" rot="20405400">
          <a:off x="3596823" y="1000992"/>
          <a:ext cx="1194005" cy="4521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0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+85 281</a:t>
          </a:r>
          <a:endParaRPr lang="ru-RU" sz="20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0.13037</cdr:x>
      <cdr:y>0.06429</cdr:y>
    </cdr:from>
    <cdr:to>
      <cdr:x>0.5031</cdr:x>
      <cdr:y>0.13489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1183718" y="373843"/>
          <a:ext cx="3384376" cy="41047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0.12647</cdr:x>
      <cdr:y>0.03199</cdr:y>
    </cdr:from>
    <cdr:to>
      <cdr:x>0.28251</cdr:x>
      <cdr:y>0.13147</cdr:y>
    </cdr:to>
    <cdr:sp macro="" textlink="">
      <cdr:nvSpPr>
        <cdr:cNvPr id="20" name="TextBox 1"/>
        <cdr:cNvSpPr txBox="1"/>
      </cdr:nvSpPr>
      <cdr:spPr>
        <a:xfrm xmlns:a="http://schemas.openxmlformats.org/drawingml/2006/main" rot="21057287">
          <a:off x="1148369" y="186001"/>
          <a:ext cx="1416825" cy="578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120 %</a:t>
          </a:r>
          <a:endParaRPr lang="ru-RU" sz="28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0.1828</cdr:x>
      <cdr:y>0.10962</cdr:y>
    </cdr:from>
    <cdr:to>
      <cdr:x>0.34062</cdr:x>
      <cdr:y>0.19637</cdr:y>
    </cdr:to>
    <cdr:sp macro="" textlink="">
      <cdr:nvSpPr>
        <cdr:cNvPr id="9" name="TextBox 1"/>
        <cdr:cNvSpPr txBox="1"/>
      </cdr:nvSpPr>
      <cdr:spPr>
        <a:xfrm xmlns:a="http://schemas.openxmlformats.org/drawingml/2006/main" rot="20933419">
          <a:off x="1659776" y="637390"/>
          <a:ext cx="1432987" cy="504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ru-RU" sz="20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+109 376</a:t>
          </a:r>
          <a:endParaRPr lang="ru-RU" sz="20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A3653400-D54E-4D4C-947F-32A95B38F108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2"/>
            <a:ext cx="5438140" cy="4467701"/>
          </a:xfrm>
          <a:prstGeom prst="rect">
            <a:avLst/>
          </a:prstGeom>
        </p:spPr>
        <p:txBody>
          <a:bodyPr vert="horz" lIns="92099" tIns="46050" rIns="92099" bIns="4605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3A2A8FD6-A51C-4539-9477-50890BDC8E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4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0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7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5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0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9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92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85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99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63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5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2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9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45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6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1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8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7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6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5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6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4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6300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25288" y="0"/>
            <a:ext cx="29158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endParaRPr lang="ru-RU" sz="2000" b="1" cap="none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6" name="Picture 2" descr="https://avatars.mds.yandex.net/i?id=b9c303d793e50f1d46e9190f03c169d8baac3792-5364966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461" y1="20938" x2="64392" y2="1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2" y="0"/>
            <a:ext cx="315009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501" y="2416820"/>
            <a:ext cx="27803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000" b="1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ОТЧЕТ </a:t>
            </a:r>
          </a:p>
          <a:p>
            <a:pPr lvl="0"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ОБ ИСПОЛНЕНИИ БЮДЖЕТА </a:t>
            </a:r>
            <a: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ТУАПСИНСКОГО ГОРОДСКОГО ПОСЕЛЕНИЯ ТУАПСИНСКОГО РАЙОНА</a:t>
            </a:r>
          </a:p>
          <a:p>
            <a:pPr lvl="0" algn="ctr"/>
            <a: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u="sng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</a:p>
        </p:txBody>
      </p:sp>
    </p:spTree>
    <p:extLst>
      <p:ext uri="{BB962C8B-B14F-4D97-AF65-F5344CB8AC3E}">
        <p14:creationId xmlns:p14="http://schemas.microsoft.com/office/powerpoint/2010/main" val="24274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4" y="-4696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2251" y="116632"/>
            <a:ext cx="866443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в рамках муниципальных программ </a:t>
            </a:r>
          </a:p>
          <a:p>
            <a:pPr algn="ctr"/>
            <a:r>
              <a:rPr lang="ru-RU" sz="2400" dirty="0" smtClean="0"/>
              <a:t>                                                                                                 (тыс. рублей)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3833" y="1549723"/>
            <a:ext cx="4681449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Всего: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2029" y="2809192"/>
            <a:ext cx="4681448" cy="36004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Культура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8176" y="1935366"/>
            <a:ext cx="4671160" cy="78000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Жилищно-коммунальное хозяйство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6488" y="4345223"/>
            <a:ext cx="4652810" cy="50690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Молодежная политика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2565" y="4996149"/>
            <a:ext cx="4681449" cy="36004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Физическая культура и спорт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2029" y="3758528"/>
            <a:ext cx="4642522" cy="442678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Социальная политика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6487" y="3254471"/>
            <a:ext cx="4652811" cy="36004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Дорожное хозяйство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6308" y="5496999"/>
            <a:ext cx="4681449" cy="11329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</a:rPr>
              <a:t>Прочие (ТЭК, управление мун</a:t>
            </a:r>
            <a:r>
              <a:rPr lang="ru-RU" sz="2000" b="1" dirty="0">
                <a:solidFill>
                  <a:srgbClr val="000066"/>
                </a:solidFill>
              </a:rPr>
              <a:t>.</a:t>
            </a:r>
            <a:r>
              <a:rPr lang="ru-RU" sz="2000" b="1" dirty="0" smtClean="0">
                <a:solidFill>
                  <a:srgbClr val="000066"/>
                </a:solidFill>
              </a:rPr>
              <a:t> </a:t>
            </a:r>
            <a:r>
              <a:rPr lang="ru-RU" sz="2000" b="1" dirty="0">
                <a:solidFill>
                  <a:srgbClr val="000066"/>
                </a:solidFill>
              </a:rPr>
              <a:t>ф</a:t>
            </a:r>
            <a:r>
              <a:rPr lang="ru-RU" sz="2000" b="1" dirty="0" smtClean="0">
                <a:solidFill>
                  <a:srgbClr val="000066"/>
                </a:solidFill>
              </a:rPr>
              <a:t>инансами, гражданское общество, безопасность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b="1" dirty="0" smtClean="0">
                <a:solidFill>
                  <a:srgbClr val="000066"/>
                </a:solidFill>
              </a:rPr>
              <a:t>и др.)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77077" y="1549364"/>
            <a:ext cx="1243649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2 728 907,7</a:t>
            </a:r>
          </a:p>
          <a:p>
            <a:pPr algn="ctr"/>
            <a:endParaRPr lang="ru-RU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13965" y="3281990"/>
            <a:ext cx="1233812" cy="36004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105 214,7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83740" y="5560466"/>
            <a:ext cx="1164038" cy="11329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CC"/>
                </a:solidFill>
              </a:rPr>
              <a:t>465 235,0</a:t>
            </a:r>
            <a:endParaRPr lang="ru-RU" sz="1600" b="1" dirty="0">
              <a:solidFill>
                <a:srgbClr val="0000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24343" y="3772581"/>
            <a:ext cx="1206799" cy="39139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48 372,9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60683" y="5013177"/>
            <a:ext cx="1187094" cy="36004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1 813,8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13965" y="4355763"/>
            <a:ext cx="1216400" cy="50690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15 950,0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37392" y="2798973"/>
            <a:ext cx="1210385" cy="36004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188 515,0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06009" y="1997967"/>
            <a:ext cx="1241767" cy="6660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CC"/>
                </a:solidFill>
              </a:rPr>
              <a:t>1 903 806,3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24715" y="1549363"/>
            <a:ext cx="1202485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1 033 276,6</a:t>
            </a:r>
            <a:endParaRPr lang="ru-RU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32260" y="1988841"/>
            <a:ext cx="1194940" cy="6751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310 135,2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93346" y="1549363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37,9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803874" y="1998364"/>
            <a:ext cx="1152128" cy="6656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16,3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32260" y="2798973"/>
            <a:ext cx="1194940" cy="34896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187 834,8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805255" y="2809192"/>
            <a:ext cx="1135070" cy="33298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99,6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793346" y="3760224"/>
            <a:ext cx="1159673" cy="44267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74,3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500597" y="3772581"/>
            <a:ext cx="1114572" cy="39627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35 954,9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03874" y="3286390"/>
            <a:ext cx="1140928" cy="36004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77,9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510489" y="4355763"/>
            <a:ext cx="1104679" cy="51339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15 880,7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803874" y="4355763"/>
            <a:ext cx="1149145" cy="51339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99,4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510490" y="5013176"/>
            <a:ext cx="1094783" cy="36004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1 813,8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803874" y="5013176"/>
            <a:ext cx="1136451" cy="36004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100,0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88879" y="3281990"/>
            <a:ext cx="1121681" cy="36004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81 931,9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510490" y="5535289"/>
            <a:ext cx="1116710" cy="11581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CC"/>
                </a:solidFill>
              </a:rPr>
              <a:t>399 725,3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803874" y="5577911"/>
            <a:ext cx="1136451" cy="11155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85,9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77076" y="992696"/>
            <a:ext cx="1243649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17497" y="992696"/>
            <a:ext cx="1207356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ФАКТ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790381" y="1017240"/>
            <a:ext cx="1174107" cy="449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%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3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78263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Благоустройство детской площадки по ул. Таманской, мкр. «Приморье» (в рамках инициативного бюджетирования Кубани)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краевой бюджет – 4 млн 251,8 тыс. рублей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ServerPril\53\Общий доступ 2025\ИСПОЛНЕНИЕ БЮДЖЕТА\для КСП за 2024 год исполнение по району и поселениям\Туапсинского ГП\публичка\WhatsApp Image 2024-10-28 at 10.47.5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53571"/>
            <a:ext cx="5760640" cy="250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ServerPril\53\Общий доступ 2025\ИСПОЛНЕНИЕ БЮДЖЕТА\для КСП за 2024 год исполнение по району и поселениям\Туапсинского ГП\публичка\WhatsApp Image 2024-09-19 at 14.04.09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81" y="1827255"/>
            <a:ext cx="4148591" cy="23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Pril\53\Общий доступ 2025\ИСПОЛНЕНИЕ БЮДЖЕТА\для КСП за 2024 год исполнение по району и поселениям\Туапсинского ГП\публичка\WhatsApp Image 2024-09-19 at 14.04.09 (3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3" y="1827256"/>
            <a:ext cx="4114800" cy="23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8856984" cy="208823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Проектирование и строительство объекта «Инженерная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защита территории по ул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Набережная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районе №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15,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17….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25 в 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Туапсе»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156,0 млн рублей                             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краевой бюджет – 148 млн 194,0 тыс. рублей                                                 местный бюджет – 7 млн 799,8 тыс. рублей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\\ServerPril\53\Общий доступ 2025\ИСПОЛНЕНИЕ БЮДЖЕТА\для КСП за 2024 год исполнение по району и поселениям\Туапсинского ГП\публичка\Фото берегоукрепление Набережная\IMG-20241119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237971"/>
            <a:ext cx="2952328" cy="44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ServerPril\53\Общий доступ 2025\ИСПОЛНЕНИЕ БЮДЖЕТА\для КСП за 2024 год исполнение по району и поселениям\Туапсинского ГП\публичка\Фото берегоукрепление Набережная\IMG-20241119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5" y="2237971"/>
            <a:ext cx="2736304" cy="44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erverPril\53\Общий доступ 2025\ИСПОЛНЕНИЕ БЮДЖЕТА\для КСП за 2024 год исполнение по району и поселениям\Туапсинского ГП\публичка\Фото берегоукрепление Набережная\IMG-20241119-WA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27" y="2237970"/>
            <a:ext cx="2952328" cy="44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1272"/>
            <a:ext cx="8928992" cy="11430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 smtClean="0"/>
              <a:t>Газификация города Туапсе – 61,9 млн рублей, </a:t>
            </a:r>
            <a:br>
              <a:rPr lang="ru-RU" sz="3200" b="1" dirty="0" smtClean="0"/>
            </a:br>
            <a:r>
              <a:rPr lang="ru-RU" sz="2800" dirty="0" smtClean="0"/>
              <a:t>в том числе краевой </a:t>
            </a:r>
            <a:r>
              <a:rPr lang="ru-RU" sz="2800" dirty="0"/>
              <a:t>бюджет –</a:t>
            </a:r>
            <a:r>
              <a:rPr lang="ru-RU" sz="2800" dirty="0" smtClean="0"/>
              <a:t> 27 млн 637,1 тыс. рублей</a:t>
            </a:r>
            <a:endParaRPr lang="ru-RU" sz="2800" dirty="0"/>
          </a:p>
        </p:txBody>
      </p:sp>
      <p:pic>
        <p:nvPicPr>
          <p:cNvPr id="2053" name="Picture 5" descr="\\ServerPril\53\Общий доступ 2025\ИСПОЛНЕНИЕ БЮДЖЕТА\для КСП за 2024 год исполнение по району и поселениям\Туапсинского ГП\публичка\фото Новицкого 2 этап\TimePhoto_20240620_093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8083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ServerPril\53\Общий доступ 2025\ИСПОЛНЕНИЕ БЮДЖЕТА\для КСП за 2024 год исполнение по району и поселениям\Туапсинского ГП\публичка\фото Новицкого 2 этап\TimePhoto_20240620_0955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58158"/>
            <a:ext cx="2880320" cy="40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\\ServerPril\53\Общий доступ 2025\ИСПОЛНЕНИЕ БЮДЖЕТА\для КСП за 2024 год исполнение по району и поселениям\Туапсинского ГП\публичка\фото Новицкого 2 этап\TimePhoto_20240620_094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58158"/>
            <a:ext cx="2788840" cy="406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08526" cy="165618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Благоустройство территории </a:t>
            </a:r>
            <a:r>
              <a:rPr lang="ru-RU" sz="2800" b="1" dirty="0"/>
              <a:t>в рамках курортного </a:t>
            </a:r>
            <a:r>
              <a:rPr lang="ru-RU" sz="2800" b="1" dirty="0" smtClean="0"/>
              <a:t>сбора</a:t>
            </a:r>
            <a:br>
              <a:rPr lang="ru-RU" sz="2800" b="1" dirty="0" smtClean="0"/>
            </a:br>
            <a:r>
              <a:rPr lang="ru-RU" sz="2800" b="1" dirty="0" smtClean="0"/>
              <a:t>по ул. Приморская в г. Туапсе – 1 млн 326,4 тыс. рублей</a:t>
            </a:r>
            <a:br>
              <a:rPr lang="ru-RU" sz="2800" b="1" dirty="0" smtClean="0"/>
            </a:br>
            <a:r>
              <a:rPr lang="ru-RU" sz="2800" dirty="0" smtClean="0"/>
              <a:t>краевой бюджет </a:t>
            </a:r>
            <a:r>
              <a:rPr lang="ru-RU" sz="2800" dirty="0"/>
              <a:t>–</a:t>
            </a:r>
            <a:r>
              <a:rPr lang="ru-RU" sz="2800" dirty="0" smtClean="0"/>
              <a:t> 1 млн 260,0 тыс. рублей </a:t>
            </a:r>
            <a:br>
              <a:rPr lang="ru-RU" sz="2800" dirty="0" smtClean="0"/>
            </a:br>
            <a:r>
              <a:rPr lang="ru-RU" sz="2800" dirty="0"/>
              <a:t>м</a:t>
            </a:r>
            <a:r>
              <a:rPr lang="ru-RU" sz="2800" dirty="0" smtClean="0"/>
              <a:t>естный бюджет </a:t>
            </a:r>
            <a:r>
              <a:rPr lang="ru-RU" sz="2800" dirty="0"/>
              <a:t>–</a:t>
            </a:r>
            <a:r>
              <a:rPr lang="ru-RU" sz="2800" dirty="0" smtClean="0"/>
              <a:t> 66,4 тыс. рублей</a:t>
            </a:r>
            <a:endParaRPr lang="ru-RU" sz="2800" dirty="0"/>
          </a:p>
        </p:txBody>
      </p:sp>
      <p:pic>
        <p:nvPicPr>
          <p:cNvPr id="1026" name="Picture 2" descr="C:\Users\TishenkoIB\Desktop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9823"/>
            <a:ext cx="4176464" cy="4004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4" descr="C:\Users\TishenkoIB\Desktop\77777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9823"/>
            <a:ext cx="4144030" cy="4004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95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0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6305" y="15875"/>
            <a:ext cx="9091389" cy="1330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Помощь из бюджета Туапсинского района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31,2 млн рублей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29" y="1423839"/>
            <a:ext cx="2915816" cy="328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81" y="1423839"/>
            <a:ext cx="2891756" cy="328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031281" y="4812407"/>
            <a:ext cx="2891755" cy="98732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Поддержка мер по обеспеченности сбалансированности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674" y="4812407"/>
            <a:ext cx="2846090" cy="98732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Бюджетный кредит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36729" y="4812408"/>
            <a:ext cx="2915816" cy="20131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5 </a:t>
            </a:r>
            <a:r>
              <a:rPr lang="ru-RU" sz="3200" b="1" dirty="0">
                <a:solidFill>
                  <a:srgbClr val="FF0000"/>
                </a:solidFill>
              </a:rPr>
              <a:t>млн рублей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31282" y="5799733"/>
            <a:ext cx="2891754" cy="10258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16,2 млн рублей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674" y="5799733"/>
            <a:ext cx="2846090" cy="9807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10 </a:t>
            </a:r>
            <a:r>
              <a:rPr lang="ru-RU" sz="2800" b="1" dirty="0">
                <a:solidFill>
                  <a:srgbClr val="FF0000"/>
                </a:solidFill>
              </a:rPr>
              <a:t>млн рублей</a:t>
            </a:r>
          </a:p>
        </p:txBody>
      </p:sp>
      <p:sp>
        <p:nvSpPr>
          <p:cNvPr id="2" name="AutoShape 2" descr="https://avatars.mds.yandex.net/i?id=8099723420c6db5ff6a6000eb699b777a1d7de60-2955839-images-thumbs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avatars.mds.yandex.net/get-altay/10639454/2a0000018abd316b96cfc25e0692ee74d0db/XXL_he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3839"/>
            <a:ext cx="2802260" cy="328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306163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avatars.mds.yandex.net/i?id=b9c303d793e50f1d46e9190f03c169d8baac3792-536496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6461" y1="20938" x2="64392" y2="1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52" y="1412776"/>
            <a:ext cx="315009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0081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Туапсинского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городского поселения Туапсинского района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04" y="1052736"/>
            <a:ext cx="86612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городского поселения Туапсинского района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2024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года, на какие цели и в каком объеме были израсходованы бюджетные средства.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этом сборнике мы хотим познакомить население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района не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результате расходования бюджетных средств.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Baranova\Desktop\фотки\ТГ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3822"/>
            <a:ext cx="8928992" cy="23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2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76836" y="1556792"/>
            <a:ext cx="8959659" cy="22322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Публичные слушания</a:t>
            </a:r>
          </a:p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   по рассмотрению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Отчета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об исполнении бюджета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Туапсинского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городского поселения Туапсинского района за 2024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год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состоялись 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/>
                <a:ea typeface="Times New Roman"/>
              </a:rPr>
              <a:t>6 </a:t>
            </a:r>
            <a:r>
              <a:rPr lang="ru-RU" sz="2400" b="1" u="sng" dirty="0">
                <a:solidFill>
                  <a:prstClr val="black"/>
                </a:solidFill>
                <a:latin typeface="Times New Roman"/>
                <a:ea typeface="Times New Roman"/>
              </a:rPr>
              <a:t>июня 2025 г.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2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проведены с соблюдением всех процедур проведения публичных слушаний</a:t>
            </a:r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https://avatars.mds.yandex.net/i?id=b9c303d793e50f1d46e9190f03c169d8baac3792-536496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6461" y1="20938" x2="64392" y2="1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8" y="-92247"/>
            <a:ext cx="1777722" cy="1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9471" y="3861048"/>
            <a:ext cx="6550761" cy="29128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Получено положительное Заключение </a:t>
            </a:r>
            <a:endParaRPr lang="en-US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Контрольно-счетной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палаты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Туапсинский муниципальный округ Краснодарского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края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предмет соблюдения параметров </a:t>
            </a:r>
            <a:endParaRPr lang="ru-RU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 исполнения бюджета 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(от 21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апреля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г.)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2304255" cy="287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9712" y="137091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Бюджет </a:t>
            </a:r>
          </a:p>
          <a:p>
            <a:pPr lvl="0" algn="ctr"/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Туапсинского городского поселени</a:t>
            </a:r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я </a:t>
            </a:r>
          </a:p>
          <a:p>
            <a:pPr lvl="0" algn="ctr"/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Туапсинского района</a:t>
            </a:r>
            <a:endParaRPr lang="ru-RU" sz="2400" b="1" u="sng" dirty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201622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Туапсинского городского поселения Туапсинского района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9227" y="3429000"/>
            <a:ext cx="8726710" cy="3240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Утвержден решением Совета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Туапсинского городского поселения Туапсинского района                                                                          от 14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г. № 15.8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 бюджете Туапсинского городского поселения Туапсинского района на 2024 год и на плановый период 2025 и 2026 годов»               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(с последующими внесенными изменениями) 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13484"/>
            <a:ext cx="2353766" cy="125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s://avatars.mds.yandex.net/i?id=b9c303d793e50f1d46e9190f03c169d8baac3792-5364966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461" y1="20938" x2="64392" y2="1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188640"/>
            <a:ext cx="207243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38" y="396356"/>
            <a:ext cx="8187467" cy="77831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Основные характеристики бюджета Туапсинского городского поселения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Туапсинского района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 2024 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21118" y="4917995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. 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464" y="2239295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5876" y="228419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390" y="2049311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Дефицит(-)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Профицит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(+)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5496" y="3559805"/>
            <a:ext cx="2988000" cy="3215769"/>
            <a:chOff x="11817" y="3555412"/>
            <a:chExt cx="3155190" cy="3215769"/>
          </a:xfrm>
        </p:grpSpPr>
        <p:pic>
          <p:nvPicPr>
            <p:cNvPr id="1026" name="Picture 2" descr="G:\бюджет\047098c79bff3cbfeb57d8a46228d4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68" y="4039696"/>
              <a:ext cx="3096345" cy="273148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9939" y="3578031"/>
              <a:ext cx="1311859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50000"/>
                    </a:srgbClr>
                  </a:solidFill>
                </a:rPr>
                <a:t>план</a:t>
              </a:r>
              <a:endParaRPr lang="ru-RU" sz="2400" b="1" dirty="0">
                <a:solidFill>
                  <a:srgbClr val="63891F">
                    <a:lumMod val="50000"/>
                  </a:srgb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5427" y="3555412"/>
              <a:ext cx="1296144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75000"/>
                    </a:srgbClr>
                  </a:solidFill>
                </a:rPr>
                <a:t>факт</a:t>
              </a:r>
              <a:endParaRPr lang="ru-RU" sz="2400" b="1" dirty="0">
                <a:solidFill>
                  <a:srgbClr val="63891F">
                    <a:lumMod val="75000"/>
                  </a:srgbClr>
                </a:solidFill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11817" y="5405438"/>
              <a:ext cx="1349981" cy="4859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2 571 566,2</a:t>
              </a:r>
              <a:endParaRPr lang="ru-RU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843610" y="5118050"/>
              <a:ext cx="1323397" cy="43358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1 030 258,6</a:t>
              </a:r>
              <a:endParaRPr lang="ru-RU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952533" y="4456573"/>
              <a:ext cx="1224135" cy="5229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FF0000"/>
                  </a:solidFill>
                </a:rPr>
                <a:t>40,1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%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096168" y="3539250"/>
            <a:ext cx="2988000" cy="3231931"/>
            <a:chOff x="3195939" y="3539250"/>
            <a:chExt cx="3011406" cy="3231931"/>
          </a:xfrm>
        </p:grpSpPr>
        <p:pic>
          <p:nvPicPr>
            <p:cNvPr id="10" name="Picture 2" descr="G:\бюджет\047098c79bff3cbfeb57d8a46228d4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939" y="4017077"/>
              <a:ext cx="3011406" cy="275410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201398" y="3559735"/>
              <a:ext cx="1247937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50000"/>
                    </a:srgbClr>
                  </a:solidFill>
                </a:rPr>
                <a:t>план</a:t>
              </a:r>
              <a:endParaRPr lang="ru-RU" sz="2400" b="1" dirty="0">
                <a:solidFill>
                  <a:srgbClr val="63891F">
                    <a:lumMod val="50000"/>
                  </a:srgb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36937" y="3539250"/>
              <a:ext cx="1262211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75000"/>
                    </a:srgbClr>
                  </a:solidFill>
                </a:rPr>
                <a:t>факт</a:t>
              </a:r>
              <a:endParaRPr lang="ru-RU" sz="2400" b="1" dirty="0">
                <a:solidFill>
                  <a:srgbClr val="63891F">
                    <a:lumMod val="75000"/>
                  </a:srgbClr>
                </a:solidFill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203861" y="4340852"/>
              <a:ext cx="1058351" cy="45123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FF0000"/>
                  </a:solidFill>
                </a:rPr>
                <a:t>39,3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%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3195940" y="5388208"/>
              <a:ext cx="1253395" cy="38045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2 795 477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,9</a:t>
              </a:r>
              <a:endParaRPr lang="ru-RU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4936937" y="5092486"/>
              <a:ext cx="1259978" cy="45123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1 098 008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,6</a:t>
              </a:r>
              <a:endParaRPr lang="ru-RU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120504" y="3543398"/>
            <a:ext cx="2988000" cy="3227783"/>
            <a:chOff x="6239022" y="3543398"/>
            <a:chExt cx="2797474" cy="3227783"/>
          </a:xfrm>
        </p:grpSpPr>
        <p:pic>
          <p:nvPicPr>
            <p:cNvPr id="12" name="Picture 2" descr="G:\бюджет\047098c79bff3cbfeb57d8a46228d4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380" y="4005064"/>
              <a:ext cx="2758116" cy="276611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278380" y="3543398"/>
              <a:ext cx="1139790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50000"/>
                    </a:srgbClr>
                  </a:solidFill>
                </a:rPr>
                <a:t>план</a:t>
              </a:r>
              <a:endParaRPr lang="ru-RU" sz="2400" b="1" dirty="0">
                <a:solidFill>
                  <a:srgbClr val="63891F">
                    <a:lumMod val="50000"/>
                  </a:srgb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00270" y="3543399"/>
              <a:ext cx="1136226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75000"/>
                    </a:srgbClr>
                  </a:solidFill>
                </a:rPr>
                <a:t>факт</a:t>
              </a:r>
              <a:endParaRPr lang="ru-RU" sz="2400" b="1" dirty="0">
                <a:solidFill>
                  <a:srgbClr val="63891F">
                    <a:lumMod val="75000"/>
                  </a:srgbClr>
                </a:solidFill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6239022" y="5351555"/>
              <a:ext cx="1147776" cy="4654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0000"/>
                  </a:solidFill>
                </a:rPr>
                <a:t>-223 911,7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7803665" y="4697215"/>
              <a:ext cx="1136226" cy="45123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-67 750,0</a:t>
              </a:r>
              <a:endParaRPr lang="ru-RU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7497403" y="3013271"/>
            <a:ext cx="1539093" cy="313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тыс. рублей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49896181"/>
              </p:ext>
            </p:extLst>
          </p:nvPr>
        </p:nvGraphicFramePr>
        <p:xfrm>
          <a:off x="0" y="332656"/>
          <a:ext cx="9144000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8410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17780" cmpd="sng">
                  <a:noFill/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бюджета </a:t>
            </a:r>
            <a:b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Туапсинского городского поселения</a:t>
            </a:r>
            <a:b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Туапсинского района за 2024 </a:t>
            </a:r>
            <a:r>
              <a:rPr lang="ru-RU" sz="3200" b="1" dirty="0">
                <a:ln w="17780" cmpd="sng">
                  <a:noFill/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год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9036496" cy="1231037"/>
          </a:xfrm>
        </p:spPr>
        <p:txBody>
          <a:bodyPr>
            <a:noAutofit/>
          </a:bodyPr>
          <a:lstStyle/>
          <a:p>
            <a:pPr algn="ctr"/>
            <a:r>
              <a:rPr lang="ru-RU" sz="2200" b="1" spc="1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 бюджета Туапсинского городского поселения Туапсинского района</a:t>
            </a:r>
            <a:br>
              <a:rPr lang="ru-RU" sz="2200" b="1" spc="1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spc="1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налоговым и неналоговым доходам, прочим безвозмездным поступлениям за 2024 год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63997652"/>
              </p:ext>
            </p:extLst>
          </p:nvPr>
        </p:nvGraphicFramePr>
        <p:xfrm>
          <a:off x="75914" y="1124744"/>
          <a:ext cx="8924070" cy="581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ыс. </a:t>
            </a:r>
            <a:r>
              <a:rPr lang="ru-RU" sz="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6093296"/>
            <a:ext cx="1728192" cy="68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План 2024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570 373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6101444"/>
            <a:ext cx="1751523" cy="6640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2024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 655 654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694" y="6085248"/>
            <a:ext cx="1562638" cy="680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2023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546 278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2385"/>
            <a:ext cx="8784976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</a:rPr>
              <a:t>РАСХОДЫ БЮДЖЕТА </a:t>
            </a:r>
            <a:r>
              <a:rPr lang="ru-RU" sz="2400" b="1" dirty="0" smtClean="0">
                <a:ln w="11430"/>
              </a:rPr>
              <a:t/>
            </a:r>
            <a:br>
              <a:rPr lang="ru-RU" sz="2400" b="1" dirty="0" smtClean="0">
                <a:ln w="11430"/>
              </a:rPr>
            </a:br>
            <a:r>
              <a:rPr lang="ru-RU" sz="2400" b="1" dirty="0" smtClean="0">
                <a:ln w="11430"/>
              </a:rPr>
              <a:t>Туапсинского городского поселения Туапсинского района</a:t>
            </a:r>
            <a:endParaRPr lang="ru-RU" sz="2400" b="1" dirty="0">
              <a:ln w="1143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35156"/>
              </p:ext>
            </p:extLst>
          </p:nvPr>
        </p:nvGraphicFramePr>
        <p:xfrm>
          <a:off x="179511" y="1030497"/>
          <a:ext cx="8784978" cy="5638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6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97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48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77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052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</a:t>
                      </a:r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исполнения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57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2 795 477,9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1 098 008,6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96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137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915,8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133 074,0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96,5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558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48 762,1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48 375,6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96,4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452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306 868,7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279 772,9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91,2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169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2 036 060,8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384 095,7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18,9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428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Образование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16 030,0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15 960,7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558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Культура, </a:t>
                      </a:r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кинематография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188 515,0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187 834,8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738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Социальная политика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59 441,2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47 023,2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0240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Физическая культура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1 863,8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1 863,8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3558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20,5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38,5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17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" y="5229200"/>
            <a:ext cx="4243871" cy="16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75"/>
            <a:ext cx="4782555" cy="1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6261" y="711825"/>
            <a:ext cx="4896543" cy="531362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СПОЛНЕНИЕ БЮДЖЕТА ТАПСИНСКОГО ГОРОДСКОГО ПОСЕЛЕНИЯ ТУАПСИНСКОГО РАЙОНА В РАМКАХ МУНИЦИПАЛЬНЫХ ПРОГРАММ                                                  </a:t>
            </a:r>
            <a:r>
              <a:rPr lang="ru-RU" sz="2400" b="1" dirty="0">
                <a:solidFill>
                  <a:srgbClr val="FFFF00"/>
                </a:solidFill>
              </a:rPr>
              <a:t>План</a:t>
            </a:r>
            <a:r>
              <a:rPr lang="ru-RU" sz="2400" b="1" dirty="0" smtClean="0">
                <a:solidFill>
                  <a:srgbClr val="FFFF00"/>
                </a:solidFill>
              </a:rPr>
              <a:t> 2 млрд 728,9 млн руб., Факт 1 млрд 033,3 млн руб.   (37,9 %)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4427984" y="28575"/>
            <a:ext cx="4660418" cy="2824361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endParaRPr lang="ru-RU" sz="2000" b="1" dirty="0">
              <a:solidFill>
                <a:srgbClr val="0033CC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Расходная </a:t>
            </a:r>
            <a:r>
              <a:rPr lang="ru-RU" sz="2000" b="1" dirty="0">
                <a:solidFill>
                  <a:srgbClr val="0033CC"/>
                </a:solidFill>
              </a:rPr>
              <a:t>часть бюджета </a:t>
            </a:r>
            <a:r>
              <a:rPr lang="ru-RU" sz="2000" b="1" dirty="0" smtClean="0">
                <a:solidFill>
                  <a:srgbClr val="0033CC"/>
                </a:solidFill>
              </a:rPr>
              <a:t>была сформирована </a:t>
            </a:r>
            <a:r>
              <a:rPr lang="ru-RU" sz="2000" b="1" dirty="0">
                <a:solidFill>
                  <a:srgbClr val="0033CC"/>
                </a:solidFill>
              </a:rPr>
              <a:t>и представлена в программном формате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основе </a:t>
            </a:r>
            <a:r>
              <a:rPr lang="ru-RU" sz="2400" b="1" u="sng" dirty="0" smtClean="0">
                <a:solidFill>
                  <a:srgbClr val="FF0000"/>
                </a:solidFill>
              </a:rPr>
              <a:t>14</a:t>
            </a:r>
            <a:r>
              <a:rPr lang="ru-RU" sz="2400" b="1" dirty="0" smtClean="0">
                <a:solidFill>
                  <a:srgbClr val="FF0000"/>
                </a:solidFill>
              </a:rPr>
              <a:t> муниципальных </a:t>
            </a:r>
            <a:r>
              <a:rPr lang="ru-RU" sz="2400" b="1" dirty="0">
                <a:solidFill>
                  <a:srgbClr val="FF0000"/>
                </a:solidFill>
              </a:rPr>
              <a:t>программ 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427984" y="3140968"/>
            <a:ext cx="4635588" cy="331236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94,1 %</a:t>
            </a:r>
            <a:r>
              <a:rPr lang="ru-RU" sz="2000" b="1" dirty="0" smtClean="0"/>
              <a:t> </a:t>
            </a:r>
            <a:r>
              <a:rPr lang="ru-RU" sz="2000" b="1" dirty="0">
                <a:solidFill>
                  <a:srgbClr val="0033CC"/>
                </a:solidFill>
              </a:rPr>
              <a:t>расходов, распределенных в рамках муниципальных программ, </a:t>
            </a:r>
            <a:r>
              <a:rPr lang="ru-RU" sz="2000" b="1" dirty="0" smtClean="0">
                <a:solidFill>
                  <a:srgbClr val="0033CC"/>
                </a:solidFill>
              </a:rPr>
              <a:t>из них приходится на </a:t>
            </a:r>
            <a:r>
              <a:rPr lang="ru-RU" sz="2000" b="1" dirty="0">
                <a:solidFill>
                  <a:srgbClr val="0033CC"/>
                </a:solidFill>
              </a:rPr>
              <a:t>отрасль </a:t>
            </a:r>
            <a:r>
              <a:rPr lang="ru-RU" sz="2000" b="1" dirty="0" smtClean="0">
                <a:solidFill>
                  <a:srgbClr val="0033CC"/>
                </a:solidFill>
              </a:rPr>
              <a:t>ЖКХ - 35,0 %,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на социальную сферу –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24,5 %.</a:t>
            </a:r>
            <a:endParaRPr lang="ru-RU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60834</TotalTime>
  <Words>756</Words>
  <Application>Microsoft Office PowerPoint</Application>
  <PresentationFormat>Экран (4:3)</PresentationFormat>
  <Paragraphs>196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1_Тема Office</vt:lpstr>
      <vt:lpstr>Презентация PowerPoint</vt:lpstr>
      <vt:lpstr>Бюджет Туапсинского городского поселения Туапсинского района</vt:lpstr>
      <vt:lpstr>Презентация PowerPoint</vt:lpstr>
      <vt:lpstr>Бюджет  Туапсинского городского поселения Туапсинского района </vt:lpstr>
      <vt:lpstr>Основные характеристики бюджета Туапсинского городского поселения  Туапсинского района за 2024 год</vt:lpstr>
      <vt:lpstr>Доходы бюджета  Туапсинского городского поселения Туапсинского района за 2024 год </vt:lpstr>
      <vt:lpstr>Исполнение бюджета Туапсинского городского поселения Туапсинского района по налоговым и неналоговым доходам, прочим безвозмездным поступлениям за 2024 год</vt:lpstr>
      <vt:lpstr>РАСХОДЫ БЮДЖЕТА  Туапсинского городского поселения Туапсинского района</vt:lpstr>
      <vt:lpstr>Презентация PowerPoint</vt:lpstr>
      <vt:lpstr>Презентация PowerPoint</vt:lpstr>
      <vt:lpstr>Благоустройство детской площадки по ул. Таманской, мкр. «Приморье» (в рамках инициативного бюджетирования Кубани)  краевой бюджет – 4 млн 251,8 тыс. рублей </vt:lpstr>
      <vt:lpstr>Проектирование и строительство объекта «Инженерная защита территории по ул. Набережная  в районе № 15, 17….25 в г. Туапсе» – 156,0 млн рублей                               краевой бюджет – 148 млн 194,0 тыс. рублей                                                 местный бюджет – 7 млн 799,8 тыс. рублей</vt:lpstr>
      <vt:lpstr>Газификация города Туапсе – 61,9 млн рублей,  в том числе краевой бюджет – 27 млн 637,1 тыс. рублей</vt:lpstr>
      <vt:lpstr>Благоустройство территории в рамках курортного сбора по ул. Приморская в г. Туапсе – 1 млн 326,4 тыс. рублей краевой бюджет – 1 млн 260,0 тыс. рублей  местный бюджет – 66,4 тыс. рублей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Бритов Сергей Сергеевич</dc:creator>
  <cp:lastModifiedBy>Баранова Наталья Алексеевна</cp:lastModifiedBy>
  <cp:revision>1658</cp:revision>
  <cp:lastPrinted>2025-06-03T05:35:44Z</cp:lastPrinted>
  <dcterms:created xsi:type="dcterms:W3CDTF">2016-04-25T11:56:59Z</dcterms:created>
  <dcterms:modified xsi:type="dcterms:W3CDTF">2025-06-26T12:17:33Z</dcterms:modified>
</cp:coreProperties>
</file>