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  <p:sldMasterId id="2147484344" r:id="rId2"/>
  </p:sldMasterIdLst>
  <p:notesMasterIdLst>
    <p:notesMasterId r:id="rId18"/>
  </p:notesMasterIdLst>
  <p:sldIdLst>
    <p:sldId id="437" r:id="rId3"/>
    <p:sldId id="446" r:id="rId4"/>
    <p:sldId id="445" r:id="rId5"/>
    <p:sldId id="360" r:id="rId6"/>
    <p:sldId id="421" r:id="rId7"/>
    <p:sldId id="384" r:id="rId8"/>
    <p:sldId id="430" r:id="rId9"/>
    <p:sldId id="433" r:id="rId10"/>
    <p:sldId id="434" r:id="rId11"/>
    <p:sldId id="435" r:id="rId12"/>
    <p:sldId id="439" r:id="rId13"/>
    <p:sldId id="442" r:id="rId14"/>
    <p:sldId id="436" r:id="rId15"/>
    <p:sldId id="440" r:id="rId16"/>
    <p:sldId id="359" r:id="rId1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F335"/>
    <a:srgbClr val="0000CC"/>
    <a:srgbClr val="003399"/>
    <a:srgbClr val="0033CC"/>
    <a:srgbClr val="009900"/>
    <a:srgbClr val="000066"/>
    <a:srgbClr val="B7DEE8"/>
    <a:srgbClr val="FF33CC"/>
    <a:srgbClr val="FF99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6453" autoAdjust="0"/>
  </p:normalViewPr>
  <p:slideViewPr>
    <p:cSldViewPr>
      <p:cViewPr>
        <p:scale>
          <a:sx n="124" d="100"/>
          <a:sy n="124" d="100"/>
        </p:scale>
        <p:origin x="-125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image" Target="../media/image12.jp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274321959755033"/>
          <c:y val="0.22779179471236055"/>
          <c:w val="0.39479297900262467"/>
          <c:h val="0.5995373415123143"/>
        </c:manualLayout>
      </c:layout>
      <c:doughnutChart>
        <c:varyColors val="1"/>
        <c:ser>
          <c:idx val="0"/>
          <c:order val="0"/>
          <c:tx>
            <c:strRef>
              <c:f>Лист1!$B$2:$B$6</c:f>
              <c:strCache>
                <c:ptCount val="1"/>
                <c:pt idx="0">
                  <c:v>126 987 1 474 40 473 21 894 6</c:v>
                </c:pt>
              </c:strCache>
            </c:strRef>
          </c:tx>
          <c:spPr>
            <a:ln w="12700">
              <a:noFill/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1"/>
          <c:dPt>
            <c:idx val="0"/>
            <c:bubble3D val="0"/>
            <c:explosion val="5"/>
            <c:spPr>
              <a:solidFill>
                <a:srgbClr val="FFFF0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B8-4587-A88A-57F8D593D6B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B8-4587-A88A-57F8D593D6BB}"/>
              </c:ext>
            </c:extLst>
          </c:dPt>
          <c:dPt>
            <c:idx val="2"/>
            <c:bubble3D val="0"/>
            <c:explosion val="4"/>
            <c:spPr>
              <a:solidFill>
                <a:srgbClr val="F79646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B8-4587-A88A-57F8D593D6BB}"/>
              </c:ext>
            </c:extLst>
          </c:dPt>
          <c:dPt>
            <c:idx val="3"/>
            <c:bubble3D val="0"/>
            <c:explosion val="4"/>
            <c:spPr>
              <a:solidFill>
                <a:srgbClr val="C0504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EB8-4587-A88A-57F8D593D6BB}"/>
              </c:ext>
            </c:extLst>
          </c:dPt>
          <c:dPt>
            <c:idx val="4"/>
            <c:bubble3D val="0"/>
            <c:spPr>
              <a:solidFill>
                <a:sysClr val="windowText" lastClr="000000"/>
              </a:solidFill>
              <a:ln w="28575">
                <a:solidFill>
                  <a:sysClr val="windowText" lastClr="000000"/>
                </a:solidFill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EB8-4587-A88A-57F8D593D6BB}"/>
              </c:ext>
            </c:extLst>
          </c:dPt>
          <c:dLbls>
            <c:dLbl>
              <c:idx val="0"/>
              <c:layout>
                <c:manualLayout>
                  <c:x val="-0.24563134295713035"/>
                  <c:y val="-0.2433314931954758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Налоговые и неналоговые доходы, прочие безвозмездные поступления </a:t>
                    </a:r>
                  </a:p>
                  <a:p>
                    <a:r>
                      <a:rPr lang="ru-RU" baseline="0" dirty="0" smtClean="0"/>
                      <a:t>126 988               тыс.</a:t>
                    </a:r>
                    <a:r>
                      <a:rPr lang="ru-RU" dirty="0" smtClean="0"/>
                      <a:t>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B8-4587-A88A-57F8D593D6BB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B8-4587-A88A-57F8D593D6BB}"/>
                </c:ext>
              </c:extLst>
            </c:dLbl>
            <c:dLbl>
              <c:idx val="2"/>
              <c:layout>
                <c:manualLayout>
                  <c:x val="0.2391722440944882"/>
                  <c:y val="-7.939879308214456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Субсидии</a:t>
                    </a:r>
                  </a:p>
                  <a:p>
                    <a:r>
                      <a:rPr lang="ru-RU" dirty="0" smtClean="0"/>
                      <a:t> 40</a:t>
                    </a:r>
                    <a:r>
                      <a:rPr lang="ru-RU" baseline="0" dirty="0" smtClean="0"/>
                      <a:t> 473            </a:t>
                    </a:r>
                    <a:r>
                      <a:rPr lang="ru-RU" dirty="0" smtClean="0"/>
                      <a:t>тыс. рублей 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B8-4587-A88A-57F8D593D6BB}"/>
                </c:ext>
              </c:extLst>
            </c:dLbl>
            <c:dLbl>
              <c:idx val="3"/>
              <c:layout>
                <c:manualLayout>
                  <c:x val="0.22100196850393711"/>
                  <c:y val="1.948005144414284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Иные </a:t>
                    </a:r>
                    <a:r>
                      <a:rPr lang="ru-RU" sz="1600" dirty="0" smtClean="0"/>
                      <a:t>межбюджетные</a:t>
                    </a:r>
                    <a:r>
                      <a:rPr lang="ru-RU" dirty="0" smtClean="0"/>
                      <a:t> трансферты</a:t>
                    </a:r>
                  </a:p>
                  <a:p>
                    <a:r>
                      <a:rPr lang="ru-RU" dirty="0" smtClean="0"/>
                      <a:t>21</a:t>
                    </a:r>
                    <a:r>
                      <a:rPr lang="ru-RU" baseline="0" dirty="0" smtClean="0"/>
                      <a:t> 894</a:t>
                    </a:r>
                    <a:r>
                      <a:rPr lang="ru-RU" dirty="0" smtClean="0"/>
                      <a:t>                   тыс.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EB8-4587-A88A-57F8D593D6BB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EB8-4587-A88A-57F8D593D6BB}"/>
                </c:ext>
              </c:extLst>
            </c:dLbl>
            <c:dLbl>
              <c:idx val="5"/>
              <c:layout>
                <c:manualLayout>
                  <c:x val="0.22001607611548557"/>
                  <c:y val="-0.18101625432963844"/>
                </c:manualLayout>
              </c:layout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B8-4587-A88A-57F8D593D6BB}"/>
                </c:ext>
              </c:extLst>
            </c:dLbl>
            <c:dLbl>
              <c:idx val="6"/>
              <c:layout>
                <c:manualLayout>
                  <c:x val="0.23061876640419948"/>
                  <c:y val="0.12866001426937226"/>
                </c:manualLayout>
              </c:layout>
              <c:showLegendKey val="1"/>
              <c:showVal val="0"/>
              <c:showCatName val="1"/>
              <c:showSerName val="1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B8-4587-A88A-57F8D593D6BB}"/>
                </c:ext>
              </c:extLst>
            </c:dLbl>
            <c:spPr>
              <a:solidFill>
                <a:sysClr val="window" lastClr="FFFFFF">
                  <a:lumMod val="95000"/>
                </a:sys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showLegendKey val="1"/>
            <c:showVal val="0"/>
            <c:showCatName val="1"/>
            <c:showSerName val="1"/>
            <c:showPercent val="0"/>
            <c:showBubbleSize val="0"/>
            <c:separator> </c:separator>
            <c:showLeaderLines val="1"/>
            <c:leaderLines>
              <c:spPr>
                <a:ln w="19050">
                  <a:noFill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Налоговые и неналоговые доходы, прочие безвозмездные поступления 126 987 тыс. рублей</c:v>
                </c:pt>
                <c:pt idx="1">
                  <c:v>Субвенции 1 474 тыс. рублей</c:v>
                </c:pt>
                <c:pt idx="2">
                  <c:v>Субсидии 40 473 тыс. рублей</c:v>
                </c:pt>
                <c:pt idx="3">
                  <c:v>Иные межбюджетные трансферты 
21 894 тыс. рублей</c:v>
                </c:pt>
                <c:pt idx="4">
                  <c:v>Доходы бюджетов от возврата остатков 6 тыс. рублей</c:v>
                </c:pt>
              </c:strCache>
            </c:strRef>
          </c:cat>
          <c:val>
            <c:numRef>
              <c:f>Лист1!$B$2:$B$6</c:f>
              <c:numCache>
                <c:formatCode>@</c:formatCode>
                <c:ptCount val="5"/>
                <c:pt idx="0" formatCode="#,##0">
                  <c:v>126987</c:v>
                </c:pt>
                <c:pt idx="1">
                  <c:v>0</c:v>
                </c:pt>
                <c:pt idx="2" formatCode="#,##0">
                  <c:v>40473</c:v>
                </c:pt>
                <c:pt idx="3" formatCode="#,##0">
                  <c:v>21894</c:v>
                </c:pt>
                <c:pt idx="4" formatCode="#,##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EB8-4587-A88A-57F8D593D6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06"/>
        <c:holeSize val="43"/>
      </c:doughnutChart>
      <c:spPr>
        <a:ln>
          <a:noFill/>
        </a:ln>
      </c:spPr>
    </c:plotArea>
    <c:plotVisOnly val="0"/>
    <c:dispBlanksAs val="zero"/>
    <c:showDLblsOverMax val="0"/>
  </c:chart>
  <c:spPr>
    <a:blipFill dpi="0" rotWithShape="1">
      <a:blip xmlns:r="http://schemas.openxmlformats.org/officeDocument/2006/relationships" r:embed="rId2">
        <a:alphaModFix amt="0"/>
      </a:blip>
      <a:srcRect/>
      <a:stretch>
        <a:fillRect/>
      </a:stretch>
    </a:blipFill>
    <a:ln>
      <a:noFill/>
    </a:ln>
  </c:spPr>
  <c:txPr>
    <a:bodyPr/>
    <a:lstStyle/>
    <a:p>
      <a:pPr>
        <a:defRPr sz="1800" b="1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0"/>
      <c:rotY val="16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5.7254219295404654E-2"/>
          <c:y val="1.1996402197204995E-2"/>
          <c:w val="0.61818761470365968"/>
          <c:h val="0.840727499999999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доходы  6 %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D08-4EDB-95E5-221C413A5C2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D08-4EDB-95E5-221C413A5C21}"/>
              </c:ext>
            </c:extLst>
          </c:dPt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12 006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7 862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8.73653833586142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8 537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9D4-4148-887E-AD453ECD18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12006</c:v>
                </c:pt>
                <c:pt idx="1">
                  <c:v>7862</c:v>
                </c:pt>
                <c:pt idx="2">
                  <c:v>8537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08-4EDB-95E5-221C413A5C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сдачи в аренду имущества 3 %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3 873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D08-4EDB-95E5-221C413A5C21}"/>
                </c:ext>
              </c:extLst>
            </c:dLbl>
            <c:dLbl>
              <c:idx val="1"/>
              <c:layout>
                <c:manualLayout>
                  <c:x val="-2.7089553126449632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  3 309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D08-4EDB-95E5-221C413A5C21}"/>
                </c:ext>
              </c:extLst>
            </c:dLbl>
            <c:dLbl>
              <c:idx val="2"/>
              <c:layout>
                <c:manualLayout>
                  <c:x val="8.5690522037506212E-3"/>
                  <c:y val="8.73653833586142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3 634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3"/>
                <c:pt idx="0">
                  <c:v>3873</c:v>
                </c:pt>
                <c:pt idx="1">
                  <c:v>3309</c:v>
                </c:pt>
                <c:pt idx="2">
                  <c:v>3634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D08-4EDB-95E5-221C413A5C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 с физических лиц 12 %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562335816330201E-3"/>
                  <c:y val="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11 773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11 193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14 799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3"/>
                <c:pt idx="0">
                  <c:v>11773</c:v>
                </c:pt>
                <c:pt idx="1">
                  <c:v>11193</c:v>
                </c:pt>
                <c:pt idx="2">
                  <c:v>14799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D08-4EDB-95E5-221C413A5C2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 14 %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9.8792010999259466E-3"/>
                  <c:y val="4.368269167930793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17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219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14 800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17 404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3"/>
                <c:pt idx="0">
                  <c:v>17219</c:v>
                </c:pt>
                <c:pt idx="1">
                  <c:v>14800</c:v>
                </c:pt>
                <c:pt idx="2">
                  <c:v>17404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D08-4EDB-95E5-221C413A5C2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Земельный налог с организаций 21 %</c:v>
                </c:pt>
              </c:strCache>
            </c:strRef>
          </c:tx>
          <c:spPr>
            <a:solidFill>
              <a:srgbClr val="66FF3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6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15 352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D08-4EDB-95E5-221C413A5C21}"/>
                </c:ext>
              </c:extLst>
            </c:dLbl>
            <c:dLbl>
              <c:idx val="1"/>
              <c:layout>
                <c:manualLayout>
                  <c:x val="8.510130746163717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14 575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D08-4EDB-95E5-221C413A5C21}"/>
                </c:ext>
              </c:extLst>
            </c:dLbl>
            <c:dLbl>
              <c:idx val="2"/>
              <c:layout>
                <c:manualLayout>
                  <c:x val="8.510130746163717E-3"/>
                  <c:y val="-2.18430656306645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26 503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3"/>
                <c:pt idx="0">
                  <c:v>15352</c:v>
                </c:pt>
                <c:pt idx="1">
                  <c:v>14575</c:v>
                </c:pt>
                <c:pt idx="2">
                  <c:v>26503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0D08-4EDB-95E5-221C413A5C2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Налог на доходы физических лиц  44 %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358E-3"/>
                  <c:y val="-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40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904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0D08-4EDB-95E5-221C413A5C21}"/>
                </c:ext>
              </c:extLst>
            </c:dLbl>
            <c:dLbl>
              <c:idx val="1"/>
              <c:layout>
                <c:manualLayout>
                  <c:x val="7.1408650905034369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37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925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2.18396260486425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56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3"/>
                <c:pt idx="0">
                  <c:v>40904</c:v>
                </c:pt>
                <c:pt idx="1">
                  <c:v>37925</c:v>
                </c:pt>
                <c:pt idx="2">
                  <c:v>56111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D08-4EDB-95E5-221C413A5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gapDepth val="52"/>
        <c:shape val="cylinder"/>
        <c:axId val="90268032"/>
        <c:axId val="90269568"/>
        <c:axId val="0"/>
      </c:bar3DChart>
      <c:catAx>
        <c:axId val="902680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90269568"/>
        <c:crosses val="autoZero"/>
        <c:auto val="1"/>
        <c:lblAlgn val="ctr"/>
        <c:lblOffset val="100"/>
        <c:noMultiLvlLbl val="0"/>
      </c:catAx>
      <c:valAx>
        <c:axId val="90269568"/>
        <c:scaling>
          <c:orientation val="minMax"/>
          <c:max val="127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90268032"/>
        <c:crosses val="autoZero"/>
        <c:crossBetween val="between"/>
      </c:valAx>
    </c:plotArea>
    <c:legend>
      <c:legendPos val="r"/>
      <c:legendEntry>
        <c:idx val="0"/>
        <c:txPr>
          <a:bodyPr anchor="t"/>
          <a:lstStyle/>
          <a:p>
            <a:pPr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 anchor="t"/>
          <a:lstStyle/>
          <a:p>
            <a:pPr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 anchor="t"/>
          <a:lstStyle/>
          <a:p>
            <a:pPr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 anchor="t"/>
          <a:lstStyle/>
          <a:p>
            <a:pPr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 anchor="t"/>
          <a:lstStyle/>
          <a:p>
            <a:pPr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 anchor="t"/>
          <a:lstStyle/>
          <a:p>
            <a:pPr>
              <a:defRPr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098629013322196"/>
          <c:y val="2.7119105439253419E-2"/>
          <c:w val="0.34653548437402942"/>
          <c:h val="0.8938381607867012"/>
        </c:manualLayout>
      </c:layout>
      <c:overlay val="0"/>
      <c:txPr>
        <a:bodyPr anchor="t"/>
        <a:lstStyle/>
        <a:p>
          <a:pPr>
            <a:defRPr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0.02284</cdr:x>
      <cdr:y>0.85649</cdr:y>
    </cdr:from>
    <cdr:to>
      <cdr:x>0.98357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8805" y="5303975"/>
          <a:ext cx="8784976" cy="88871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000099"/>
              </a:solidFill>
            </a:rPr>
            <a:t>Факт 190 834 тыс. рублей, в т. ч. средства бюджета Краснодарского края – 63 841 тыс. рублей или 33,5 %</a:t>
          </a:r>
          <a:endParaRPr lang="ru-RU" sz="2400" b="1" dirty="0">
            <a:solidFill>
              <a:srgbClr val="000099"/>
            </a:solidFill>
          </a:endParaRPr>
        </a:p>
      </cdr:txBody>
    </cdr:sp>
  </cdr:relSizeAnchor>
  <cdr:relSizeAnchor xmlns:cdr="http://schemas.openxmlformats.org/drawingml/2006/chartDrawing">
    <cdr:from>
      <cdr:x>0.90087</cdr:x>
      <cdr:y>0.05041</cdr:y>
    </cdr:from>
    <cdr:to>
      <cdr:x>0.97962</cdr:x>
      <cdr:y>0.12603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237532" y="288032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0.60558</cdr:x>
      <cdr:y>0.22722</cdr:y>
    </cdr:from>
    <cdr:to>
      <cdr:x>0.70795</cdr:x>
      <cdr:y>0.2631</cdr:y>
    </cdr:to>
    <cdr:cxnSp macro="">
      <cdr:nvCxnSpPr>
        <cdr:cNvPr id="13" name="Прямая со стрелкой 12"/>
        <cdr:cNvCxnSpPr/>
      </cdr:nvCxnSpPr>
      <cdr:spPr>
        <a:xfrm xmlns:a="http://schemas.openxmlformats.org/drawingml/2006/main" flipH="1">
          <a:off x="5537424" y="1368152"/>
          <a:ext cx="936077" cy="21604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0.6922</cdr:x>
      <cdr:y>0.44248</cdr:y>
    </cdr:from>
    <cdr:to>
      <cdr:x>0.74733</cdr:x>
      <cdr:y>0.47836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H="1">
          <a:off x="6329485" y="2664296"/>
          <a:ext cx="504056" cy="2160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0.24333</cdr:x>
      <cdr:y>0.28701</cdr:y>
    </cdr:from>
    <cdr:to>
      <cdr:x>0.32995</cdr:x>
      <cdr:y>0.31093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>
          <a:off x="2225029" y="1728192"/>
          <a:ext cx="792053" cy="14403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0.36364</cdr:x>
      <cdr:y>0.15022</cdr:y>
    </cdr:from>
    <cdr:to>
      <cdr:x>0.4987</cdr:x>
      <cdr:y>0.24929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3301778" y="873479"/>
          <a:ext cx="1226360" cy="57607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0.33791</cdr:x>
      <cdr:y>0.11865</cdr:y>
    </cdr:from>
    <cdr:to>
      <cdr:x>0.4954</cdr:x>
      <cdr:y>0.21657</cdr:y>
    </cdr:to>
    <cdr:sp macro="" textlink="">
      <cdr:nvSpPr>
        <cdr:cNvPr id="10" name="TextBox 9"/>
        <cdr:cNvSpPr txBox="1"/>
      </cdr:nvSpPr>
      <cdr:spPr>
        <a:xfrm xmlns:a="http://schemas.openxmlformats.org/drawingml/2006/main" rot="20356012">
          <a:off x="3068226" y="689930"/>
          <a:ext cx="1429991" cy="569372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141,6 %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0.30313</cdr:x>
      <cdr:y>0.26044</cdr:y>
    </cdr:from>
    <cdr:to>
      <cdr:x>0.40313</cdr:x>
      <cdr:y>0.41284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71800" y="15626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0.37927</cdr:x>
      <cdr:y>0.19792</cdr:y>
    </cdr:from>
    <cdr:to>
      <cdr:x>0.50661</cdr:x>
      <cdr:y>0.26453</cdr:y>
    </cdr:to>
    <cdr:sp macro="" textlink="">
      <cdr:nvSpPr>
        <cdr:cNvPr id="5" name="TextBox 4"/>
        <cdr:cNvSpPr txBox="1"/>
      </cdr:nvSpPr>
      <cdr:spPr>
        <a:xfrm xmlns:a="http://schemas.openxmlformats.org/drawingml/2006/main" rot="20765345">
          <a:off x="3443737" y="1150817"/>
          <a:ext cx="1156244" cy="387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rPr>
            <a:t>+37 324</a:t>
          </a:r>
          <a:endParaRPr lang="ru-RU" sz="2400" b="1" dirty="0">
            <a:solidFill>
              <a:schemeClr val="accent6">
                <a:lumMod val="40000"/>
                <a:lumOff val="6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0.14955</cdr:x>
      <cdr:y>0.05234</cdr:y>
    </cdr:from>
    <cdr:to>
      <cdr:x>0.49846</cdr:x>
      <cdr:y>0.17499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V="1">
          <a:off x="1357897" y="304329"/>
          <a:ext cx="3168017" cy="713178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20000"/>
              <a:lumOff val="8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0.15923</cdr:x>
      <cdr:y>0.04492</cdr:y>
    </cdr:from>
    <cdr:to>
      <cdr:x>0.31527</cdr:x>
      <cdr:y>0.1444</cdr:y>
    </cdr:to>
    <cdr:sp macro="" textlink="">
      <cdr:nvSpPr>
        <cdr:cNvPr id="20" name="TextBox 1"/>
        <cdr:cNvSpPr txBox="1"/>
      </cdr:nvSpPr>
      <cdr:spPr>
        <a:xfrm xmlns:a="http://schemas.openxmlformats.org/drawingml/2006/main" rot="21057287">
          <a:off x="1445833" y="261188"/>
          <a:ext cx="1416825" cy="5784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125,6 %</a:t>
          </a:r>
          <a:endParaRPr lang="ru-RU" sz="2400" b="1" dirty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0.20024</cdr:x>
      <cdr:y>0.12687</cdr:y>
    </cdr:from>
    <cdr:to>
      <cdr:x>0.33059</cdr:x>
      <cdr:y>0.19123</cdr:y>
    </cdr:to>
    <cdr:sp macro="" textlink="">
      <cdr:nvSpPr>
        <cdr:cNvPr id="9" name="TextBox 1"/>
        <cdr:cNvSpPr txBox="1"/>
      </cdr:nvSpPr>
      <cdr:spPr>
        <a:xfrm xmlns:a="http://schemas.openxmlformats.org/drawingml/2006/main" rot="20663838">
          <a:off x="1818129" y="737734"/>
          <a:ext cx="1183561" cy="3742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   +25 861</a:t>
          </a:r>
          <a:endParaRPr lang="ru-RU" sz="2400" b="1" dirty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33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60" cy="49633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r">
              <a:defRPr sz="1200"/>
            </a:lvl1pPr>
          </a:lstStyle>
          <a:p>
            <a:fld id="{A3653400-D54E-4D4C-947F-32A95B38F108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50" rIns="92099" bIns="4605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8"/>
            <a:ext cx="5438140" cy="4466987"/>
          </a:xfrm>
          <a:prstGeom prst="rect">
            <a:avLst/>
          </a:prstGeom>
        </p:spPr>
        <p:txBody>
          <a:bodyPr vert="horz" lIns="92099" tIns="46050" rIns="92099" bIns="4605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60" cy="49633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5"/>
            <a:ext cx="2945660" cy="49633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r">
              <a:defRPr sz="1200"/>
            </a:lvl1pPr>
          </a:lstStyle>
          <a:p>
            <a:fld id="{3A2A8FD6-A51C-4539-9477-50890BDC8E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0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BAA3C-4F29-49CA-8B28-25690F890E7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9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 по соцсфере-2 449 936,3 разделы 07,08,09,10,11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A8FD6-A51C-4539-9477-50890BDC8E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4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0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79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01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05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73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36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6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18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03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44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21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94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4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2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1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8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7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6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5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64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9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8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76872"/>
            <a:ext cx="2843808" cy="42484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ОТЧЕТ</a:t>
            </a:r>
            <a:b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ОБ ИСПОЛНЕНИИ БЮДЖЕТА НЕБУГСКОГО </a:t>
            </a:r>
            <a:b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СЕЛЬСКОГО ПОСЕЛЕНИЯ ТУАПСИНСКОГО РАЙОНА</a:t>
            </a:r>
            <a:b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2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2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 2024 ГОД</a:t>
            </a:r>
            <a:br>
              <a:rPr lang="ru-RU" sz="22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200" dirty="0">
              <a:solidFill>
                <a:srgbClr val="002060"/>
              </a:solidFill>
              <a:effectLst/>
            </a:endParaRPr>
          </a:p>
        </p:txBody>
      </p:sp>
      <p:pic>
        <p:nvPicPr>
          <p:cNvPr id="6" name="Picture 5" descr="C:\Users\Naguchevazv\Desktop\1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60648"/>
            <a:ext cx="187220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nebu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3410"/>
            <a:ext cx="6300192" cy="686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8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98694" y="116632"/>
            <a:ext cx="8717987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в рамках муниципальных программ </a:t>
            </a:r>
          </a:p>
          <a:p>
            <a:pPr algn="ctr"/>
            <a:r>
              <a:rPr lang="ru-RU" sz="2400" dirty="0" smtClean="0"/>
              <a:t>                                                                                                  (тыс. рублей)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592" y="1539044"/>
            <a:ext cx="4681449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Всего: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9231" y="4213885"/>
            <a:ext cx="4681448" cy="50526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Дорожное хозяйство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694" y="3467623"/>
            <a:ext cx="4671160" cy="576065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Газификация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9231" y="4873321"/>
            <a:ext cx="4652810" cy="65092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ЖКХ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694" y="2657776"/>
            <a:ext cx="4642522" cy="67688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Санаторно-курортный комплекс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4435" y="2014617"/>
            <a:ext cx="4652811" cy="5070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Культура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1530" y="5661248"/>
            <a:ext cx="4681449" cy="104350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Прочие </a:t>
            </a:r>
            <a:r>
              <a:rPr lang="ru-RU" sz="2000" b="1" dirty="0" smtClean="0">
                <a:solidFill>
                  <a:srgbClr val="002060"/>
                </a:solidFill>
              </a:rPr>
              <a:t>(молодежь, благоустройство др.)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17970" y="1549363"/>
            <a:ext cx="1220521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1 287 723,3</a:t>
            </a:r>
            <a:endParaRPr lang="ru-RU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83612" y="2019017"/>
            <a:ext cx="1140621" cy="5026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28 564,8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83739" y="5661248"/>
            <a:ext cx="1233757" cy="1043508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22 694,8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50821" y="2671062"/>
            <a:ext cx="1166718" cy="64035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25 777,1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194814" y="4895221"/>
            <a:ext cx="1222683" cy="65741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CC"/>
                </a:solidFill>
              </a:rPr>
              <a:t>1 185 495,6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166031" y="4213885"/>
            <a:ext cx="1152998" cy="49504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3 947,7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66072" y="3476751"/>
            <a:ext cx="1172420" cy="5669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21 243,3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24715" y="1549363"/>
            <a:ext cx="1159673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93 837,5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80361" y="3467625"/>
            <a:ext cx="1194940" cy="5760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19 295,1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93346" y="1549363"/>
            <a:ext cx="1159673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7,3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851975" y="3477148"/>
            <a:ext cx="1152128" cy="5665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90,8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29234" y="4213885"/>
            <a:ext cx="1114573" cy="48396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3 889,3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862177" y="4213885"/>
            <a:ext cx="1135070" cy="47820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98,5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873232" y="2671062"/>
            <a:ext cx="1060143" cy="60327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92,9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90665" y="2671062"/>
            <a:ext cx="1184636" cy="617611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23 951,2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91188" y="2019017"/>
            <a:ext cx="1087456" cy="5026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96,1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539092" y="4880418"/>
            <a:ext cx="1138008" cy="65741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0,0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924404" y="4844934"/>
            <a:ext cx="1090344" cy="70770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0,0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490665" y="2014617"/>
            <a:ext cx="1153737" cy="5070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27 441,7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529234" y="5661247"/>
            <a:ext cx="1200295" cy="104350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19 260,2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890309" y="5661248"/>
            <a:ext cx="1092911" cy="104350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84,9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077077" y="992696"/>
            <a:ext cx="1217508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ПЛАН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17497" y="992696"/>
            <a:ext cx="1174107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ФАКТ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790381" y="1017240"/>
            <a:ext cx="1174107" cy="4499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%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0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0337"/>
            <a:ext cx="9140127" cy="1198653"/>
          </a:xfrm>
        </p:spPr>
        <p:txBody>
          <a:bodyPr>
            <a:noAutofit/>
          </a:bodyPr>
          <a:lstStyle/>
          <a:p>
            <a:r>
              <a:rPr lang="ru-RU" sz="4000" b="1" dirty="0"/>
              <a:t>Межбюджетные </a:t>
            </a:r>
            <a:r>
              <a:rPr lang="ru-RU" sz="4000" b="1" dirty="0" smtClean="0"/>
              <a:t>трансферты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2400" b="1" dirty="0" smtClean="0"/>
              <a:t>За счет средств бюджета Краснодарского края – </a:t>
            </a:r>
            <a:r>
              <a:rPr lang="ru-RU" sz="2800" b="1" dirty="0" smtClean="0"/>
              <a:t>63,8 </a:t>
            </a:r>
            <a:r>
              <a:rPr lang="ru-RU" sz="2400" b="1" dirty="0" smtClean="0"/>
              <a:t>млн рублей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23328" y="1351801"/>
            <a:ext cx="3960440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Благоустройство  многофункциональной спортивной площадки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п. Тюменский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ремонтные работы подпорной стены  - 22 484,2 тыс. рублей.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2096" y="1490300"/>
            <a:ext cx="471343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Благоустройство общественной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(сквера)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ул. Газовиков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Небуг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- 3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414,7 тыс.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https://mingochs.krasnodar.ru/upload/iblock/d84/7zclv92br7025kkwfca9qgb6axggu6nr/photo_2024_07_02_16_03_0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C:\Users\Naguchevazv\Downloads\IMG-20250603-WA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6" y="2578597"/>
            <a:ext cx="2413939" cy="39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Naguchevazv\Downloads\IMG-20250603-WA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8" y="2924944"/>
            <a:ext cx="3960436" cy="360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Naguchevazv\Downloads\IMG-20250603-WA0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78597"/>
            <a:ext cx="2195736" cy="39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5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37"/>
            <a:ext cx="9140127" cy="1351053"/>
          </a:xfrm>
        </p:spPr>
        <p:txBody>
          <a:bodyPr>
            <a:noAutofit/>
          </a:bodyPr>
          <a:lstStyle/>
          <a:p>
            <a:r>
              <a:rPr lang="ru-RU" sz="4000" b="1" dirty="0"/>
              <a:t>Межбюджетные </a:t>
            </a:r>
            <a:r>
              <a:rPr lang="ru-RU" sz="4000" b="1" dirty="0" smtClean="0"/>
              <a:t>трансферты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2400" b="1" dirty="0" smtClean="0"/>
              <a:t>За счет средств бюджета Краснодарского края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500" y="1268760"/>
            <a:ext cx="89729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Обустройство тротуара по ул. Центральной с. Небуг и ул. Центральная с. Агой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3 575 тыс. 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https://mingochs.krasnodar.ru/upload/iblock/d84/7zclv92br7025kkwfca9qgb6axggu6nr/photo_2024_07_02_16_03_0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Naguchevazv\Downloads\IMG-20250603-W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98" y="1973813"/>
            <a:ext cx="4453572" cy="447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guchevazv\Desktop\6d9b6082-c3d5-45fd-8ff7-f3a0f5e317e2.jf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990201"/>
            <a:ext cx="4364484" cy="447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1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37"/>
            <a:ext cx="9140127" cy="1351053"/>
          </a:xfrm>
        </p:spPr>
        <p:txBody>
          <a:bodyPr>
            <a:noAutofit/>
          </a:bodyPr>
          <a:lstStyle/>
          <a:p>
            <a:r>
              <a:rPr lang="ru-RU" sz="4000" b="1" dirty="0"/>
              <a:t>Межбюджетные </a:t>
            </a:r>
            <a:r>
              <a:rPr lang="ru-RU" sz="4000" b="1" dirty="0" smtClean="0"/>
              <a:t>трансферты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2400" b="1" dirty="0" smtClean="0"/>
              <a:t>За счет средств бюджета Краснодарского края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268760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Благоустройство общественных территорий за счет средств курортного сбора пешеходных зон п. Тюменский,  с. Агой - 18 261,1 тыс. рублей.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https://mingochs.krasnodar.ru/upload/iblock/d84/7zclv92br7025kkwfca9qgb6axggu6nr/photo_2024_07_02_16_03_0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3" descr="C:\Users\Naguchevazv\Downloads\IMG-20250603-WA005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8" y="2101948"/>
            <a:ext cx="4117610" cy="442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guchevazv\Downloads\IMG-20250603-WA005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983" y="2133808"/>
            <a:ext cx="4571999" cy="440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29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8" y="994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59255" y="168275"/>
            <a:ext cx="8949249" cy="12140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Помощь муниципального образования Туапсинский район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628800"/>
            <a:ext cx="7488833" cy="308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73737" y="4775200"/>
            <a:ext cx="8773636" cy="9873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На поддержку мер по обеспечению сбалансированности </a:t>
            </a:r>
            <a:endParaRPr lang="ru-RU" sz="25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3737" y="5773581"/>
            <a:ext cx="8773636" cy="10258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10 млн 823,3 тыс. рублей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" name="AutoShape 2" descr="https://avatars.mds.yandex.net/i?id=8099723420c6db5ff6a6000eb699b777a1d7de60-2955839-images-thumbs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306163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 </a:t>
            </a:r>
            <a:endParaRPr lang="ru-RU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Naguchevazv\Desktop\1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64704"/>
            <a:ext cx="280831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0081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Небугского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Туапсинского района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1556792"/>
            <a:ext cx="7992888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04" y="1052736"/>
            <a:ext cx="86612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Настоящий информационный сборник «Бюджет для граждан» посвящен отчету об исполнении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Небугского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сельского поселения Туапсинского района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2024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 является основным документом, в котором содержатся сведения о том, какие доходы получил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итогам года, на какие цели и в каком объеме были израсходованы бюджетные средства.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этом сборнике мы хотим познакомить население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Туапсинского района не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только с цифрами, объемами доходов и расходов, но и пояснить, каким образом были получены соответствующие доходы и каких результатов удалось добиться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результате расходования бюджетных средств.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Baranova\Desktop\фотки\отки слайды\Nebug-MolniaHot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2"/>
            <a:ext cx="8928992" cy="238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79450" y="1469833"/>
            <a:ext cx="8981901" cy="25922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Публичные слушания</a:t>
            </a:r>
          </a:p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    по рассмотрению Отчета об исполнении бюджета </a:t>
            </a:r>
            <a:r>
              <a:rPr lang="ru-RU" sz="2400" b="1" spc="45" dirty="0" err="1">
                <a:solidFill>
                  <a:prstClr val="black"/>
                </a:solidFill>
                <a:latin typeface="Times New Roman"/>
                <a:ea typeface="Times New Roman"/>
              </a:rPr>
              <a:t>Небугского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 сельского поселения Туапсинского </a:t>
            </a:r>
            <a:r>
              <a:rPr lang="ru-RU" sz="2400" b="1" spc="45">
                <a:solidFill>
                  <a:prstClr val="black"/>
                </a:solidFill>
                <a:latin typeface="Times New Roman"/>
                <a:ea typeface="Times New Roman"/>
              </a:rPr>
              <a:t>района </a:t>
            </a:r>
            <a:endParaRPr lang="ru-RU" sz="2400" b="1" spc="45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400" b="1" spc="45" smtClean="0">
                <a:solidFill>
                  <a:prstClr val="black"/>
                </a:solidFill>
                <a:latin typeface="Times New Roman"/>
                <a:ea typeface="Times New Roman"/>
              </a:rPr>
              <a:t>за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2024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год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состоялись </a:t>
            </a:r>
            <a:r>
              <a:rPr lang="ru-RU" sz="2400" b="1" u="sng" dirty="0" smtClean="0">
                <a:solidFill>
                  <a:prstClr val="black"/>
                </a:solidFill>
                <a:latin typeface="Times New Roman"/>
                <a:ea typeface="Times New Roman"/>
              </a:rPr>
              <a:t>6 </a:t>
            </a:r>
            <a:r>
              <a:rPr lang="ru-RU" sz="2400" b="1" u="sng" dirty="0">
                <a:solidFill>
                  <a:prstClr val="black"/>
                </a:solidFill>
                <a:latin typeface="Times New Roman"/>
                <a:ea typeface="Times New Roman"/>
              </a:rPr>
              <a:t>июня 2025 </a:t>
            </a:r>
            <a:r>
              <a:rPr lang="ru-RU" sz="2400" b="1" u="sng" dirty="0" smtClean="0">
                <a:solidFill>
                  <a:prstClr val="black"/>
                </a:solidFill>
                <a:latin typeface="Times New Roman"/>
                <a:ea typeface="Times New Roman"/>
              </a:rPr>
              <a:t>г.</a:t>
            </a:r>
            <a:endParaRPr lang="ru-RU" sz="2400" b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и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проведены с соблюдением всех процедур проведения публичных слушаний</a:t>
            </a:r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C:\Users\Naguchevazv\Desktop\1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9" y="116632"/>
            <a:ext cx="129614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4199" y="4149080"/>
            <a:ext cx="6792058" cy="26058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Получено положительное Заключение </a:t>
            </a:r>
            <a:endParaRPr lang="en-US" sz="2400" b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Контрольно-счетной палаты                               муниципального образования Туапсинский муниципальный округ Краснодарского края</a:t>
            </a:r>
          </a:p>
          <a:p>
            <a:pPr lvl="0"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предмет соблюдения параметров </a:t>
            </a:r>
          </a:p>
          <a:p>
            <a:pPr lvl="0"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формирования и  исполнения бюджета 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(от 28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апреля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г.)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21089"/>
            <a:ext cx="2045828" cy="25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7200800" cy="100811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Бюджет</a:t>
            </a:r>
            <a:b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700" b="1" cap="none" dirty="0" err="1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Небугского</a:t>
            </a:r>
            <a: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сельского поселения </a:t>
            </a:r>
            <a:b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Туапсинского района</a:t>
            </a:r>
            <a:r>
              <a:rPr lang="ru-RU" sz="22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2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2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058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7200800" cy="201622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Небугского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сельского поселения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Туапсинского района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1027" y="3717032"/>
            <a:ext cx="8726710" cy="2811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Утвержден решением Совета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Небугского сельского поселения Туапсинского района                                                                          от 22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г. № 222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 бюджете Небугского сельского поселения Туапсинского района на 2024 год»               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(с последующими внесенными изменениями)  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Naguchevazv\Desktop\1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0106"/>
            <a:ext cx="1803592" cy="18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4864"/>
            <a:ext cx="2664296" cy="166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2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054" y="260648"/>
            <a:ext cx="8187467" cy="156445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Основные характеристики бюджета Небугского сельского поселения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Туапсинского района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 2024 год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0158" y="5115305"/>
            <a:ext cx="153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млн</a:t>
            </a:r>
            <a:r>
              <a:rPr lang="ru-RU" b="1" dirty="0">
                <a:solidFill>
                  <a:srgbClr val="002060"/>
                </a:solidFill>
              </a:rPr>
              <a:t>. руб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6" y="3964300"/>
            <a:ext cx="3096345" cy="27733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89" y="3949091"/>
            <a:ext cx="3011406" cy="27733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85" y="3949091"/>
            <a:ext cx="2699289" cy="27611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4850" y="3500990"/>
            <a:ext cx="123329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66520" y="3500990"/>
            <a:ext cx="116219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127" y="2201489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3086" y="217880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9434" y="1994134"/>
            <a:ext cx="25902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Дефицит(-)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Профицит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(+)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8820" y="3486744"/>
            <a:ext cx="102511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99589" y="3511498"/>
            <a:ext cx="1129199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78028" y="3486744"/>
            <a:ext cx="112044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00396" y="3487426"/>
            <a:ext cx="113176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6888" y="4950509"/>
            <a:ext cx="1376976" cy="6012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accent2">
                    <a:lumMod val="75000"/>
                  </a:schemeClr>
                </a:solidFill>
              </a:rPr>
              <a:t>156 318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</a:rPr>
              <a:t>,4</a:t>
            </a:r>
            <a:endParaRPr lang="ru-RU" sz="2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790866" y="5251127"/>
            <a:ext cx="1393597" cy="5535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accent2">
                    <a:lumMod val="75000"/>
                  </a:schemeClr>
                </a:solidFill>
              </a:rPr>
              <a:t>190 834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</a:rPr>
              <a:t>,3</a:t>
            </a:r>
            <a:endParaRPr lang="ru-RU" sz="2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68470" y="4313758"/>
            <a:ext cx="1224135" cy="522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mtClean="0">
                <a:solidFill>
                  <a:srgbClr val="00B050"/>
                </a:solidFill>
              </a:rPr>
              <a:t>122,1 </a:t>
            </a:r>
            <a:r>
              <a:rPr lang="en-US" sz="2400" b="1" dirty="0" smtClean="0">
                <a:solidFill>
                  <a:srgbClr val="00B050"/>
                </a:solidFill>
              </a:rPr>
              <a:t>%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238407" y="4385436"/>
            <a:ext cx="1133769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12</a:t>
            </a:r>
            <a:r>
              <a:rPr lang="en-US" sz="2400" b="1" dirty="0" smtClean="0">
                <a:solidFill>
                  <a:srgbClr val="FF0000"/>
                </a:solidFill>
              </a:rPr>
              <a:t>,</a:t>
            </a:r>
            <a:r>
              <a:rPr lang="ru-RU" sz="2400" b="1" smtClean="0">
                <a:solidFill>
                  <a:srgbClr val="FF0000"/>
                </a:solidFill>
              </a:rPr>
              <a:t>2</a:t>
            </a:r>
            <a:r>
              <a:rPr lang="en-US" sz="2000" b="1" smtClean="0">
                <a:solidFill>
                  <a:srgbClr val="FF0000"/>
                </a:solidFill>
              </a:rPr>
              <a:t>%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337235" y="5409540"/>
            <a:ext cx="1461038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1 362 709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,0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922016" y="4988972"/>
            <a:ext cx="1296143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166 597,7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393058" y="5060562"/>
            <a:ext cx="1330178" cy="4654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- 26 822,5</a:t>
            </a:r>
          </a:p>
          <a:p>
            <a:pPr marL="342900" indent="-342900" algn="ctr">
              <a:buFontTx/>
              <a:buChar char="-"/>
            </a:pP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894414" y="5350985"/>
            <a:ext cx="1204060" cy="4797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24 236,6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733762" y="3019897"/>
            <a:ext cx="1369112" cy="313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тыс. рублей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48434747"/>
              </p:ext>
            </p:extLst>
          </p:nvPr>
        </p:nvGraphicFramePr>
        <p:xfrm>
          <a:off x="-29293" y="548680"/>
          <a:ext cx="914400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4" y="260648"/>
            <a:ext cx="9144000" cy="11521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Доходы </a:t>
            </a: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бюджета </a:t>
            </a:r>
            <a:b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</a:b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Небугского сельского поселения</a:t>
            </a:r>
            <a:b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</a:br>
            <a:r>
              <a:rPr lang="ru-RU" sz="32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Туапсинского района за 2024 </a:t>
            </a:r>
            <a:r>
              <a:rPr lang="ru-RU" sz="3200" b="1" dirty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год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Palatino Linotype" pitchFamily="18" charset="0"/>
              <a:cs typeface="Rod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5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260648"/>
            <a:ext cx="9180512" cy="864096"/>
          </a:xfrm>
        </p:spPr>
        <p:txBody>
          <a:bodyPr>
            <a:noAutofit/>
          </a:bodyPr>
          <a:lstStyle/>
          <a:p>
            <a:pPr algn="ctr"/>
            <a:r>
              <a:rPr lang="ru-RU" sz="20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Исполнение бюджета Небугского сельского поселения Туапсинского района</a:t>
            </a:r>
            <a:br>
              <a:rPr lang="ru-RU" sz="20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ru-RU" sz="20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по налоговым, неналоговым доходам и прочим безвозмездным поступлениям за 2024 год</a:t>
            </a:r>
            <a:endParaRPr lang="ru-RU" sz="2000" b="1" dirty="0">
              <a:solidFill>
                <a:srgbClr val="002060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56224839"/>
              </p:ext>
            </p:extLst>
          </p:nvPr>
        </p:nvGraphicFramePr>
        <p:xfrm>
          <a:off x="46086" y="1043340"/>
          <a:ext cx="9079884" cy="581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-36512" y="1196752"/>
            <a:ext cx="1050515" cy="3018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ыс. </a:t>
            </a:r>
            <a:r>
              <a:rPr lang="ru-RU" sz="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6093296"/>
            <a:ext cx="1728192" cy="680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План 2024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89 664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960" y="6101444"/>
            <a:ext cx="1751523" cy="6640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2024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 126 988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694" y="6085248"/>
            <a:ext cx="1562638" cy="680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2023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101 127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175"/>
            <a:ext cx="9144000" cy="1121569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/>
              </a:rPr>
              <a:t>РАСХОДЫ БЮДЖЕТА </a:t>
            </a:r>
            <a:r>
              <a:rPr lang="ru-RU" sz="2400" b="1" dirty="0" smtClean="0">
                <a:ln w="11430"/>
              </a:rPr>
              <a:t/>
            </a:r>
            <a:br>
              <a:rPr lang="ru-RU" sz="2400" b="1" dirty="0" smtClean="0">
                <a:ln w="11430"/>
              </a:rPr>
            </a:br>
            <a:r>
              <a:rPr lang="ru-RU" sz="2400" b="1" dirty="0" smtClean="0">
                <a:ln w="11430"/>
              </a:rPr>
              <a:t>Небугского сельского </a:t>
            </a:r>
            <a:r>
              <a:rPr lang="ru-RU" sz="2400" b="1" dirty="0">
                <a:ln w="11430"/>
              </a:rPr>
              <a:t>поселения Туапсинского района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940780"/>
              </p:ext>
            </p:extLst>
          </p:nvPr>
        </p:nvGraphicFramePr>
        <p:xfrm>
          <a:off x="179512" y="1124742"/>
          <a:ext cx="8856984" cy="5616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9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93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13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371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91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</a:t>
                      </a:r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исполнения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174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1 362 709,0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166 597,7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32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55 400,1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53 712,3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97,0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063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оборона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710,3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710,3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5392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7 599,3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5 972,5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78,6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060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5 547,7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4 957,9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89,4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050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1 261 415,2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70 505,2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154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Образование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660,0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530,9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80,4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0082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Культура, </a:t>
                      </a:r>
                      <a:r>
                        <a:rPr lang="ru-RU" sz="1800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кинематография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28 564,8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27 441,7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96,1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009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Социальная политика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261,6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261,6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3585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Физическая культура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550,0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505,4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91,9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39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5" y="5229200"/>
            <a:ext cx="4243871" cy="16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i?id=13fe6657bb699c72b25768c9afc2e00d7a43f304-1242201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75"/>
            <a:ext cx="4782555" cy="12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26261" y="711825"/>
            <a:ext cx="4896543" cy="531362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СПОЛНЕНИЕ БЮДЖЕТА НЕБУГСКОГО СЕЛЬСКОГО ПОСЕЛЕНИЯ ТУАПСИНСКОГО РАЙОНА В РАМКАХ МУНИЦИПАЛЬНЫХ ПРОГРАММ                                                  </a:t>
            </a:r>
            <a:r>
              <a:rPr lang="ru-RU" sz="2400" b="1" dirty="0">
                <a:solidFill>
                  <a:srgbClr val="FFFF00"/>
                </a:solidFill>
              </a:rPr>
              <a:t>План</a:t>
            </a:r>
            <a:r>
              <a:rPr lang="ru-RU" sz="2400" b="1" dirty="0" smtClean="0">
                <a:solidFill>
                  <a:srgbClr val="FFFF00"/>
                </a:solidFill>
              </a:rPr>
              <a:t> 1 млрд 287,7 </a:t>
            </a:r>
            <a:r>
              <a:rPr lang="ru-RU" sz="2200" b="1" dirty="0" smtClean="0">
                <a:solidFill>
                  <a:srgbClr val="FFFF00"/>
                </a:solidFill>
              </a:rPr>
              <a:t>млн. руб., </a:t>
            </a:r>
            <a:r>
              <a:rPr lang="ru-RU" sz="2400" b="1" dirty="0" smtClean="0">
                <a:solidFill>
                  <a:srgbClr val="FFFF00"/>
                </a:solidFill>
              </a:rPr>
              <a:t>Факт 93,8 </a:t>
            </a:r>
            <a:r>
              <a:rPr lang="ru-RU" sz="2200" b="1" dirty="0" smtClean="0">
                <a:solidFill>
                  <a:srgbClr val="FFFF00"/>
                </a:solidFill>
              </a:rPr>
              <a:t>млн. руб. </a:t>
            </a:r>
            <a:r>
              <a:rPr lang="ru-RU" sz="2400" b="1" dirty="0" smtClean="0">
                <a:solidFill>
                  <a:srgbClr val="FFFF00"/>
                </a:solidFill>
              </a:rPr>
              <a:t>(7,3%)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4658405" y="28575"/>
            <a:ext cx="4378092" cy="3112393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33CC"/>
                </a:solidFill>
              </a:rPr>
              <a:t>Расходная часть бюджета </a:t>
            </a:r>
            <a:r>
              <a:rPr lang="ru-RU" sz="2000" b="1" dirty="0" smtClean="0">
                <a:solidFill>
                  <a:srgbClr val="0033CC"/>
                </a:solidFill>
              </a:rPr>
              <a:t>программном </a:t>
            </a:r>
            <a:r>
              <a:rPr lang="ru-RU" sz="2000" b="1" dirty="0">
                <a:solidFill>
                  <a:srgbClr val="0033CC"/>
                </a:solidFill>
              </a:rPr>
              <a:t>формате 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основе </a:t>
            </a:r>
            <a:r>
              <a:rPr lang="ru-RU" sz="2400" b="1" u="sng" dirty="0" smtClean="0">
                <a:solidFill>
                  <a:srgbClr val="FF0000"/>
                </a:solidFill>
              </a:rPr>
              <a:t>18</a:t>
            </a:r>
            <a:r>
              <a:rPr lang="ru-RU" sz="2400" b="1" dirty="0" smtClean="0">
                <a:solidFill>
                  <a:srgbClr val="FF0000"/>
                </a:solidFill>
              </a:rPr>
              <a:t> муниципальных </a:t>
            </a:r>
            <a:r>
              <a:rPr lang="ru-RU" sz="2400" b="1" dirty="0">
                <a:solidFill>
                  <a:srgbClr val="FF0000"/>
                </a:solidFill>
              </a:rPr>
              <a:t>программ 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Небугского сельского поселения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4499992" y="3501008"/>
            <a:ext cx="4572000" cy="2952328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94,5 %</a:t>
            </a:r>
            <a:r>
              <a:rPr lang="ru-RU" sz="2800" b="1" dirty="0" smtClean="0"/>
              <a:t> </a:t>
            </a:r>
            <a:r>
              <a:rPr lang="ru-RU" sz="2400" b="1" dirty="0">
                <a:solidFill>
                  <a:srgbClr val="0033CC"/>
                </a:solidFill>
              </a:rPr>
              <a:t>расходов, </a:t>
            </a:r>
            <a:r>
              <a:rPr lang="ru-RU" sz="2400" b="1" dirty="0" smtClean="0">
                <a:solidFill>
                  <a:srgbClr val="0033CC"/>
                </a:solidFill>
              </a:rPr>
              <a:t>исполнено </a:t>
            </a:r>
            <a:r>
              <a:rPr lang="ru-RU" sz="2400" b="1" dirty="0">
                <a:solidFill>
                  <a:srgbClr val="0033CC"/>
                </a:solidFill>
              </a:rPr>
              <a:t>в рамках муниципальных </a:t>
            </a:r>
            <a:r>
              <a:rPr lang="ru-RU" sz="2400" b="1" dirty="0" smtClean="0">
                <a:solidFill>
                  <a:srgbClr val="0033CC"/>
                </a:solidFill>
              </a:rPr>
              <a:t>программ</a:t>
            </a:r>
            <a:endParaRPr lang="ru-RU" sz="2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7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60273</TotalTime>
  <Words>707</Words>
  <Application>Microsoft Office PowerPoint</Application>
  <PresentationFormat>Экран (4:3)</PresentationFormat>
  <Paragraphs>182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1_Тема Office</vt:lpstr>
      <vt:lpstr>ОТЧЕТ  ОБ ИСПОЛНЕНИИ БЮДЖЕТА НЕБУГСКОГО  СЕЛЬСКОГО ПОСЕЛЕНИЯ ТУАПСИНСКОГО РАЙОНА  ЗА 2024 ГОД </vt:lpstr>
      <vt:lpstr>Бюджет Небугского сельского поселения Туапсинского района</vt:lpstr>
      <vt:lpstr>Бюджет  Небугского сельского поселения  Туапсинского района </vt:lpstr>
      <vt:lpstr>Бюджет  Небугского сельского поселения Туапсинского района </vt:lpstr>
      <vt:lpstr>Основные характеристики бюджета Небугского сельского поселения  Туапсинского района за 2024 год</vt:lpstr>
      <vt:lpstr>Доходы бюджета  Небугского сельского поселения Туапсинского района за 2024 год </vt:lpstr>
      <vt:lpstr>Исполнение бюджета Небугского сельского поселения Туапсинского района по налоговым, неналоговым доходам и прочим безвозмездным поступлениям за 2024 год</vt:lpstr>
      <vt:lpstr>РАСХОДЫ БЮДЖЕТА  Небугского сельского поселения Туапсинского района </vt:lpstr>
      <vt:lpstr>Презентация PowerPoint</vt:lpstr>
      <vt:lpstr>Презентация PowerPoint</vt:lpstr>
      <vt:lpstr>Межбюджетные трансферты За счет средств бюджета Краснодарского края – 63,8 млн рублей</vt:lpstr>
      <vt:lpstr>Межбюджетные трансферты За счет средств бюджета Краснодарского края</vt:lpstr>
      <vt:lpstr>Межбюджетные трансферты За счет средств бюджета Краснодарского края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Бритов Сергей Сергеевич</dc:creator>
  <cp:lastModifiedBy>Баранова Наталья Алексеевна</cp:lastModifiedBy>
  <cp:revision>1603</cp:revision>
  <cp:lastPrinted>2025-06-03T14:54:03Z</cp:lastPrinted>
  <dcterms:created xsi:type="dcterms:W3CDTF">2016-04-25T11:56:59Z</dcterms:created>
  <dcterms:modified xsi:type="dcterms:W3CDTF">2025-06-26T14:16:52Z</dcterms:modified>
</cp:coreProperties>
</file>