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  <p:sldMasterId id="2147484344" r:id="rId2"/>
  </p:sldMasterIdLst>
  <p:notesMasterIdLst>
    <p:notesMasterId r:id="rId16"/>
  </p:notesMasterIdLst>
  <p:sldIdLst>
    <p:sldId id="457" r:id="rId3"/>
    <p:sldId id="460" r:id="rId4"/>
    <p:sldId id="459" r:id="rId5"/>
    <p:sldId id="450" r:id="rId6"/>
    <p:sldId id="421" r:id="rId7"/>
    <p:sldId id="384" r:id="rId8"/>
    <p:sldId id="430" r:id="rId9"/>
    <p:sldId id="451" r:id="rId10"/>
    <p:sldId id="452" r:id="rId11"/>
    <p:sldId id="453" r:id="rId12"/>
    <p:sldId id="454" r:id="rId13"/>
    <p:sldId id="455" r:id="rId14"/>
    <p:sldId id="35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21F335"/>
    <a:srgbClr val="077F12"/>
    <a:srgbClr val="CC0099"/>
    <a:srgbClr val="FF33CC"/>
    <a:srgbClr val="0000CC"/>
    <a:srgbClr val="00FF99"/>
    <a:srgbClr val="00006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7798" autoAdjust="0"/>
  </p:normalViewPr>
  <p:slideViewPr>
    <p:cSldViewPr>
      <p:cViewPr>
        <p:scale>
          <a:sx n="122" d="100"/>
          <a:sy n="122" d="100"/>
        </p:scale>
        <p:origin x="-13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image" Target="../media/image9.jp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63210848643921"/>
          <c:y val="0.15818874632802815"/>
          <c:w val="0.42118186789151357"/>
          <c:h val="0.639611823915414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14"/>
          <c:dPt>
            <c:idx val="0"/>
            <c:bubble3D val="0"/>
            <c:spPr>
              <a:solidFill>
                <a:srgbClr val="FFFF00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B8-4587-A88A-57F8D593D6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B8-4587-A88A-57F8D593D6B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B8-4587-A88A-57F8D593D6BB}"/>
              </c:ext>
            </c:extLst>
          </c:dPt>
          <c:dPt>
            <c:idx val="3"/>
            <c:bubble3D val="0"/>
            <c:spPr>
              <a:solidFill>
                <a:srgbClr val="C0504D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B8-4587-A88A-57F8D593D6BB}"/>
              </c:ext>
            </c:extLst>
          </c:dPt>
          <c:dLbls>
            <c:dLbl>
              <c:idx val="0"/>
              <c:layout>
                <c:manualLayout>
                  <c:x val="0.23757819335083113"/>
                  <c:y val="-0.1082386048014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и неналоговые доходы </a:t>
                    </a:r>
                  </a:p>
                  <a:p>
                    <a:r>
                      <a:rPr lang="ru-RU" dirty="0" smtClean="0"/>
                      <a:t>18</a:t>
                    </a:r>
                    <a:r>
                      <a:rPr lang="ru-RU" baseline="0" dirty="0" smtClean="0"/>
                      <a:t> 615             тыс.</a:t>
                    </a:r>
                    <a:r>
                      <a:rPr lang="ru-RU" dirty="0" smtClean="0"/>
                      <a:t> рублей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8-4587-A88A-57F8D593D6BB}"/>
                </c:ext>
              </c:extLst>
            </c:dLbl>
            <c:dLbl>
              <c:idx val="1"/>
              <c:layout>
                <c:manualLayout>
                  <c:x val="0.22638888888888889"/>
                  <c:y val="7.0146877619658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 </a:t>
                    </a:r>
                  </a:p>
                  <a:p>
                    <a:r>
                      <a:rPr lang="ru-RU" dirty="0" smtClean="0"/>
                      <a:t>358 тыс. рублей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B8-4587-A88A-57F8D593D6BB}"/>
                </c:ext>
              </c:extLst>
            </c:dLbl>
            <c:dLbl>
              <c:idx val="2"/>
              <c:layout>
                <c:manualLayout>
                  <c:x val="0.23676213910761154"/>
                  <c:y val="0.157592969468038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31 433            тыс. рублей 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B8-4587-A88A-57F8D593D6BB}"/>
                </c:ext>
              </c:extLst>
            </c:dLbl>
            <c:dLbl>
              <c:idx val="3"/>
              <c:layout>
                <c:manualLayout>
                  <c:x val="-0.19610761154855644"/>
                  <c:y val="-0.201832214349920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sz="1600" dirty="0" smtClean="0"/>
                      <a:t>межбюджетные трансферты</a:t>
                    </a:r>
                  </a:p>
                  <a:p>
                    <a:r>
                      <a:rPr lang="ru-RU" dirty="0" smtClean="0"/>
                      <a:t>198</a:t>
                    </a:r>
                    <a:r>
                      <a:rPr lang="ru-RU" baseline="0" dirty="0" smtClean="0"/>
                      <a:t> 764</a:t>
                    </a:r>
                    <a:r>
                      <a:rPr lang="ru-RU" dirty="0" smtClean="0"/>
                      <a:t>          тыс. рублей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B8-4587-A88A-57F8D593D6BB}"/>
                </c:ext>
              </c:extLst>
            </c:dLbl>
            <c:dLbl>
              <c:idx val="4"/>
              <c:layout>
                <c:manualLayout>
                  <c:x val="0.22380708661417334"/>
                  <c:y val="0.1839212806296593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B8-4587-A88A-57F8D593D6BB}"/>
                </c:ext>
              </c:extLst>
            </c:dLbl>
            <c:dLbl>
              <c:idx val="5"/>
              <c:layout>
                <c:manualLayout>
                  <c:x val="0.22001607611548557"/>
                  <c:y val="-0.1810162543296384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B8-4587-A88A-57F8D593D6BB}"/>
                </c:ext>
              </c:extLst>
            </c:dLbl>
            <c:dLbl>
              <c:idx val="6"/>
              <c:layout>
                <c:manualLayout>
                  <c:x val="0.23061876640419948"/>
                  <c:y val="0.1286600142693722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B8-4587-A88A-57F8D593D6BB}"/>
                </c:ext>
              </c:extLst>
            </c:dLbl>
            <c:numFmt formatCode="General" sourceLinked="0"/>
            <c:spPr>
              <a:solidFill>
                <a:sysClr val="window" lastClr="FFFFFF">
                  <a:lumMod val="95000"/>
                </a:sys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19050"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19 млн рублей</c:v>
                </c:pt>
                <c:pt idx="1">
                  <c:v>Субвенции 0,4 млн рублей</c:v>
                </c:pt>
                <c:pt idx="2">
                  <c:v>Дотации  31 млн рублей </c:v>
                </c:pt>
                <c:pt idx="3">
                  <c:v>Иные межбюджетные трансферты 
199 млн рублей</c:v>
                </c:pt>
              </c:strCache>
            </c:strRef>
          </c:cat>
          <c:val>
            <c:numRef>
              <c:f>Лист1!$B$2:$B$5</c:f>
              <c:numCache>
                <c:formatCode>@</c:formatCode>
                <c:ptCount val="4"/>
                <c:pt idx="0" formatCode="#,##0">
                  <c:v>19</c:v>
                </c:pt>
                <c:pt idx="1">
                  <c:v>0.4</c:v>
                </c:pt>
                <c:pt idx="2" formatCode="#,##0">
                  <c:v>31</c:v>
                </c:pt>
                <c:pt idx="3" formatCode="#,##0">
                  <c:v>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EB8-4587-A88A-57F8D593D6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8"/>
        <c:holeSize val="50"/>
      </c:doughnutChart>
      <c:spPr>
        <a:ln>
          <a:noFill/>
        </a:ln>
      </c:spPr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2">
        <a:alphaModFix amt="0"/>
      </a:blip>
      <a:srcRect/>
      <a:stretch>
        <a:fillRect/>
      </a:stretch>
    </a:blipFill>
    <a:ln>
      <a:noFill/>
    </a:ln>
  </c:spPr>
  <c:txPr>
    <a:bodyPr/>
    <a:lstStyle/>
    <a:p>
      <a:pPr>
        <a:defRPr sz="1800" b="1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0"/>
      <c:rotY val="16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7254219295404654E-2"/>
          <c:y val="1.1996402197204995E-2"/>
          <c:w val="0.61818761470365968"/>
          <c:h val="0.8407274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доходы 3 %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D08-4EDB-95E5-221C413A5C2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D08-4EDB-95E5-221C413A5C21}"/>
              </c:ext>
            </c:extLst>
          </c:dPt>
          <c:dLbls>
            <c:dLbl>
              <c:idx val="0"/>
              <c:layout>
                <c:manualLayout>
                  <c:x val="2.8858298189712557E-3"/>
                  <c:y val="6.552403751896069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 505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08-4EDB-95E5-221C413A5C21}"/>
                </c:ext>
              </c:extLst>
            </c:dLbl>
            <c:dLbl>
              <c:idx val="1"/>
              <c:layout>
                <c:manualLayout>
                  <c:x val="4.2845190543020616E-3"/>
                  <c:y val="6.552403751896069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 168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08-4EDB-95E5-221C413A5C21}"/>
                </c:ext>
              </c:extLst>
            </c:dLbl>
            <c:dLbl>
              <c:idx val="2"/>
              <c:layout>
                <c:manualLayout>
                  <c:x val="9.9972111267048105E-3"/>
                  <c:y val="8.736538335861425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 560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3"/>
                <c:pt idx="0">
                  <c:v>505</c:v>
                </c:pt>
                <c:pt idx="1">
                  <c:v>168</c:v>
                </c:pt>
                <c:pt idx="2">
                  <c:v>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08-4EDB-95E5-221C413A5C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с физических лиц 5 %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8858298189712557E-3"/>
                  <c:y val="6.5524037518960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988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08-4EDB-95E5-221C413A5C21}"/>
                </c:ext>
              </c:extLst>
            </c:dLbl>
            <c:dLbl>
              <c:idx val="1"/>
              <c:layout>
                <c:manualLayout>
                  <c:x val="4.2845261018753106E-3"/>
                  <c:y val="4.3682691679307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913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25-4633-86FE-1FA99B0ECF76}"/>
                </c:ext>
              </c:extLst>
            </c:dLbl>
            <c:dLbl>
              <c:idx val="2"/>
              <c:layout>
                <c:manualLayout>
                  <c:x val="8.5690522037506212E-3"/>
                  <c:y val="8.73653833586142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912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3"/>
                <c:pt idx="0">
                  <c:v>988</c:v>
                </c:pt>
                <c:pt idx="1">
                  <c:v>913</c:v>
                </c:pt>
                <c:pt idx="2">
                  <c:v>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D08-4EDB-95E5-221C413A5C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сдачи в аренду имущества 7 %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8562335816330201E-3"/>
                  <c:y val="2.1841345839653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1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D08-4EDB-95E5-221C413A5C21}"/>
                </c:ext>
              </c:extLst>
            </c:dLbl>
            <c:dLbl>
              <c:idx val="1"/>
              <c:layout>
                <c:manualLayout>
                  <c:x val="4.2845190543020616E-3"/>
                  <c:y val="-6.5524037518960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1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031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D08-4EDB-95E5-221C413A5C21}"/>
                </c:ext>
              </c:extLst>
            </c:dLbl>
            <c:dLbl>
              <c:idx val="2"/>
              <c:layout>
                <c:manualLayout>
                  <c:x val="9.9972111267048105E-3"/>
                  <c:y val="-2.1841345839653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1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232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3"/>
                <c:pt idx="0">
                  <c:v>1176</c:v>
                </c:pt>
                <c:pt idx="1">
                  <c:v>1031</c:v>
                </c:pt>
                <c:pt idx="2">
                  <c:v>1232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8-4EDB-95E5-221C413A5C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 13 %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2844065997337073E-3"/>
                  <c:y val="4.3682691679307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2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442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D08-4EDB-95E5-221C413A5C21}"/>
                </c:ext>
              </c:extLst>
            </c:dLbl>
            <c:dLbl>
              <c:idx val="1"/>
              <c:layout>
                <c:manualLayout>
                  <c:x val="4.2845190543020616E-3"/>
                  <c:y val="-6.5524037518960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2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248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D08-4EDB-95E5-221C413A5C21}"/>
                </c:ext>
              </c:extLst>
            </c:dLbl>
            <c:dLbl>
              <c:idx val="2"/>
              <c:layout>
                <c:manualLayout>
                  <c:x val="8.5690381086041233E-3"/>
                  <c:y val="-2.1841345839653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2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464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3"/>
                <c:pt idx="0">
                  <c:v>2442</c:v>
                </c:pt>
                <c:pt idx="1">
                  <c:v>2248</c:v>
                </c:pt>
                <c:pt idx="2">
                  <c:v>2464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D08-4EDB-95E5-221C413A5C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уплаты акцизов на нефтепродукты 16 %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71269207240276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  2 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959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D08-4EDB-95E5-221C413A5C21}"/>
                </c:ext>
              </c:extLst>
            </c:dLbl>
            <c:dLbl>
              <c:idx val="1"/>
              <c:layout>
                <c:manualLayout>
                  <c:x val="2.91534561454749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 2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748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D08-4EDB-95E5-221C413A5C21}"/>
                </c:ext>
              </c:extLst>
            </c:dLbl>
            <c:dLbl>
              <c:idx val="2"/>
              <c:layout>
                <c:manualLayout>
                  <c:x val="8.510130746163717E-3"/>
                  <c:y val="-2.18430656306645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2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948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3"/>
                <c:pt idx="0">
                  <c:v>2959</c:v>
                </c:pt>
                <c:pt idx="1">
                  <c:v>2748</c:v>
                </c:pt>
                <c:pt idx="2">
                  <c:v>2948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D08-4EDB-95E5-221C413A5C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Земельный налог с организаций  20 %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7126920724027358E-3"/>
                  <c:y val="-4.3682691679307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1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360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D08-4EDB-95E5-221C413A5C21}"/>
                </c:ext>
              </c:extLst>
            </c:dLbl>
            <c:dLbl>
              <c:idx val="1"/>
              <c:layout>
                <c:manualLayout>
                  <c:x val="7.1408650905034369E-3"/>
                  <c:y val="-2.1841345839653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1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460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D08-4EDB-95E5-221C413A5C21}"/>
                </c:ext>
              </c:extLst>
            </c:dLbl>
            <c:dLbl>
              <c:idx val="2"/>
              <c:layout>
                <c:manualLayout>
                  <c:x val="8.5690381086041233E-3"/>
                  <c:y val="2.1839626048642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3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751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D08-4EDB-95E5-221C413A5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Лист1!$G$2:$G$5</c:f>
              <c:numCache>
                <c:formatCode>#,##0</c:formatCode>
                <c:ptCount val="3"/>
                <c:pt idx="0">
                  <c:v>1360</c:v>
                </c:pt>
                <c:pt idx="1">
                  <c:v>1460</c:v>
                </c:pt>
                <c:pt idx="2">
                  <c:v>3751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D08-4EDB-95E5-221C413A5C2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 36 %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28451905430206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4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209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25-4633-86FE-1FA99B0ECF76}"/>
                </c:ext>
              </c:extLst>
            </c:dLbl>
            <c:dLbl>
              <c:idx val="1"/>
              <c:layout>
                <c:manualLayout>
                  <c:x val="5.7126920724027497E-3"/>
                  <c:y val="-4.3682691679307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3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665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25-4633-86FE-1FA99B0ECF76}"/>
                </c:ext>
              </c:extLst>
            </c:dLbl>
            <c:dLbl>
              <c:idx val="2"/>
              <c:layout>
                <c:manualLayout>
                  <c:x val="9.9972111267048105E-3"/>
                  <c:y val="-4.3682691679307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 6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748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25-4633-86FE-1FA99B0EC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факт 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Лист1!$H$2:$H$5</c:f>
              <c:numCache>
                <c:formatCode>#,##0</c:formatCode>
                <c:ptCount val="3"/>
                <c:pt idx="0">
                  <c:v>4209</c:v>
                </c:pt>
                <c:pt idx="1">
                  <c:v>3665</c:v>
                </c:pt>
                <c:pt idx="2">
                  <c:v>6748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D08-4EDB-95E5-221C413A5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gapDepth val="52"/>
        <c:shape val="cylinder"/>
        <c:axId val="92284800"/>
        <c:axId val="92286336"/>
        <c:axId val="0"/>
      </c:bar3DChart>
      <c:catAx>
        <c:axId val="9228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2286336"/>
        <c:crosses val="autoZero"/>
        <c:auto val="1"/>
        <c:lblAlgn val="ctr"/>
        <c:lblOffset val="100"/>
        <c:noMultiLvlLbl val="0"/>
      </c:catAx>
      <c:valAx>
        <c:axId val="92286336"/>
        <c:scaling>
          <c:orientation val="minMax"/>
          <c:max val="19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ru-RU"/>
          </a:p>
        </c:txPr>
        <c:crossAx val="92284800"/>
        <c:crosses val="autoZero"/>
        <c:crossBetween val="between"/>
      </c:valAx>
    </c:plotArea>
    <c:legend>
      <c:legendPos val="r"/>
      <c:legendEntry>
        <c:idx val="0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 anchor="t"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098629013322196"/>
          <c:y val="2.7119105439253419E-2"/>
          <c:w val="0.34653548437402942"/>
          <c:h val="0.95717806372169656"/>
        </c:manualLayout>
      </c:layout>
      <c:overlay val="0"/>
      <c:txPr>
        <a:bodyPr anchor="t"/>
        <a:lstStyle/>
        <a:p>
          <a:pPr>
            <a:defRPr sz="1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0.03538</cdr:x>
      <cdr:y>0.80682</cdr:y>
    </cdr:from>
    <cdr:to>
      <cdr:x>0.96461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515" y="5112568"/>
          <a:ext cx="8496879" cy="12241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000099"/>
              </a:solidFill>
            </a:rPr>
            <a:t>Факт </a:t>
          </a:r>
          <a:r>
            <a:rPr lang="ru-RU" sz="2400" b="1" smtClean="0">
              <a:solidFill>
                <a:srgbClr val="000099"/>
              </a:solidFill>
            </a:rPr>
            <a:t>249</a:t>
          </a:r>
          <a:r>
            <a:rPr lang="ru-RU" sz="2400" b="1">
              <a:solidFill>
                <a:srgbClr val="000099"/>
              </a:solidFill>
            </a:rPr>
            <a:t> </a:t>
          </a:r>
          <a:r>
            <a:rPr lang="ru-RU" sz="2400" b="1" smtClean="0">
              <a:solidFill>
                <a:srgbClr val="000099"/>
              </a:solidFill>
            </a:rPr>
            <a:t>172 </a:t>
          </a:r>
          <a:r>
            <a:rPr lang="ru-RU" sz="2400" b="1" dirty="0" smtClean="0">
              <a:solidFill>
                <a:srgbClr val="000099"/>
              </a:solidFill>
            </a:rPr>
            <a:t>тыс. рублей, в т. ч. </a:t>
          </a:r>
          <a:r>
            <a:rPr lang="ru-RU" sz="2400" b="1" dirty="0">
              <a:solidFill>
                <a:srgbClr val="000099"/>
              </a:solidFill>
            </a:rPr>
            <a:t>с</a:t>
          </a:r>
          <a:r>
            <a:rPr lang="ru-RU" sz="2400" b="1" dirty="0" smtClean="0">
              <a:solidFill>
                <a:srgbClr val="000099"/>
              </a:solidFill>
            </a:rPr>
            <a:t>редства бюджета Краснодарского края и Туапсинского района –                      230 556 тыс. рублей или 92,5 %</a:t>
          </a:r>
          <a:endParaRPr lang="ru-RU" sz="2400" b="1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0.90087</cdr:x>
      <cdr:y>0.05041</cdr:y>
    </cdr:from>
    <cdr:to>
      <cdr:x>0.97962</cdr:x>
      <cdr:y>0.12603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37532" y="28803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0.67308</cdr:x>
      <cdr:y>0.61364</cdr:y>
    </cdr:from>
    <cdr:to>
      <cdr:x>0.80695</cdr:x>
      <cdr:y>0.70455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 flipV="1">
          <a:off x="6154613" y="3888432"/>
          <a:ext cx="1224136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0.67308</cdr:x>
      <cdr:y>0.27505</cdr:y>
    </cdr:from>
    <cdr:to>
      <cdr:x>0.80694</cdr:x>
      <cdr:y>0.35227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6154613" y="1742910"/>
          <a:ext cx="1224046" cy="4893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0.23208</cdr:x>
      <cdr:y>0.20455</cdr:y>
    </cdr:from>
    <cdr:to>
      <cdr:x>0.31871</cdr:x>
      <cdr:y>0.29545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2122165" y="1296144"/>
          <a:ext cx="792088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</cdr:x>
      <cdr:y>0.45455</cdr:y>
    </cdr:from>
    <cdr:to>
      <cdr:x>0.81482</cdr:x>
      <cdr:y>0.51136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 flipV="1">
          <a:off x="6370637" y="2880320"/>
          <a:ext cx="108004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0.35571</cdr:x>
      <cdr:y>0.17499</cdr:y>
    </cdr:from>
    <cdr:to>
      <cdr:x>0.49077</cdr:x>
      <cdr:y>0.26168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229770" y="1017508"/>
          <a:ext cx="1226329" cy="504073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6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0.32998</cdr:x>
      <cdr:y>0.14105</cdr:y>
    </cdr:from>
    <cdr:to>
      <cdr:x>0.48747</cdr:x>
      <cdr:y>0.23897</cdr:y>
    </cdr:to>
    <cdr:sp macro="" textlink="">
      <cdr:nvSpPr>
        <cdr:cNvPr id="10" name="TextBox 9"/>
        <cdr:cNvSpPr txBox="1"/>
      </cdr:nvSpPr>
      <cdr:spPr>
        <a:xfrm xmlns:a="http://schemas.openxmlformats.org/drawingml/2006/main" rot="20356012">
          <a:off x="2996218" y="820144"/>
          <a:ext cx="1429991" cy="569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152,2 %</a:t>
          </a:r>
          <a:endParaRPr lang="ru-RU" sz="2400" b="1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0.30313</cdr:x>
      <cdr:y>0.26044</cdr:y>
    </cdr:from>
    <cdr:to>
      <cdr:x>0.40313</cdr:x>
      <cdr:y>0.41284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71800" y="15626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0.37719</cdr:x>
      <cdr:y>0.21092</cdr:y>
    </cdr:from>
    <cdr:to>
      <cdr:x>0.50869</cdr:x>
      <cdr:y>0.28868</cdr:y>
    </cdr:to>
    <cdr:sp macro="" textlink="">
      <cdr:nvSpPr>
        <cdr:cNvPr id="5" name="TextBox 4"/>
        <cdr:cNvSpPr txBox="1"/>
      </cdr:nvSpPr>
      <cdr:spPr>
        <a:xfrm xmlns:a="http://schemas.openxmlformats.org/drawingml/2006/main" rot="20765345">
          <a:off x="3424856" y="1226413"/>
          <a:ext cx="1194004" cy="452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+6 382</a:t>
          </a:r>
          <a:endParaRPr lang="ru-RU" sz="2400" b="1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0.14158</cdr:x>
      <cdr:y>0.05088</cdr:y>
    </cdr:from>
    <cdr:to>
      <cdr:x>0.48883</cdr:x>
      <cdr:y>0.19949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1285554" y="295860"/>
          <a:ext cx="3152987" cy="86409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6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0.17459</cdr:x>
      <cdr:y>0.04492</cdr:y>
    </cdr:from>
    <cdr:to>
      <cdr:x>0.33063</cdr:x>
      <cdr:y>0.1444</cdr:y>
    </cdr:to>
    <cdr:sp macro="" textlink="">
      <cdr:nvSpPr>
        <cdr:cNvPr id="20" name="TextBox 1"/>
        <cdr:cNvSpPr txBox="1"/>
      </cdr:nvSpPr>
      <cdr:spPr>
        <a:xfrm xmlns:a="http://schemas.openxmlformats.org/drawingml/2006/main" rot="21057287">
          <a:off x="1585220" y="261193"/>
          <a:ext cx="1416892" cy="5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136,5 %</a:t>
          </a:r>
          <a:endParaRPr lang="ru-RU" sz="2400" b="1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0.17823</cdr:x>
      <cdr:y>0.15283</cdr:y>
    </cdr:from>
    <cdr:to>
      <cdr:x>0.31621</cdr:x>
      <cdr:y>0.23958</cdr:y>
    </cdr:to>
    <cdr:sp macro="" textlink="">
      <cdr:nvSpPr>
        <cdr:cNvPr id="9" name="TextBox 1"/>
        <cdr:cNvSpPr txBox="1"/>
      </cdr:nvSpPr>
      <cdr:spPr>
        <a:xfrm xmlns:a="http://schemas.openxmlformats.org/drawingml/2006/main" rot="20663838">
          <a:off x="1618338" y="888668"/>
          <a:ext cx="1252843" cy="504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+4 976</a:t>
          </a:r>
          <a:endParaRPr lang="ru-RU" sz="2400" b="1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099" tIns="46050" rIns="92099" bIns="460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099" tIns="46050" rIns="92099" bIns="46050" rtlCol="0"/>
          <a:lstStyle>
            <a:lvl1pPr algn="r">
              <a:defRPr sz="1200"/>
            </a:lvl1pPr>
          </a:lstStyle>
          <a:p>
            <a:fld id="{A3653400-D54E-4D4C-947F-32A95B38F108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50" rIns="92099" bIns="4605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2099" tIns="46050" rIns="92099" bIns="460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6412"/>
          </a:xfrm>
          <a:prstGeom prst="rect">
            <a:avLst/>
          </a:prstGeom>
        </p:spPr>
        <p:txBody>
          <a:bodyPr vert="horz" lIns="92099" tIns="46050" rIns="92099" bIns="460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6412"/>
          </a:xfrm>
          <a:prstGeom prst="rect">
            <a:avLst/>
          </a:prstGeom>
        </p:spPr>
        <p:txBody>
          <a:bodyPr vert="horz" lIns="92099" tIns="46050" rIns="92099" bIns="46050" rtlCol="0" anchor="b"/>
          <a:lstStyle>
            <a:lvl1pPr algn="r">
              <a:defRPr sz="1200"/>
            </a:lvl1pPr>
          </a:lstStyle>
          <a:p>
            <a:fld id="{3A2A8FD6-A51C-4539-9477-50890BDC8E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6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BAA3C-4F29-49CA-8B28-25690F890E7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9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 по соцсфере-2 449 936,3 разделы 07,08,09,10,11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A8FD6-A51C-4539-9477-50890BDC8E5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3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4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0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7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8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3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1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21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0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7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1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8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8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6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05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EF2-64F3-4075-8F41-D14824B9C89E}" type="datetimeFigureOut">
              <a:rPr lang="ru-RU" smtClean="0"/>
              <a:pPr/>
              <a:t>26.06.2025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8D7B-90C6-44CA-87DB-74D43DD3BC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6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EF2-64F3-4075-8F41-D14824B9C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8D7B-90C6-44CA-87DB-74D43DD3B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2" y="15110"/>
            <a:ext cx="30597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ru-RU" sz="3200" b="1" cap="none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cap="none" dirty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cap="none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cap="none" dirty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cap="none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cap="none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6125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137"/>
            <a:ext cx="14401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01" y="2416820"/>
            <a:ext cx="2970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2000" b="1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ОТЧЕТ</a:t>
            </a:r>
          </a:p>
          <a:p>
            <a:pPr lvl="0"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 ИСПОЛНЕНИИ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БЮДЖЕТА ГЕОРГИЕВСКОГО СЕЛЬСКОГО ПОСЕЛЕНИЯ ТУАПСИНСКОГО РАЙОНА</a:t>
            </a:r>
            <a:b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b="1" u="sng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 2024 ГОД</a:t>
            </a:r>
            <a:endParaRPr lang="ru-RU" sz="2000" b="1" dirty="0">
              <a:ln w="12700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2" y="929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2251" y="116632"/>
            <a:ext cx="866443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муниципальных программ </a:t>
            </a:r>
          </a:p>
          <a:p>
            <a:pPr algn="ctr"/>
            <a:r>
              <a:rPr lang="ru-RU" sz="2400" smtClean="0"/>
              <a:t>                                                                                                  </a:t>
            </a:r>
            <a:r>
              <a:rPr lang="ru-RU" sz="2400" dirty="0" smtClean="0"/>
              <a:t>(тыс. рублей)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530" y="1539044"/>
            <a:ext cx="4660511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Всего: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6351" y="2073587"/>
            <a:ext cx="4635690" cy="552108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ЖКХ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530" y="3544983"/>
            <a:ext cx="4667129" cy="689381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Обеспечение </a:t>
            </a:r>
            <a:r>
              <a:rPr lang="ru-RU" sz="2000" b="1" dirty="0" smtClean="0">
                <a:solidFill>
                  <a:srgbClr val="002060"/>
                </a:solidFill>
              </a:rPr>
              <a:t>безопасности и защита населения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530" y="2728729"/>
            <a:ext cx="4660511" cy="689497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Социальная </a:t>
            </a:r>
            <a:r>
              <a:rPr lang="ru-RU" sz="2000" b="1" dirty="0" smtClean="0">
                <a:solidFill>
                  <a:srgbClr val="002060"/>
                </a:solidFill>
              </a:rPr>
              <a:t>сфера (спорт, культура, соц. политика)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530" y="4457926"/>
            <a:ext cx="4667129" cy="694038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Дорожное 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530" y="5301209"/>
            <a:ext cx="4681449" cy="1556792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Прочие (АПК, функционирование администрации, малый бизнес, </a:t>
            </a:r>
            <a:r>
              <a:rPr lang="ru-RU" sz="2000" b="1" dirty="0" smtClean="0">
                <a:solidFill>
                  <a:srgbClr val="002060"/>
                </a:solidFill>
              </a:rPr>
              <a:t>противодействие коррупции, укрепление правопорядка, профилактика терроризма)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7971" y="1549363"/>
            <a:ext cx="1176614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237 254,2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9255" y="4480051"/>
            <a:ext cx="1140621" cy="656692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4 095,2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62662" y="5301209"/>
            <a:ext cx="1164038" cy="1556791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8 422,2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93158" y="2712594"/>
            <a:ext cx="1166718" cy="689497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20 555,3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53685" y="2073587"/>
            <a:ext cx="1206191" cy="552108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195 288,1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79362" y="3568359"/>
            <a:ext cx="1172420" cy="6660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8 893,4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0490" y="1567218"/>
            <a:ext cx="1159673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228 316,0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42846" y="3573016"/>
            <a:ext cx="1162583" cy="6613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8 893,2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90309" y="1567218"/>
            <a:ext cx="1054493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96,2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31783" y="3605705"/>
            <a:ext cx="1051927" cy="6286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100,0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42847" y="2073587"/>
            <a:ext cx="1194941" cy="552108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189 </a:t>
            </a:r>
            <a:r>
              <a:rPr lang="ru-RU" b="1" dirty="0" smtClean="0">
                <a:solidFill>
                  <a:srgbClr val="0033CC"/>
                </a:solidFill>
              </a:rPr>
              <a:t>096,9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16250" y="2084639"/>
            <a:ext cx="1051927" cy="552108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96,8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31784" y="2779725"/>
            <a:ext cx="1051926" cy="638501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99,5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26414" y="2763590"/>
            <a:ext cx="1186487" cy="638501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20 447,2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31784" y="4500457"/>
            <a:ext cx="1059394" cy="656692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45,4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42847" y="4495272"/>
            <a:ext cx="1162584" cy="656692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1 858,8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29017" y="5301209"/>
            <a:ext cx="1181282" cy="1556791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8 019,9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897800" y="5301210"/>
            <a:ext cx="1085910" cy="1556790"/>
          </a:xfrm>
          <a:prstGeom prst="round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95,2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77077" y="992696"/>
            <a:ext cx="1217508" cy="474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0597" y="1005061"/>
            <a:ext cx="1209703" cy="474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57346" y="1017240"/>
            <a:ext cx="1107141" cy="449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%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7"/>
            <a:ext cx="9140127" cy="1351053"/>
          </a:xfrm>
        </p:spPr>
        <p:txBody>
          <a:bodyPr>
            <a:noAutofit/>
          </a:bodyPr>
          <a:lstStyle/>
          <a:p>
            <a:r>
              <a:rPr lang="ru-RU" sz="4000" b="1" dirty="0"/>
              <a:t>Межбюджетные </a:t>
            </a:r>
            <a:r>
              <a:rPr lang="ru-RU" sz="4000" b="1" dirty="0" smtClean="0"/>
              <a:t>трансферты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400" b="1" dirty="0" smtClean="0"/>
              <a:t>За счет средств бюджета Туапсинского района –                                </a:t>
            </a:r>
            <a:r>
              <a:rPr lang="ru-RU" sz="2800" b="1" dirty="0" smtClean="0"/>
              <a:t>154,7 млн рублей (61,1 %)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934670"/>
            <a:ext cx="636099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Дотации на сбалансированность бюджета </a:t>
            </a:r>
            <a:r>
              <a:rPr lang="ru-RU" dirty="0" smtClean="0"/>
              <a:t>- проведены </a:t>
            </a:r>
            <a:r>
              <a:rPr lang="ru-RU" dirty="0"/>
              <a:t>мероприятия </a:t>
            </a:r>
            <a:r>
              <a:rPr lang="ru-RU" dirty="0" smtClean="0"/>
              <a:t>по повышению заработной платы работникам </a:t>
            </a:r>
            <a:r>
              <a:rPr lang="ru-RU" dirty="0"/>
              <a:t>культуры до среднего краевого уровня </a:t>
            </a:r>
            <a:r>
              <a:rPr lang="ru-RU" b="1" dirty="0" smtClean="0"/>
              <a:t>1 071, 9 тыс. </a:t>
            </a:r>
            <a:r>
              <a:rPr lang="ru-RU" b="1" dirty="0"/>
              <a:t>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092498"/>
            <a:ext cx="582420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Осуществлены мероприятия </a:t>
            </a:r>
            <a:r>
              <a:rPr lang="ru-RU" sz="1600" dirty="0"/>
              <a:t>по территориальной обороне и гражданской обороне, защите населения от чрезвычайных ситуаций природного и техногенного характера в границах поселений ТО </a:t>
            </a:r>
            <a:r>
              <a:rPr lang="ru-RU" sz="1600" dirty="0" smtClean="0"/>
              <a:t>СРУ+РАСОКМ </a:t>
            </a:r>
            <a:r>
              <a:rPr lang="ru-RU" b="1" dirty="0" smtClean="0"/>
              <a:t>1 135,4 тыс. рублей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0746" y="1355284"/>
            <a:ext cx="580325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Осуществлена оплата по исполнительным листам в пользу ПАО «ТНС энерго Кубань» и ПАО «Россети</a:t>
            </a:r>
            <a:r>
              <a:rPr lang="ru-RU" dirty="0"/>
              <a:t> Кубани», </a:t>
            </a:r>
            <a:r>
              <a:rPr lang="ru-RU" dirty="0" smtClean="0"/>
              <a:t>экстренные мероприятия </a:t>
            </a:r>
            <a:r>
              <a:rPr lang="ru-RU" dirty="0"/>
              <a:t>по переустройству сетей КВЛ-10 </a:t>
            </a:r>
            <a:r>
              <a:rPr lang="ru-RU" dirty="0" smtClean="0"/>
              <a:t>кВт </a:t>
            </a:r>
            <a:r>
              <a:rPr lang="ru-RU" dirty="0"/>
              <a:t>ТП 3 Школа–ТП Северная, ТП-Тоннельная, ТП-Цирк, ТП-Северная (вынос электросетевых объектов)</a:t>
            </a:r>
            <a:r>
              <a:rPr lang="ru-RU" b="1" dirty="0"/>
              <a:t>  </a:t>
            </a:r>
            <a:r>
              <a:rPr lang="ru-RU" b="1" dirty="0" smtClean="0"/>
              <a:t>137 644,8 тыс. </a:t>
            </a:r>
            <a:r>
              <a:rPr lang="ru-RU" b="1" dirty="0"/>
              <a:t>рублей</a:t>
            </a:r>
          </a:p>
        </p:txBody>
      </p:sp>
      <p:pic>
        <p:nvPicPr>
          <p:cNvPr id="1026" name="Picture 2" descr="https://avatars.mds.yandex.net/i?id=c765c3f6d6f5398e9bc97572dd0f54d81b9c4e03-474713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494"/>
            <a:ext cx="2843808" cy="26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https://mingochs.krasnodar.ru/upload/iblock/d84/7zclv92br7025kkwfca9qgb6axggu6nr/photo_2024_07_02_16_03_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06" y="3092499"/>
            <a:ext cx="3315922" cy="28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s://avatars.mds.yandex.net/i?id=c4e78564011e653ecc452197c4420a6643d7c3a2-1081228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281"/>
            <a:ext cx="3340746" cy="17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43808" y="4513585"/>
            <a:ext cx="29814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Дотация на выравнивание бюджетной обеспеченности поселения </a:t>
            </a:r>
            <a:r>
              <a:rPr lang="ru-RU" dirty="0" smtClean="0"/>
              <a:t>– </a:t>
            </a:r>
          </a:p>
          <a:p>
            <a:pPr algn="ctr"/>
            <a:r>
              <a:rPr lang="ru-RU" b="1" dirty="0" smtClean="0"/>
              <a:t>14 800,0 тыс. </a:t>
            </a:r>
            <a:r>
              <a:rPr lang="ru-RU" b="1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058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Межбюджетные трансферты </a:t>
            </a:r>
            <a:br>
              <a:rPr lang="ru-RU" b="1" dirty="0" smtClean="0"/>
            </a:br>
            <a:r>
              <a:rPr lang="ru-RU" sz="2700" b="1" dirty="0" smtClean="0"/>
              <a:t>При </a:t>
            </a:r>
            <a:r>
              <a:rPr lang="ru-RU" sz="2700" b="1" dirty="0"/>
              <a:t>участии средств Краснодарского </a:t>
            </a:r>
            <a:r>
              <a:rPr lang="ru-RU" sz="2700" b="1" dirty="0" smtClean="0"/>
              <a:t>края </a:t>
            </a:r>
            <a:r>
              <a:rPr lang="ru-RU" sz="3100" b="1" dirty="0" smtClean="0"/>
              <a:t>– 75,5 млн рублей</a:t>
            </a:r>
            <a:endParaRPr lang="ru-RU" sz="3600" b="1" dirty="0"/>
          </a:p>
        </p:txBody>
      </p:sp>
      <p:pic>
        <p:nvPicPr>
          <p:cNvPr id="13" name="Picture 2" descr="https://avatars.mds.yandex.net/i?id=15e25f9dff51a53084b87f739acc09537c0350f3-5528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923838"/>
            <a:ext cx="3582144" cy="281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4968527"/>
            <a:ext cx="5436096" cy="17728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Укреплена </a:t>
            </a:r>
            <a:r>
              <a:rPr lang="ru-RU" dirty="0">
                <a:solidFill>
                  <a:schemeClr val="tx1"/>
                </a:solidFill>
              </a:rPr>
              <a:t>материально-технической базы учреждений культуры, приобретено музыкальное оборудование (цифровой микшер, радиомикрофоны, микшерный пульт) – за счет средства ЗСК на сумму </a:t>
            </a:r>
            <a:r>
              <a:rPr lang="ru-RU" b="1" dirty="0" smtClean="0">
                <a:solidFill>
                  <a:schemeClr val="tx1"/>
                </a:solidFill>
              </a:rPr>
              <a:t>800 </a:t>
            </a:r>
            <a:r>
              <a:rPr lang="ru-RU" b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3" y="2277133"/>
            <a:ext cx="5428001" cy="919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на исполнение вступивших в законную силу постановлений Арбитражного суда за счет резервного фонда - </a:t>
            </a:r>
            <a:r>
              <a:rPr lang="ru-RU" b="1" dirty="0" smtClean="0">
                <a:solidFill>
                  <a:schemeClr val="tx1"/>
                </a:solidFill>
              </a:rPr>
              <a:t>51 300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1268158"/>
            <a:ext cx="5436096" cy="8646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Проведены </a:t>
            </a:r>
            <a:r>
              <a:rPr lang="ru-RU" dirty="0">
                <a:solidFill>
                  <a:schemeClr val="tx1"/>
                </a:solidFill>
              </a:rPr>
              <a:t>мероприятия по расчистке русел рек от поваленных деревьев и других древесных остатков на сумму </a:t>
            </a:r>
            <a:r>
              <a:rPr lang="ru-RU" b="1" dirty="0">
                <a:solidFill>
                  <a:schemeClr val="tx1"/>
                </a:solidFill>
              </a:rPr>
              <a:t>6 812,2 тыс. рублей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18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268158"/>
            <a:ext cx="3574049" cy="25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07904" y="3277507"/>
            <a:ext cx="5428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Дотация на выравнивание бюджетной обеспеченности поселения </a:t>
            </a:r>
            <a:r>
              <a:rPr lang="ru-RU" dirty="0" smtClean="0"/>
              <a:t>– </a:t>
            </a:r>
            <a:r>
              <a:rPr lang="ru-RU" b="1" dirty="0" smtClean="0"/>
              <a:t>14 403,8 тыс. </a:t>
            </a:r>
            <a:r>
              <a:rPr lang="ru-RU" b="1" dirty="0"/>
              <a:t>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4007142"/>
            <a:ext cx="5436096" cy="824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tx1"/>
                </a:solidFill>
              </a:rPr>
              <a:t>Дотации на сбалансированность бюджета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2 229,5 тыс</a:t>
            </a:r>
            <a:r>
              <a:rPr lang="ru-RU" b="1" dirty="0">
                <a:solidFill>
                  <a:schemeClr val="tx1"/>
                </a:solidFill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747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306163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18002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6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00811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Георгиевского сельского поселения Туапсинского района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1556792"/>
            <a:ext cx="7992888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4" y="1052736"/>
            <a:ext cx="8661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Настоящий информационный сборник «Бюджет для граждан» посвящен отчету об исполнении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 Георгиевского сельского поселения Туапсинского района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2024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является основным документом, в котором содержатся сведения о том, какие доходы получил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года, на какие цели и в каком объеме были израсходованы бюджетные средства.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этом сборнике мы хотим познакомить население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Туапсинского района не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с цифрами, объемами доходов и расходов, но и пояснить, каким образом были получены соответствующие доходы и каких результатов удалось добиться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результате расходования бюджетных средств.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aranova\Desktop\фотки\Георгиевское С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9056"/>
            <a:ext cx="8784975" cy="23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2786" y="1516119"/>
            <a:ext cx="8953710" cy="2272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по рассмотрению </a:t>
            </a:r>
            <a:r>
              <a:rPr lang="ru-RU" sz="2400" b="1" spc="45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Отчета </a:t>
            </a:r>
            <a:r>
              <a:rPr lang="ru-RU" sz="2400" b="1" spc="45" dirty="0">
                <a:solidFill>
                  <a:prstClr val="black"/>
                </a:solidFill>
                <a:latin typeface="Times New Roman"/>
                <a:ea typeface="Times New Roman"/>
              </a:rPr>
              <a:t>об исполнении </a:t>
            </a:r>
            <a:r>
              <a:rPr lang="ru-RU" sz="2400" b="1" spc="45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бюджета Георгиевского сельского </a:t>
            </a:r>
            <a:r>
              <a:rPr lang="ru-RU" sz="2400" b="1" spc="45" dirty="0">
                <a:solidFill>
                  <a:prstClr val="black"/>
                </a:solidFill>
                <a:latin typeface="Times New Roman"/>
                <a:ea typeface="Times New Roman"/>
              </a:rPr>
              <a:t>поселения Туапсинского района за 2024 </a:t>
            </a:r>
            <a:r>
              <a:rPr lang="ru-RU" sz="2400" b="1" spc="45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год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состоялись 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6 </a:t>
            </a:r>
            <a:r>
              <a:rPr lang="ru-RU" sz="24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июня 2025 г.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проведены с соблюдением всех процедур проведения публичных слушаний</a:t>
            </a:r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9" y="188640"/>
            <a:ext cx="934181" cy="12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4435" y="3861048"/>
            <a:ext cx="6617805" cy="2880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Получено положительное Заключение </a:t>
            </a:r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Контрольно-счетной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палаты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Туапсинский муниципальный округ Краснодарского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края на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 соблюдения параметров </a:t>
            </a:r>
            <a:endParaRPr lang="ru-RU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 исполнения бюджета  </a:t>
            </a:r>
          </a:p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г.)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7"/>
            <a:ext cx="2160240" cy="27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8864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Бюджет</a:t>
            </a:r>
          </a:p>
          <a:p>
            <a:pPr lvl="0"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Георгиевского сельского поселения</a:t>
            </a:r>
          </a:p>
          <a:p>
            <a:pPr lvl="0"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Туапсинского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546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243930"/>
            <a:ext cx="6660740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Георгиевского сельского поселения Туапсинского района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027" y="3501008"/>
            <a:ext cx="8726710" cy="3027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 решением Совета Георгиевского сельского поселения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Туапсинского района</a:t>
            </a:r>
            <a:b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22 </a:t>
            </a: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г. № 194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Георгиевского сельского поселения Туапсинского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на 2024 год»               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 последующими внесенными изменениями) 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3628"/>
            <a:ext cx="2843808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4401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57" y="188640"/>
            <a:ext cx="8187467" cy="14484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Основные характеристики бюджета Георгиевского сельского поселения</a:t>
            </a:r>
            <a:br>
              <a:rPr lang="ru-RU" sz="3200" b="1" dirty="0" smtClean="0"/>
            </a:br>
            <a:r>
              <a:rPr lang="ru-RU" sz="3200" b="1" dirty="0" smtClean="0"/>
              <a:t> Туапсинского района</a:t>
            </a:r>
            <a:r>
              <a:rPr lang="en-US" sz="3200" b="1" dirty="0" smtClean="0"/>
              <a:t> </a:t>
            </a:r>
            <a:r>
              <a:rPr lang="ru-RU" sz="3200" b="1" dirty="0" smtClean="0"/>
              <a:t>за 2024 год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19584" y="4149080"/>
            <a:ext cx="153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млн</a:t>
            </a:r>
            <a:r>
              <a:rPr lang="ru-RU" b="1" dirty="0">
                <a:solidFill>
                  <a:srgbClr val="002060"/>
                </a:solidFill>
              </a:rPr>
              <a:t>. 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бюджет\047098c79bff3cbfeb57d8a46228d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" y="3873452"/>
            <a:ext cx="3096345" cy="27314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бюджет\047098c79bff3cbfeb57d8a46228d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77" y="3900292"/>
            <a:ext cx="3011406" cy="2724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бюджет\047098c79bff3cbfeb57d8a46228d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17" y="3900292"/>
            <a:ext cx="2718757" cy="27046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341" y="3403403"/>
            <a:ext cx="111328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50000"/>
                  </a:srgbClr>
                </a:solidFill>
              </a:rPr>
              <a:t>план</a:t>
            </a:r>
            <a:endParaRPr lang="ru-RU" sz="2400" b="1" dirty="0">
              <a:solidFill>
                <a:srgbClr val="63891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0881" y="3411787"/>
            <a:ext cx="109980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75000"/>
                  </a:srgbClr>
                </a:solidFill>
              </a:rPr>
              <a:t>факт</a:t>
            </a:r>
            <a:endParaRPr lang="ru-RU" sz="24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156" y="24643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Доходы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8820" y="25154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Расходы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0190" y="1897227"/>
            <a:ext cx="25902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Дефицит(-)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Профицит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(+)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4794" y="3461739"/>
            <a:ext cx="10747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50000"/>
                  </a:srgbClr>
                </a:solidFill>
              </a:rPr>
              <a:t>план</a:t>
            </a:r>
            <a:endParaRPr lang="ru-RU" sz="2400" b="1" dirty="0">
              <a:solidFill>
                <a:srgbClr val="63891F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9941" y="3438627"/>
            <a:ext cx="100582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50000"/>
                  </a:srgbClr>
                </a:solidFill>
              </a:rPr>
              <a:t>план</a:t>
            </a:r>
            <a:endParaRPr lang="ru-RU" sz="2400" b="1" dirty="0">
              <a:solidFill>
                <a:srgbClr val="63891F">
                  <a:lumMod val="5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8686" y="3429000"/>
            <a:ext cx="1079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75000"/>
                  </a:srgbClr>
                </a:solidFill>
              </a:rPr>
              <a:t>факт</a:t>
            </a:r>
            <a:endParaRPr lang="ru-RU" sz="24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3828" y="3461740"/>
            <a:ext cx="93813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891F">
                    <a:lumMod val="75000"/>
                  </a:srgbClr>
                </a:solidFill>
              </a:rPr>
              <a:t>факт</a:t>
            </a:r>
            <a:endParaRPr lang="ru-RU" sz="24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283" y="5215176"/>
            <a:ext cx="1552233" cy="443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247 929,8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28813" y="5445224"/>
            <a:ext cx="1375544" cy="433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249 171,9</a:t>
            </a:r>
            <a:endParaRPr lang="ru-RU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62473" y="4122794"/>
            <a:ext cx="1224135" cy="522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101 </a:t>
            </a:r>
            <a:r>
              <a:rPr lang="en-US" sz="2400" b="1" dirty="0" smtClean="0">
                <a:solidFill>
                  <a:srgbClr val="00B050"/>
                </a:solidFill>
              </a:rPr>
              <a:t>%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35768" y="4097953"/>
            <a:ext cx="1058351" cy="451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14367" y="5445224"/>
            <a:ext cx="1266204" cy="455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252 346,0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42301" y="5244830"/>
            <a:ext cx="1247561" cy="451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243 300,9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797" y="5344322"/>
            <a:ext cx="1119392" cy="4654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-4 416,2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17699" y="5273156"/>
            <a:ext cx="1021162" cy="4797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5 871,0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08495" y="2952950"/>
            <a:ext cx="1338391" cy="373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4765352"/>
              </p:ext>
            </p:extLst>
          </p:nvPr>
        </p:nvGraphicFramePr>
        <p:xfrm>
          <a:off x="1563" y="404664"/>
          <a:ext cx="91440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9121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  <a:t>Доходы </a:t>
            </a: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  <a:t>бюджета </a:t>
            </a:r>
            <a:b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</a:b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  <a:t>Георгиевского сельского поселения</a:t>
            </a:r>
            <a:b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</a:b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  <a:t>Туапсинского района за 2024 </a:t>
            </a:r>
            <a:r>
              <a:rPr lang="ru-RU" sz="28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Rod" pitchFamily="49" charset="-79"/>
              </a:rPr>
              <a:t>год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72953"/>
          </a:xfrm>
        </p:spPr>
        <p:txBody>
          <a:bodyPr>
            <a:noAutofit/>
          </a:bodyPr>
          <a:lstStyle/>
          <a:p>
            <a:pPr algn="ctr"/>
            <a:r>
              <a:rPr lang="ru-RU" sz="2200" b="1" spc="150" dirty="0" smtClean="0">
                <a:ln w="11430"/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Исполнение бюджета Георгиевского сельского поселения Туапсинского района</a:t>
            </a:r>
            <a:br>
              <a:rPr lang="ru-RU" sz="2200" b="1" spc="150" dirty="0" smtClean="0">
                <a:ln w="11430"/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spc="150" dirty="0" smtClean="0">
                <a:ln w="11430"/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по налоговым и неналоговым доходам за 2024 год</a:t>
            </a:r>
            <a:endParaRPr lang="ru-RU" sz="2200" b="1" dirty="0">
              <a:solidFill>
                <a:srgbClr val="00206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9668921"/>
              </p:ext>
            </p:extLst>
          </p:nvPr>
        </p:nvGraphicFramePr>
        <p:xfrm>
          <a:off x="46086" y="1043340"/>
          <a:ext cx="9079884" cy="581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36512" y="1196752"/>
            <a:ext cx="1050515" cy="3018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ыс.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2" y="6093296"/>
            <a:ext cx="1728192" cy="680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План 2024  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12 233</a:t>
            </a:r>
            <a:endParaRPr lang="ru-RU" sz="1900" b="1" dirty="0">
              <a:solidFill>
                <a:srgbClr val="000066"/>
              </a:solidFill>
              <a:latin typeface="Palatino Linotyp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6101444"/>
            <a:ext cx="1751523" cy="664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Факт 2024 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 18 615</a:t>
            </a:r>
            <a:endParaRPr lang="ru-RU" sz="1900" b="1" dirty="0">
              <a:solidFill>
                <a:srgbClr val="000066"/>
              </a:solidFill>
              <a:latin typeface="Palatino Linotyp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694" y="6085248"/>
            <a:ext cx="1562638" cy="680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Факт 2023  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Palatino Linotype" pitchFamily="18" charset="0"/>
              </a:rPr>
              <a:t>13 639</a:t>
            </a:r>
            <a:endParaRPr lang="ru-RU" sz="1900" b="1" dirty="0">
              <a:solidFill>
                <a:srgbClr val="000066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385"/>
            <a:ext cx="8784976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</a:rPr>
              <a:t>РАСХОДЫ БЮДЖЕТА </a:t>
            </a:r>
            <a:r>
              <a:rPr lang="ru-RU" sz="2400" b="1" dirty="0" smtClean="0">
                <a:ln w="11430"/>
              </a:rPr>
              <a:t/>
            </a:r>
            <a:br>
              <a:rPr lang="ru-RU" sz="2400" b="1" dirty="0" smtClean="0">
                <a:ln w="11430"/>
              </a:rPr>
            </a:br>
            <a:r>
              <a:rPr lang="ru-RU" sz="2400" b="1" dirty="0">
                <a:ln w="11430"/>
              </a:rPr>
              <a:t>Георгиевского сельского поселения Туапсинского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5685"/>
              </p:ext>
            </p:extLst>
          </p:nvPr>
        </p:nvGraphicFramePr>
        <p:xfrm>
          <a:off x="107503" y="1082093"/>
          <a:ext cx="8856985" cy="566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9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Исполнено</a:t>
                      </a: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endParaRPr lang="ru-RU" sz="20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исполнения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252 346,0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243 300,9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4" marR="7324" marT="732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22 949,6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22 455,8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97,8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484,0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470,7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97,3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8 971,8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8 971,7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4 097,2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1 858,8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45,4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195 288,1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189 096,8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96,8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19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 887,9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19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 779,7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99,5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619,5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619,5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7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Физическая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культура и спорт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324" marR="7324" marT="7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47,9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47,9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leader-id.storage.yandexcloud.net/upload/3379068/df2d0132-c43b-43c6-bc9b-2a1e6679f4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5" y="5229200"/>
            <a:ext cx="4243871" cy="16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i?id=13fe6657bb699c72b25768c9afc2e00d7a43f304-124220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4895528" cy="12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6261" y="711825"/>
            <a:ext cx="4896543" cy="53136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СПОЛНЕНИЕ БЮДЖЕТА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ГЕОРГИЕВСКОГО СЕЛЬСКОГО ПОСЕЛЕНИЯ ТУАПСИНСКОГО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В РАМКАХ МУНИЦИПАЛЬНЫХ ПРОГРАММ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Пла</a:t>
            </a:r>
            <a:r>
              <a:rPr lang="ru-RU" sz="2400" b="1" dirty="0" smtClean="0">
                <a:solidFill>
                  <a:srgbClr val="FFFF00"/>
                </a:solidFill>
              </a:rPr>
              <a:t>н 237 254,2 тыс. руб., Факт 228 316,0 тыс. руб.   (96,2 %)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4427984" y="28575"/>
            <a:ext cx="4660418" cy="2824361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CC"/>
                </a:solidFill>
              </a:rPr>
              <a:t>Расходная часть бюджета </a:t>
            </a:r>
            <a:r>
              <a:rPr lang="ru-RU" sz="2000" b="1" dirty="0" smtClean="0">
                <a:solidFill>
                  <a:srgbClr val="0033CC"/>
                </a:solidFill>
              </a:rPr>
              <a:t>была сформирована </a:t>
            </a:r>
            <a:r>
              <a:rPr lang="ru-RU" sz="2000" b="1" dirty="0">
                <a:solidFill>
                  <a:srgbClr val="0033CC"/>
                </a:solidFill>
              </a:rPr>
              <a:t>и представлена в программном формате 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основе </a:t>
            </a:r>
            <a:r>
              <a:rPr lang="ru-RU" sz="2400" b="1" u="sng" dirty="0" smtClean="0">
                <a:solidFill>
                  <a:srgbClr val="FF0000"/>
                </a:solidFill>
              </a:rPr>
              <a:t>12</a:t>
            </a:r>
            <a:r>
              <a:rPr lang="ru-RU" sz="2400" b="1" dirty="0" smtClean="0">
                <a:solidFill>
                  <a:srgbClr val="FF0000"/>
                </a:solidFill>
              </a:rPr>
              <a:t> муниципальных </a:t>
            </a:r>
            <a:r>
              <a:rPr lang="ru-RU" sz="2400" b="1" dirty="0">
                <a:solidFill>
                  <a:srgbClr val="FF0000"/>
                </a:solidFill>
              </a:rPr>
              <a:t>программ 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4572000" y="2996952"/>
            <a:ext cx="4541971" cy="345638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93,8 %</a:t>
            </a:r>
            <a:r>
              <a:rPr lang="ru-RU" sz="2400" b="1" dirty="0" smtClean="0"/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расходов распределены </a:t>
            </a:r>
            <a:r>
              <a:rPr lang="ru-RU" sz="2000" b="1" dirty="0">
                <a:solidFill>
                  <a:srgbClr val="0033CC"/>
                </a:solidFill>
              </a:rPr>
              <a:t>в рамках муниципальных </a:t>
            </a:r>
            <a:r>
              <a:rPr lang="ru-RU" sz="2000" b="1" dirty="0" smtClean="0">
                <a:solidFill>
                  <a:srgbClr val="0033CC"/>
                </a:solidFill>
              </a:rPr>
              <a:t>программ,  из них на отрасль ЖКХ приходится </a:t>
            </a:r>
            <a:r>
              <a:rPr lang="ru-RU" sz="2000" b="1" u="sng" dirty="0">
                <a:solidFill>
                  <a:srgbClr val="0033CC"/>
                </a:solidFill>
              </a:rPr>
              <a:t>77,7 %</a:t>
            </a:r>
            <a:r>
              <a:rPr lang="ru-RU" sz="2400" b="1" dirty="0" smtClean="0">
                <a:solidFill>
                  <a:srgbClr val="0033CC"/>
                </a:solidFill>
              </a:rPr>
              <a:t> от общих расходов бюджета (189,1 млн руб.)                                                    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60718</TotalTime>
  <Words>831</Words>
  <Application>Microsoft Office PowerPoint</Application>
  <PresentationFormat>Экран (4:3)</PresentationFormat>
  <Paragraphs>186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Бюджет Георгиевского сельского поселения Туапсинского района</vt:lpstr>
      <vt:lpstr>Презентация PowerPoint</vt:lpstr>
      <vt:lpstr>Бюджет  Георгиевского сельского поселения Туапсинского района </vt:lpstr>
      <vt:lpstr>Основные характеристики бюджета Георгиевского сельского поселения  Туапсинского района за 2024 год</vt:lpstr>
      <vt:lpstr>Доходы бюджета  Георгиевского сельского поселения Туапсинского района за 2024 год </vt:lpstr>
      <vt:lpstr>Исполнение бюджета Георгиевского сельского поселения Туапсинского района по налоговым и неналоговым доходам за 2024 год</vt:lpstr>
      <vt:lpstr>РАСХОДЫ БЮДЖЕТА  Георгиевского сельского поселения Туапсинского района</vt:lpstr>
      <vt:lpstr>Презентация PowerPoint</vt:lpstr>
      <vt:lpstr>Презентация PowerPoint</vt:lpstr>
      <vt:lpstr>Межбюджетные трансферты За счет средств бюджета Туапсинского района –                                154,7 млн рублей (61,1 %)</vt:lpstr>
      <vt:lpstr>Межбюджетные трансферты  При участии средств Краснодарского края – 75,5 млн рублей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Бритов Сергей Сергеевич</dc:creator>
  <cp:lastModifiedBy>Баранова Наталья Алексеевна</cp:lastModifiedBy>
  <cp:revision>1650</cp:revision>
  <cp:lastPrinted>2025-05-29T15:19:11Z</cp:lastPrinted>
  <dcterms:created xsi:type="dcterms:W3CDTF">2016-04-25T11:56:59Z</dcterms:created>
  <dcterms:modified xsi:type="dcterms:W3CDTF">2025-06-26T14:15:26Z</dcterms:modified>
</cp:coreProperties>
</file>