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drawings/drawing4.xml" ContentType="application/vnd.openxmlformats-officedocument.drawingml.chartshap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slides/slide24.xml" ContentType="application/vnd.openxmlformats-officedocument.presentationml.slide+xml"/>
  <Override PartName="/ppt/drawings/drawing2.xml" ContentType="application/vnd.openxmlformats-officedocument.drawingml.chartshapes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drawings/drawing1.xml" ContentType="application/vnd.openxmlformats-officedocument.drawingml.chartshapes+xml"/>
  <Override PartName="/ppt/slides/slide30.xml" ContentType="application/vnd.openxmlformats-officedocument.presentationml.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theme/themeOverride1.xml" ContentType="application/vnd.openxmlformats-officedocument.themeOverride+xml"/>
  <Override PartName="/ppt/slideLayouts/slideLayout2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lastCol>
    <a:firstCol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firstCol>
    <a:lastRow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8FD4443E-F989-4FC4-A0C8-D5A2AF1F390B}" styleName="Темный стиль 1 - акцент 5">
    <a:wholeTbl>
      <a:tcTxStyle>
        <a:fontRef idx="minor">
          <a:srgbClr val="000000"/>
        </a:fontRef>
        <a:schemeClr val="lt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band2V>
      <a:tcStyle>
        <a:tcBdr/>
        <a:fill>
          <a:solidFill>
            <a:schemeClr val="accent5">
              <a:shade val="60000"/>
            </a:schemeClr>
          </a:solidFill>
        </a:fill>
      </a:tcStyle>
    </a:band2V>
    <a:lastCol>
      <a:tcStyle>
        <a:tcBdr>
          <a:left>
            <a:ln w="25400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Style>
        <a:tcBdr>
          <a:right>
            <a:ln w="25400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Style>
        <a:tcBdr>
          <a:top>
            <a:ln w="25400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 w="12700">
              <a:noFill/>
            </a:ln>
          </a:left>
        </a:tcBdr>
      </a:tcStyle>
    </a:seCell>
    <a:swCell>
      <a:tcStyle>
        <a:tcBdr>
          <a:right>
            <a:ln w="12700">
              <a:noFill/>
            </a:ln>
          </a:right>
        </a:tcBdr>
      </a:tcStyle>
    </a:swCell>
    <a:firstRow>
      <a:tcStyle>
        <a:tcBdr>
          <a:bottom>
            <a:ln w="25400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 w="12700">
              <a:noFill/>
            </a:ln>
          </a:left>
        </a:tcBdr>
      </a:tcStyle>
    </a:neCell>
    <a:nwCell>
      <a:tcStyle>
        <a:tcBdr>
          <a:right>
            <a:ln w="12700"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10" d="100"/>
          <a:sy n="110" d="100"/>
        </p:scale>
        <p:origin x="-1560" y="-156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chartUserShapes" Target="../drawings/drawing1.xml" /><Relationship Id="rId3" Type="http://schemas.openxmlformats.org/officeDocument/2006/relationships/image" Target="../media/image18.jpg"/><Relationship Id="rId4" Type="http://schemas.openxmlformats.org/officeDocument/2006/relationships/themeOverride" Target="../theme/themeOverride1.xml" /><Relationship Id="rId5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2.xml" /><Relationship Id="rId2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image" Target="../media/image19.jpg"/><Relationship Id="rId2" Type="http://schemas.openxmlformats.org/officeDocument/2006/relationships/chartUserShapes" Target="../drawings/drawing3.xml" /><Relationship Id="rId3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chartUserShapes" Target="../drawings/drawing4.xml" /><Relationship Id="rId3" Type="http://schemas.openxmlformats.org/officeDocument/2006/relationships/package" Target="../embeddings/Microsoft_Excel_Worksheet4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0243"/>
          <c:y val="0.156080"/>
          <c:w val="0.422571"/>
          <c:h val="0.6417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 bwMode="auto">
            <a:prstGeom prst="rect">
              <a:avLst/>
            </a:prstGeom>
            <a:ln w="12700">
              <a:noFill/>
            </a:ln>
          </c:spPr>
          <c:explosion val="2"/>
          <c:dPt>
            <c:idx val="0"/>
            <c:bubble3D val="0"/>
            <c:explosion val="0"/>
            <c:spPr bwMode="auto">
              <a:prstGeom prst="rect">
                <a:avLst/>
              </a:prstGeom>
              <a:solidFill>
                <a:srgbClr val="FFFF00"/>
              </a:solidFill>
              <a:ln w="12700">
                <a:noFill/>
              </a:ln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00B050"/>
              </a:solidFill>
              <a:ln w="12700">
                <a:noFill/>
              </a:ln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C0504D"/>
              </a:solidFill>
              <a:ln w="12700">
                <a:noFill/>
              </a:ln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rgbClr val="7030A0"/>
              </a:solidFill>
              <a:ln w="12700">
                <a:noFill/>
              </a:ln>
            </c:spPr>
          </c:dPt>
          <c:dLbls>
            <c:dLbl>
              <c:idx val="0"/>
              <c:layout>
                <c:manualLayout>
                  <c:x val="-0.341588"/>
                  <c:y val="-0.097798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Налоговые и неналоговые доходы, прочие безвозмездные поступления   3 млрд 953   млн рублей</a:t>
                    </a:r>
                    <a:endParaRPr lang="ru-RU"/>
                  </a:p>
                </c:rich>
              </c:tx>
            </c:dLbl>
            <c:dLbl>
              <c:idx val="1"/>
              <c:layout>
                <c:manualLayout>
                  <c:x val="-0.334587"/>
                  <c:y val="-0.055575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Субвенции       2 млрд 301          млн рублей</a:t>
                    </a:r>
                    <a:endParaRPr lang="ru-RU"/>
                  </a:p>
                </c:rich>
              </c:tx>
            </c:dLbl>
            <c:dLbl>
              <c:idx val="2"/>
              <c:layout>
                <c:manualLayout>
                  <c:x val="0.243707"/>
                  <c:y val="-0.096272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Субсидии 569  млн рублей</a:t>
                    </a:r>
                    <a:endParaRPr lang="ru-RU"/>
                  </a:p>
                </c:rich>
              </c:tx>
            </c:dLbl>
            <c:dLbl>
              <c:idx val="3"/>
              <c:layout>
                <c:manualLayout>
                  <c:x val="0.233876"/>
                  <c:y val="-0.002185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Дотации        131 млн рублей </a:t>
                    </a:r>
                    <a:endParaRPr lang="ru-RU"/>
                  </a:p>
                </c:rich>
              </c:tx>
            </c:dLbl>
            <c:dLbl>
              <c:idx val="4"/>
              <c:layout>
                <c:manualLayout>
                  <c:x val="0.216863"/>
                  <c:y val="0.201633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Иные </a:t>
                    </a:r>
                    <a:r>
                      <a:rPr lang="ru-RU" sz="1600"/>
                      <a:t>межбюджетные</a:t>
                    </a:r>
                    <a:r>
                      <a:rPr lang="ru-RU" sz="1700"/>
                      <a:t> </a:t>
                    </a:r>
                    <a:r>
                      <a:rPr lang="ru-RU"/>
                      <a:t>трансферты </a:t>
                    </a:r>
                    <a:br>
                      <a:rPr lang="ru-RU"/>
                    </a:br>
                    <a:r>
                      <a:rPr lang="ru-RU"/>
                      <a:t>340 млн рублей</a:t>
                    </a:r>
                    <a:endParaRPr lang="ru-RU"/>
                  </a:p>
                </c:rich>
              </c:tx>
            </c:dLbl>
            <c:dLbl>
              <c:idx val="5"/>
              <c:layout>
                <c:manualLayout>
                  <c:x val="0.220016"/>
                  <c:y val="-0.181016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</c:dLbl>
            <c:dLbl>
              <c:idx val="6"/>
              <c:layout>
                <c:manualLayout>
                  <c:x val="0.230619"/>
                  <c:y val="0.128660"/>
                </c:manualLayout>
              </c:layout>
              <c:separator xml:space="preserve"> </c:separator>
              <c:showBubbleSize val="0"/>
              <c:showCatName val="1"/>
              <c:showLegendKey val="1"/>
              <c:showPercent val="0"/>
              <c:showSerName val="1"/>
              <c:showVal val="0"/>
            </c:dLbl>
            <c:leaderLines>
              <c:spPr bwMode="auto">
                <a:ln w="19050"/>
              </c:spPr>
            </c:leaderLines>
            <c:separator xml:space="preserve"> </c:separator>
            <c:showBubbleSize val="0"/>
            <c:showCatName val="1"/>
            <c:showLeaderLines val="1"/>
            <c:showLegendKey val="1"/>
            <c:showPercent val="0"/>
            <c:showSerName val="1"/>
            <c:showVal val="0"/>
            <c:spPr bwMode="auto"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dLbls>
          <c:cat>
            <c:strRef>
              <c:f>Лист1!$A$2:$A$6</c:f>
              <c:strCache>
                <c:ptCount val="5"/>
                <c:pt idx="0">
                  <c:v xml:space="preserve">Налоговые и неналоговые доходы, прочие безвозмездные поступления 3 млрд  953 млн рублей</c:v>
                </c:pt>
                <c:pt idx="1">
                  <c:v xml:space="preserve">Субвенции 2 млрд 301 млн рублей</c:v>
                </c:pt>
                <c:pt idx="2">
                  <c:v xml:space="preserve">Субсидии 569  млн рублей</c:v>
                </c:pt>
                <c:pt idx="3">
                  <c:v xml:space="preserve">Дотации  131 млн рублей </c:v>
                </c:pt>
                <c:pt idx="4">
                  <c:v xml:space="preserve">Иные межбюджетные трансферты 
340 млн рублей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3953</c:v>
                </c:pt>
                <c:pt idx="1">
                  <c:v>2301</c:v>
                </c:pt>
                <c:pt idx="2">
                  <c:v>569.3</c:v>
                </c:pt>
                <c:pt idx="3">
                  <c:v>131</c:v>
                </c:pt>
                <c:pt idx="4">
                  <c:v>339.5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1"/>
        </c:dLbls>
        <c:firstSliceAng val="101"/>
        <c:holeSize val="50"/>
      </c:doughnutChart>
      <c:spPr bwMode="auto">
        <a:prstGeom prst="rect">
          <a:avLst/>
        </a:prstGeom>
        <a:ln>
          <a:noFill/>
        </a:ln>
      </c:spPr>
    </c:plotArea>
    <c:plotVisOnly val="1"/>
    <c:dispBlanksAs val="zero"/>
    <c:showDLblsOverMax val="0"/>
  </c:chart>
  <c:spPr bwMode="auto">
    <a:xfrm>
      <a:off x="1563" y="404664"/>
      <a:ext cx="9144000" cy="6453336"/>
    </a:xfrm>
    <a:prstGeom prst="rect">
      <a:avLst/>
    </a:prstGeom>
    <a:blipFill>
      <a:blip r:embed="rId1">
        <a:alphaModFix amt="0"/>
      </a:blip>
      <a:stretch/>
    </a:blipFill>
    <a:ln>
      <a:noFill/>
    </a:ln>
  </c:spPr>
  <c:txPr>
    <a:bodyPr/>
    <a:lstStyle/>
    <a:p>
      <a:pPr>
        <a:defRPr sz="1800" b="1"/>
      </a:pPr>
      <a:endParaRPr lang="ru-RU"/>
    </a:p>
  </c:txPr>
  <c:externalData r:id="rId5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 bwMode="auto">
        <a:prstGeom prst="rect">
          <a:avLst/>
        </a:prstGeom>
        <a:ln>
          <a:noFill/>
        </a:ln>
      </c:spPr>
    </c:sideWall>
    <c:backWall>
      <c:thickness val="0"/>
      <c:spPr bwMode="auto">
        <a:prstGeom prst="rect">
          <a:avLst/>
        </a:prstGeom>
        <a:ln>
          <a:noFill/>
        </a:ln>
      </c:spPr>
    </c:backWall>
    <c:plotArea>
      <c:layout>
        <c:manualLayout>
          <c:layoutTarget val="inner"/>
          <c:xMode val="edge"/>
          <c:yMode val="edge"/>
          <c:x val="0.057254"/>
          <c:y val="0.011996"/>
          <c:w val="0.618188"/>
          <c:h val="0.84072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 xml:space="preserve">Прочие доходы 6 %</c:v>
                </c:pt>
              </c:strCache>
            </c:strRef>
          </c:tx>
          <c:spPr bwMode="auto">
            <a:prstGeom prst="rect">
              <a:avLst/>
            </a:prstGeom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014075"/>
                  <c:y val="0.00218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05683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>
                <c:manualLayout>
                  <c:x val="0.008569"/>
                  <c:y val="0.00873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244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309</c:v>
                </c:pt>
                <c:pt idx="1">
                  <c:v>227</c:v>
                </c:pt>
                <c:pt idx="2">
                  <c:v>244</c:v>
                </c:pt>
              </c:numCache>
            </c:numRef>
          </c:val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 xml:space="preserve">Прочие безвозмездные поступления 5 %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8392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06993"/>
                  <c:y val="-0.00218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203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54</c:v>
                </c:pt>
                <c:pt idx="1">
                  <c:v>303</c:v>
                </c:pt>
                <c:pt idx="2">
                  <c:v>203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 xml:space="preserve">Налог на имущество организаций 2 %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9791"/>
                  <c:y val="0.00218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05595"/>
                  <c:y val="-0.00218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79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83</c:v>
                </c:pt>
                <c:pt idx="1">
                  <c:v>78</c:v>
                </c:pt>
                <c:pt idx="2">
                  <c:v>79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 xml:space="preserve">Налог, взимаемый в связи с применением патентной системы налогообложения 2 %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1399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/>
                  <a:lstStyle/>
                  <a:p>
                    <a:pPr>
                      <a:defRPr sz="9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         55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</c:dLbl>
            <c:dLbl>
              <c:idx val="1"/>
              <c:layout>
                <c:manualLayout>
                  <c:x val="0.006993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 93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55</c:v>
                </c:pt>
                <c:pt idx="1">
                  <c:v>62</c:v>
                </c:pt>
                <c:pt idx="2">
                  <c:v>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 xml:space="preserve">Налог на прибыль организаций  2 %</c:v>
                </c:pt>
              </c:strCache>
            </c:strRef>
          </c:tx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  130</a:t>
                    </a:r>
                    <a:endParaRPr lang="en-US"/>
                  </a:p>
                </c:rich>
              </c:tx>
            </c:dLbl>
            <c:dLbl>
              <c:idx val="1"/>
              <c:layout>
                <c:manualLayout>
                  <c:x val="0.006993"/>
                  <c:y val="-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90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95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130</c:v>
                </c:pt>
                <c:pt idx="1">
                  <c:v>90</c:v>
                </c:pt>
                <c:pt idx="2">
                  <c:v>95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 xml:space="preserve">Туристический налог 4 %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8392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137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141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0</c:v>
                </c:pt>
                <c:pt idx="1">
                  <c:v>137</c:v>
                </c:pt>
                <c:pt idx="2">
                  <c:v>141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 xml:space="preserve">Налог на имущество физических лиц 5 %</c:v>
                </c:pt>
              </c:strCache>
            </c:strRef>
          </c:tx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156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163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185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156</c:v>
                </c:pt>
                <c:pt idx="1">
                  <c:v>163</c:v>
                </c:pt>
                <c:pt idx="2">
                  <c:v>185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 xml:space="preserve">Арендная плата за землю 7 %</c:v>
                </c:pt>
              </c:strCache>
            </c:strRef>
          </c:tx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313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260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287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Лист1!$I$2:$I$4</c:f>
              <c:numCache>
                <c:formatCode>General</c:formatCode>
                <c:ptCount val="3"/>
                <c:pt idx="0">
                  <c:v>313</c:v>
                </c:pt>
                <c:pt idx="1">
                  <c:v>260</c:v>
                </c:pt>
                <c:pt idx="2">
                  <c:v>287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 xml:space="preserve">Земельный налог 10 %</c:v>
                </c:pt>
              </c:strCache>
            </c:strRef>
          </c:tx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 331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328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379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331</c:v>
                </c:pt>
                <c:pt idx="1">
                  <c:v>328</c:v>
                </c:pt>
                <c:pt idx="2">
                  <c:v>379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 xml:space="preserve">УСН  13 %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2588"/>
                  <c:y val="-0.01092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504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490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 519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Лист1!$K$2:$K$4</c:f>
              <c:numCache>
                <c:formatCode>General</c:formatCode>
                <c:ptCount val="3"/>
                <c:pt idx="0">
                  <c:v>504</c:v>
                </c:pt>
                <c:pt idx="1">
                  <c:v>490</c:v>
                </c:pt>
                <c:pt idx="2">
                  <c:v>519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 xml:space="preserve">Налог на доходы физических лиц  44 %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9582"/>
                  <c:y val="0.00655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1500</a:t>
                    </a:r>
                    <a:endParaRPr lang="en-US"/>
                  </a:p>
                </c:rich>
              </c:tx>
            </c:dLbl>
            <c:dLbl>
              <c:idx val="1"/>
              <c:layout>
                <c:manualLayout>
                  <c:x val="0.020980"/>
                  <c:y val="0.00218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1544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  1728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 algn="just">
                  <a:defRPr sz="2000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Лист1!$L$2:$L$4</c:f>
              <c:numCache>
                <c:formatCode>General</c:formatCode>
                <c:ptCount val="3"/>
                <c:pt idx="0">
                  <c:v>1500</c:v>
                </c:pt>
                <c:pt idx="1">
                  <c:v>1544</c:v>
                </c:pt>
                <c:pt idx="2">
                  <c:v>1728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27"/>
        <c:gapDepth val="52"/>
        <c:shape val="cylinder"/>
        <c:axId val="105436288"/>
        <c:axId val="105437824"/>
      </c:bar3DChart>
      <c:catAx>
        <c:axId val="1054362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05437824"/>
        <c:crosses val="autoZero"/>
        <c:auto val="1"/>
        <c:lblAlgn val="ctr"/>
        <c:lblOffset val="100"/>
        <c:noMultiLvlLbl val="0"/>
      </c:catAx>
      <c:valAx>
        <c:axId val="105437824"/>
        <c:scaling>
          <c:orientation val="minMax"/>
          <c:max val="4000.000000"/>
          <c:min val="0.000000"/>
        </c:scaling>
        <c:delete val="0"/>
        <c:axPos val="l"/>
        <c:majorGridlines>
          <c:spPr bwMode="auto"/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</a:defRPr>
            </a:pPr>
            <a:endParaRPr lang="ru-RU"/>
          </a:p>
        </c:txPr>
        <c:crossAx val="105436288"/>
        <c:crosses val="autoZero"/>
        <c:crossBetween val="between"/>
      </c:valAx>
      <c:spPr bwMode="auto">
        <a:prstGeom prst="rect">
          <a:avLst/>
        </a:prstGeom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lnSpc>
                <a:spcPct val="100000"/>
              </a:lnSpc>
              <a:defRPr sz="130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lnSpc>
                <a:spcPct val="100000"/>
              </a:lnSpc>
              <a:defRPr sz="1350" b="1">
                <a:solidFill>
                  <a:schemeClr val="bg1"/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5353"/>
          <c:y val="0.008737"/>
          <c:w val="0.366255"/>
          <c:h val="0.949765"/>
        </c:manualLayout>
      </c:layout>
      <c:overlay val="0"/>
      <c:txPr>
        <a:bodyPr/>
        <a:lstStyle/>
        <a:p>
          <a:pPr>
            <a:lnSpc>
              <a:spcPct val="100000"/>
            </a:lnSpc>
            <a:defRPr sz="1350" b="1">
              <a:solidFill>
                <a:schemeClr val="tx1"/>
              </a:solidFill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-36512" y="1297512"/>
      <a:ext cx="9079884" cy="5814660"/>
    </a:xfrm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893"/>
          <c:y val="0.012293"/>
          <c:w val="0.489902"/>
          <c:h val="0.905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Ряд 1</c:v>
                </c:pt>
              </c:strCache>
            </c:strRef>
          </c:tx>
          <c:spPr bwMode="auto">
            <a:prstGeom prst="rect">
              <a:avLst/>
            </a:prstGeom>
            <a:solidFill>
              <a:srgbClr val="CC3300"/>
            </a:solidFill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rgbClr val="21F335"/>
              </a:solidFill>
            </c:spPr>
          </c:dPt>
          <c:dPt>
            <c:idx val="3"/>
            <c:invertIfNegative val="0"/>
            <c:bubble3D val="0"/>
            <c:spPr bwMode="auto">
              <a:prstGeom prst="rect">
                <a:avLst/>
              </a:prstGeom>
              <a:solidFill>
                <a:srgbClr val="21F335"/>
              </a:solidFill>
            </c:spPr>
          </c:dPt>
          <c:dPt>
            <c:idx val="4"/>
            <c:invertIfNegative val="0"/>
            <c:bubble3D val="0"/>
            <c:spPr bwMode="auto">
              <a:prstGeom prst="rect">
                <a:avLst/>
              </a:prstGeom>
              <a:solidFill>
                <a:srgbClr val="21F335"/>
              </a:solidFill>
            </c:spPr>
          </c:dPt>
          <c:dPt>
            <c:idx val="5"/>
            <c:invertIfNegative val="0"/>
            <c:bubble3D val="0"/>
            <c:spPr bwMode="auto">
              <a:prstGeom prst="rect">
                <a:avLst/>
              </a:prstGeom>
              <a:solidFill>
                <a:srgbClr val="21F335"/>
              </a:solidFill>
            </c:spPr>
          </c:dPt>
          <c:dPt>
            <c:idx val="6"/>
            <c:invertIfNegative val="0"/>
            <c:bubble3D val="0"/>
            <c:spPr bwMode="auto">
              <a:prstGeom prst="rect">
                <a:avLst/>
              </a:prstGeom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010387"/>
                  <c:y val="-0.00221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04471"/>
                  <c:y val="-0.004316"/>
                </c:manualLayout>
              </c:layout>
              <c:numFmt formatCode="#,##0.0" sourceLinked="0"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Pr>
                <a:bodyPr/>
                <a:lstStyle/>
                <a:p>
                  <a:pPr algn="ctr">
                    <a:defRPr sz="2800" b="1">
                      <a:solidFill>
                        <a:schemeClr val="bg1"/>
                      </a:solidFill>
                      <a:latin typeface="Palatino Linotype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0.012750"/>
                  <c:y val="-0.00443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08500"/>
                  <c:y val="-0.00443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4"/>
              <c:layout>
                <c:manualLayout>
                  <c:x val="0.012437"/>
                  <c:y val="0.00050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5"/>
              <c:layout>
                <c:manualLayout>
                  <c:x val="0.009706"/>
                  <c:y val="0.002215"/>
                </c:manualLayout>
              </c:layout>
              <c:numFmt formatCode="#,##0.0" sourceLinked="0"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Pr>
                <a:bodyPr/>
                <a:lstStyle/>
                <a:p>
                  <a:pPr>
                    <a:defRPr sz="3600" b="1">
                      <a:solidFill>
                        <a:schemeClr val="bg1"/>
                      </a:solidFill>
                      <a:latin typeface="Palatino Linotype"/>
                    </a:defRPr>
                  </a:pPr>
                  <a:endParaRPr lang="ru-RU"/>
                </a:p>
              </c:txPr>
            </c:dLbl>
            <c:dLbl>
              <c:idx val="6"/>
              <c:layout>
                <c:manualLayout>
                  <c:x val="0.012143"/>
                  <c:y val="-0.002718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7"/>
              <c:layout>
                <c:manualLayout>
                  <c:x val="0.000000"/>
                  <c:y val="0.00026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numFmt formatCode="#,##0.0" sourceLinked="0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  <a:latin typeface="Palatino Linotype"/>
                  </a:defRPr>
                </a:pPr>
                <a:endParaRPr lang="ru-RU"/>
              </a:p>
            </c:txPr>
          </c:dLbls>
          <c:cat>
            <c:strRef>
              <c:f>Лист1!$A$2:$A$8</c:f>
              <c:strCache>
                <c:ptCount val="7"/>
                <c:pt idx="0">
                  <c:v xml:space="preserve">   город Краснодар  </c:v>
                </c:pt>
                <c:pt idx="1">
                  <c:v xml:space="preserve">   МО город-курорт Анапа   </c:v>
                </c:pt>
                <c:pt idx="2">
                  <c:v xml:space="preserve">   город Армавир  </c:v>
                </c:pt>
                <c:pt idx="3">
                  <c:v xml:space="preserve">   город-герой Новороссийск  </c:v>
                </c:pt>
                <c:pt idx="4">
                  <c:v xml:space="preserve">   город-курорт Геленджик  </c:v>
                </c:pt>
                <c:pt idx="5">
                  <c:v xml:space="preserve">   Туапсинский МО   </c:v>
                </c:pt>
                <c:pt idx="6">
                  <c:v xml:space="preserve">   ГО город-курорт Сочи  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103.9</c:v>
                </c:pt>
                <c:pt idx="1">
                  <c:v>104.4</c:v>
                </c:pt>
                <c:pt idx="2">
                  <c:v>105.6</c:v>
                </c:pt>
                <c:pt idx="3">
                  <c:v>107</c:v>
                </c:pt>
                <c:pt idx="4">
                  <c:v>108.6</c:v>
                </c:pt>
                <c:pt idx="5">
                  <c:v>111</c:v>
                </c:pt>
                <c:pt idx="6">
                  <c:v>137.3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40"/>
        <c:axId val="130285568"/>
        <c:axId val="130287104"/>
      </c:barChart>
      <c:catAx>
        <c:axId val="130285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 bwMode="auto">
          <a:prstGeom prst="rect">
            <a:avLst/>
          </a:prstGeom>
          <a:blipFill>
            <a:blip r:embed="rId1"/>
            <a:tile algn="tl" flip="none" sx="100000" sy="100000" tx="0" ty="0"/>
          </a:blipFill>
          <a:ln w="2857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 rot="0"/>
          <a:lstStyle/>
          <a:p>
            <a:pPr algn="r">
              <a:defRPr sz="2200" b="1">
                <a:latin typeface="Sylfaen"/>
              </a:defRPr>
            </a:pPr>
            <a:endParaRPr lang="ru-RU"/>
          </a:p>
        </c:txPr>
        <c:crossAx val="130287104"/>
        <c:crosses val="autoZero"/>
        <c:crossesAt val="0.000000"/>
        <c:auto val="1"/>
        <c:lblAlgn val="ctr"/>
        <c:lblOffset val="100"/>
        <c:noMultiLvlLbl val="0"/>
      </c:catAx>
      <c:valAx>
        <c:axId val="130287104"/>
        <c:scaling>
          <c:orientation val="minMax"/>
        </c:scaling>
        <c:delete val="0"/>
        <c:axPos val="b"/>
        <c:majorGridlines>
          <c:spPr bwMode="auto"/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30285568"/>
        <c:crosses val="autoZero"/>
        <c:crossBetween val="between"/>
      </c:valAx>
      <c:spPr bwMode="auto">
        <a:prstGeom prst="rect">
          <a:avLst/>
        </a:prstGeom>
        <a:noFill/>
      </c:spPr>
    </c:plotArea>
    <c:plotVisOnly val="1"/>
    <c:dispBlanksAs val="gap"/>
    <c:showDLblsOverMax val="0"/>
  </c:chart>
  <c:spPr bwMode="auto">
    <a:xfrm>
      <a:off x="0" y="1196752"/>
      <a:ext cx="9124875" cy="5661248"/>
    </a:xfrm>
  </c:spPr>
  <c:txPr>
    <a:bodyPr/>
    <a:lstStyle/>
    <a:p>
      <a:pPr>
        <a:defRPr sz="2400"/>
      </a:pPr>
      <a:endParaRPr lang="ru-RU"/>
    </a:p>
  </c:txPr>
  <c:externalData r:id="rId3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view3D>
      <c:rotX val="40"/>
      <c:rotY val="16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00755"/>
          <c:y val="0.094488"/>
          <c:w val="0.540030"/>
          <c:h val="0.6671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 bwMode="auto"/>
          <c:explosion val="2"/>
          <c:dPt>
            <c:idx val="0"/>
            <c:bubble3D val="0"/>
            <c:spPr bwMode="auto">
              <a:prstGeom prst="rect">
                <a:avLst/>
              </a:prstGeom>
              <a:solidFill>
                <a:srgbClr val="99CCFF"/>
              </a:solidFill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FF9933"/>
              </a:solidFill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FF5050"/>
              </a:solidFill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99FFCC"/>
              </a:solidFill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rgbClr val="FFFF00"/>
              </a:solidFill>
            </c:spPr>
          </c:dPt>
          <c:dPt>
            <c:idx val="5"/>
            <c:bubble3D val="0"/>
            <c:spPr bwMode="auto">
              <a:prstGeom prst="rect">
                <a:avLst/>
              </a:prstGeom>
              <a:solidFill>
                <a:srgbClr val="C6528C"/>
              </a:solidFill>
            </c:spPr>
          </c:dPt>
          <c:dPt>
            <c:idx val="6"/>
            <c:bubble3D val="0"/>
            <c:spPr bwMode="auto"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0.037921"/>
                  <c:y val="-0.16205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43056"/>
                  <c:y val="-0.08327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2"/>
              <c:layout>
                <c:manualLayout>
                  <c:x val="0.057056"/>
                  <c:y val="0.06252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44115"/>
                  <c:y val="0.08127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5"/>
              <c:layout>
                <c:manualLayout>
                  <c:x val="-0.087770"/>
                  <c:y val="0.011929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Лист1!$A$3:$A$11</c:f>
              <c:strCache>
                <c:ptCount val="9"/>
                <c:pt idx="0">
                  <c:v xml:space="preserve">Транспорт  12 %</c:v>
                </c:pt>
                <c:pt idx="1">
                  <c:v xml:space="preserve">Промышленность 10 %</c:v>
                </c:pt>
                <c:pt idx="2">
                  <c:v xml:space="preserve">Торговля, общественное питание 9 %</c:v>
                </c:pt>
                <c:pt idx="3">
                  <c:v xml:space="preserve">Операции с недвижимым имуществом  9 %</c:v>
                </c:pt>
                <c:pt idx="4">
                  <c:v xml:space="preserve">Образование 8 %</c:v>
                </c:pt>
                <c:pt idx="5">
                  <c:v xml:space="preserve">Санаторно-курортная сфера 8 %</c:v>
                </c:pt>
                <c:pt idx="6">
                  <c:v xml:space="preserve">Социальная сфера 7 %</c:v>
                </c:pt>
                <c:pt idx="7">
                  <c:v xml:space="preserve">ЖКХ 5 %</c:v>
                </c:pt>
                <c:pt idx="8">
                  <c:v xml:space="preserve">Строительство 5 %</c:v>
                </c:pt>
              </c:strCache>
            </c:strRef>
          </c:cat>
          <c:val>
            <c:numRef>
              <c:f>Лист1!$B$3:$B$11</c:f>
              <c:numCache>
                <c:formatCode>0</c:formatCode>
                <c:ptCount val="9"/>
                <c:pt idx="0" formatCode="General">
                  <c:v>485</c:v>
                </c:pt>
                <c:pt idx="1">
                  <c:v>401</c:v>
                </c:pt>
                <c:pt idx="2" formatCode="General">
                  <c:v>372</c:v>
                </c:pt>
                <c:pt idx="3" formatCode="General">
                  <c:v>355</c:v>
                </c:pt>
                <c:pt idx="4" formatCode="General">
                  <c:v>327</c:v>
                </c:pt>
                <c:pt idx="5" formatCode="General">
                  <c:v>317</c:v>
                </c:pt>
                <c:pt idx="6" formatCode="General">
                  <c:v>264</c:v>
                </c:pt>
                <c:pt idx="7" formatCode="General">
                  <c:v>203</c:v>
                </c:pt>
                <c:pt idx="8" formatCode="General">
                  <c:v>193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9603"/>
          <c:y val="0.019236"/>
          <c:w val="0.460397"/>
          <c:h val="0.957189"/>
        </c:manualLayout>
      </c:layout>
      <c:overlay val="0"/>
      <c:txPr>
        <a:bodyPr/>
        <a:lstStyle/>
        <a:p>
          <a:pPr>
            <a:defRPr sz="1800" b="1">
              <a:solidFill>
                <a:schemeClr val="bg1"/>
              </a:solidFill>
              <a:latin typeface="Palatino Linotype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 bwMode="auto">
    <a:xfrm>
      <a:off x="0" y="1484784"/>
      <a:ext cx="9125007" cy="5386972"/>
    </a:xfrm>
    <a:prstGeom prst="rect">
      <a:avLst/>
    </a:prstGeom>
    <a:blipFill>
      <a:blip r:embed="rId1">
        <a:alphaModFix amt="43000"/>
      </a:blip>
      <a:stretch/>
    </a:blipFill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2"/>
</c:chartSpace>
</file>

<file path=ppt/drawings/_rels/.rels><?xml version="1.0" encoding="UTF-8" standalone="yes"?><Relationships xmlns="http://schemas.openxmlformats.org/package/2006/relationships"></Relationships>
</file>

<file path=ppt/drawings/drawing1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0.01159</cdr:x>
      <cdr:y>0.82955000000000001</cdr:y>
    </cdr:from>
    <cdr:to>
      <cdr:x>0.98807</cdr:x>
      <cdr:y>0.98192999999999997</cdr:y>
    </cdr:to>
    <cdr:sp>
      <cdr:nvSpPr>
        <cdr:cNvPr id="3" name="TextBox 2"/>
        <cdr:cNvSpPr txBox="1"/>
      </cdr:nvSpPr>
      <cdr:spPr bwMode="auto">
        <a:xfrm>
          <a:off x="105941" y="5353365"/>
          <a:ext cx="8928971" cy="98335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cdr:spPr>
      <cdr:txBody>
        <a:bodyPr vertOverflow="clip" wrap="square" rtlCol="0"/>
        <a:lstStyle/>
        <a:p>
          <a:pPr algn="ctr">
            <a:defRPr/>
          </a:pPr>
          <a:r>
            <a:rPr lang="ru-RU" sz="2400" b="1">
              <a:solidFill>
                <a:srgbClr val="000099"/>
              </a:solidFill>
            </a:rPr>
            <a:t>Факт 7 млрд 317,7 млн рублей, в т. ч. </a:t>
          </a:r>
          <a:r>
            <a:rPr lang="ru-RU" sz="2400" b="1">
              <a:solidFill>
                <a:srgbClr val="000099"/>
              </a:solidFill>
            </a:rPr>
            <a:t>с</a:t>
          </a:r>
          <a:r>
            <a:rPr lang="ru-RU" sz="2400" b="1">
              <a:solidFill>
                <a:srgbClr val="000099"/>
              </a:solidFill>
            </a:rPr>
            <a:t>редства бюджета Краснодарского края – 3 млрд 341 млн рублей или 46 %</a:t>
          </a:r>
          <a:endParaRPr lang="ru-RU" sz="2400" b="1">
            <a:solidFill>
              <a:srgbClr val="000099"/>
            </a:solidFill>
          </a:endParaRPr>
        </a:p>
      </cdr:txBody>
    </cdr:sp>
  </cdr:relSizeAnchor>
  <cdr:relSizeAnchor>
    <cdr:from>
      <cdr:x>0.90086999999999995</cdr:x>
      <cdr:y>0.050410000000000003</cdr:y>
    </cdr:from>
    <cdr:to>
      <cdr:x>0.97962000000000005</cdr:x>
      <cdr:y>0.12603</cdr:y>
    </cdr:to>
    <cdr:sp>
      <cdr:nvSpPr>
        <cdr:cNvPr id="4" name="TextBox 3"/>
        <cdr:cNvSpPr txBox="1"/>
      </cdr:nvSpPr>
      <cdr:spPr bwMode="auto">
        <a:xfrm>
          <a:off x="8237532" y="288032"/>
          <a:ext cx="720080" cy="432048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endParaRPr lang="ru-RU" sz="1100"/>
        </a:p>
      </cdr:txBody>
    </cdr:sp>
  </cdr:relSizeAnchor>
  <cdr:relSizeAnchor>
    <cdr:from>
      <cdr:x>0.26357999999999998</cdr:x>
      <cdr:y>0.20085</cdr:y>
    </cdr:from>
    <cdr:to>
      <cdr:x>0.32657999999999998</cdr:x>
      <cdr:y>0.25113999999999997</cdr:y>
    </cdr:to>
    <cdr:cxnSp>
      <cdr:nvCxnSpPr>
        <cdr:cNvPr id="6" name="Прямая со стрелкой 5"/>
        <cdr:cNvCxnSpPr>
          <a:cxnSpLocks/>
        </cdr:cNvCxnSpPr>
      </cdr:nvCxnSpPr>
      <cdr:spPr bwMode="auto">
        <a:xfrm>
          <a:off x="2410197" y="1296144"/>
          <a:ext cx="576051" cy="324547"/>
        </a:xfrm>
        <a:prstGeom prst="straightConnector1">
          <a:avLst/>
        </a:prstGeom>
        <a:ln>
          <a:tailEnd type="arrow"/>
        </a:ln>
      </cdr:spPr>
      <cdr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cdr:style>
    </cdr:cxnSp>
  </cdr:relSizeAnchor>
  <cdr:relSizeAnchor>
    <cdr:from>
      <cdr:x>0.23996000000000001</cdr:x>
      <cdr:y>0.64578000000000002</cdr:y>
    </cdr:from>
    <cdr:to>
      <cdr:x>0.33445999999999998</cdr:x>
      <cdr:y>0.70296999999999998</cdr:y>
    </cdr:to>
    <cdr:cxnSp>
      <cdr:nvCxnSpPr>
        <cdr:cNvPr id="8" name="Прямая со стрелкой 7"/>
        <cdr:cNvCxnSpPr>
          <a:cxnSpLocks/>
        </cdr:cNvCxnSpPr>
      </cdr:nvCxnSpPr>
      <cdr:spPr bwMode="auto">
        <a:xfrm>
          <a:off x="2194194" y="4167435"/>
          <a:ext cx="864075" cy="369069"/>
        </a:xfrm>
        <a:prstGeom prst="straightConnector1">
          <a:avLst/>
        </a:prstGeom>
        <a:ln>
          <a:tailEnd type="arrow"/>
        </a:ln>
      </cdr:spPr>
      <cdr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cdr:style>
    </cdr:cxnSp>
  </cdr:relSizeAnchor>
  <cdr:relSizeAnchor>
    <cdr:from>
      <cdr:x>0.69669999999999999</cdr:x>
      <cdr:y>0.50226999999999999</cdr:y>
    </cdr:from>
    <cdr:to>
      <cdr:x>0.76758000000000004</cdr:x>
      <cdr:y>0.66969999999999996</cdr:y>
    </cdr:to>
    <cdr:cxnSp>
      <cdr:nvCxnSpPr>
        <cdr:cNvPr id="10" name="Прямая со стрелкой 9"/>
        <cdr:cNvCxnSpPr>
          <a:cxnSpLocks/>
        </cdr:cNvCxnSpPr>
      </cdr:nvCxnSpPr>
      <cdr:spPr bwMode="auto">
        <a:xfrm flipH="1" flipV="1">
          <a:off x="6370638" y="3024336"/>
          <a:ext cx="648071" cy="1008112"/>
        </a:xfrm>
        <a:prstGeom prst="straightConnector1">
          <a:avLst/>
        </a:prstGeom>
        <a:ln>
          <a:tailEnd type="arrow"/>
        </a:ln>
      </cdr:spPr>
      <cdr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cdr:style>
    </cdr:cxnSp>
  </cdr:relSizeAnchor>
  <cdr:relSizeAnchor>
    <cdr:from>
      <cdr:x>0.69669999999999999</cdr:x>
      <cdr:y>0.43052000000000001</cdr:y>
    </cdr:from>
    <cdr:to>
      <cdr:x>0.77544999999999997</cdr:x>
      <cdr:y>0.43052000000000001</cdr:y>
    </cdr:to>
    <cdr:cxnSp>
      <cdr:nvCxnSpPr>
        <cdr:cNvPr id="13" name="Прямая со стрелкой 12"/>
        <cdr:cNvCxnSpPr>
          <a:cxnSpLocks/>
        </cdr:cNvCxnSpPr>
      </cdr:nvCxnSpPr>
      <cdr:spPr bwMode="auto">
        <a:xfrm flipH="1">
          <a:off x="6370638" y="2592288"/>
          <a:ext cx="720079" cy="0"/>
        </a:xfrm>
        <a:prstGeom prst="straightConnector1">
          <a:avLst/>
        </a:prstGeom>
        <a:ln>
          <a:tailEnd type="arrow"/>
        </a:ln>
      </cdr:spPr>
      <cdr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cdr:style>
    </cdr:cxnSp>
  </cdr:relSizeAnchor>
  <cdr:relSizeAnchor>
    <cdr:from>
      <cdr:x>0.67308000000000001</cdr:x>
      <cdr:y>0.2631</cdr:y>
    </cdr:from>
    <cdr:to>
      <cdr:x>0.78332999999999997</cdr:x>
      <cdr:y>0.32289000000000001</cdr:y>
    </cdr:to>
    <cdr:cxnSp>
      <cdr:nvCxnSpPr>
        <cdr:cNvPr id="15" name="Прямая со стрелкой 14"/>
        <cdr:cNvCxnSpPr>
          <a:cxnSpLocks/>
        </cdr:cNvCxnSpPr>
      </cdr:nvCxnSpPr>
      <cdr:spPr bwMode="auto">
        <a:xfrm flipH="1">
          <a:off x="6154613" y="1584175"/>
          <a:ext cx="1008112" cy="360026"/>
        </a:xfrm>
        <a:prstGeom prst="straightConnector1">
          <a:avLst/>
        </a:prstGeom>
        <a:ln>
          <a:tailEnd type="arrow"/>
        </a:ln>
      </cdr:spPr>
      <cdr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0.40836</cdr:x>
      <cdr:y>0.11613</cdr:y>
    </cdr:from>
    <cdr:to>
      <cdr:x>0.51939000000000002</cdr:x>
      <cdr:y>0.16566</cdr:y>
    </cdr:to>
    <cdr:cxnSp>
      <cdr:nvCxnSpPr>
        <cdr:cNvPr id="7" name="Прямая со стрелкой 6"/>
        <cdr:cNvCxnSpPr>
          <a:cxnSpLocks/>
        </cdr:cNvCxnSpPr>
      </cdr:nvCxnSpPr>
      <cdr:spPr bwMode="auto">
        <a:xfrm flipV="1">
          <a:off x="3707904" y="675234"/>
          <a:ext cx="1008112" cy="288036"/>
        </a:xfrm>
        <a:prstGeom prst="straightConnector1">
          <a:avLst/>
        </a:prstGeom>
        <a:ln w="57150">
          <a:solidFill>
            <a:srgbClr val="0000CC"/>
          </a:solidFill>
          <a:tailEnd type="arrow"/>
        </a:ln>
      </cdr:spPr>
      <cdr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cdr:style>
    </cdr:cxnSp>
  </cdr:relSizeAnchor>
  <cdr:relSizeAnchor>
    <cdr:from>
      <cdr:x>0.38915</cdr:x>
      <cdr:y>0.061850000000000002</cdr:y>
    </cdr:from>
    <cdr:to>
      <cdr:x>0.54664000000000001</cdr:x>
      <cdr:y>0.15977</cdr:y>
    </cdr:to>
    <cdr:sp>
      <cdr:nvSpPr>
        <cdr:cNvPr id="10" name="TextBox 9"/>
        <cdr:cNvSpPr txBox="1"/>
      </cdr:nvSpPr>
      <cdr:spPr bwMode="auto">
        <a:xfrm rot="20680025">
          <a:off x="3533476" y="359648"/>
          <a:ext cx="1429991" cy="569371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Times New Roman"/>
              <a:cs typeface="Times New Roman"/>
            </a:rPr>
            <a:t> 107,3 %</a:t>
          </a:r>
          <a:endParaRPr lang="ru-RU" sz="2400" b="1">
            <a:solidFill>
              <a:schemeClr val="bg1"/>
            </a:solidFill>
            <a:latin typeface="Times New Roman"/>
            <a:cs typeface="Times New Roman"/>
          </a:endParaRPr>
        </a:p>
      </cdr:txBody>
    </cdr:sp>
  </cdr:relSizeAnchor>
  <cdr:relSizeAnchor>
    <cdr:from>
      <cdr:x>0.30313000000000001</cdr:x>
      <cdr:y>0.26044</cdr:y>
    </cdr:from>
    <cdr:to>
      <cdr:x>0.40312999999999999</cdr:x>
      <cdr:y>0.41283999999999998</cdr:y>
    </cdr:to>
    <cdr:sp>
      <cdr:nvSpPr>
        <cdr:cNvPr id="3" name="TextBox 2"/>
        <cdr:cNvSpPr txBox="1"/>
      </cdr:nvSpPr>
      <cdr:spPr bwMode="auto">
        <a:xfrm>
          <a:off x="2771800" y="1562637"/>
          <a:ext cx="914400" cy="914400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endParaRPr lang="ru-RU" sz="1100"/>
        </a:p>
      </cdr:txBody>
    </cdr:sp>
  </cdr:relSizeAnchor>
  <cdr:relSizeAnchor>
    <cdr:from>
      <cdr:x>0.41643999999999998</cdr:x>
      <cdr:y>0.13005</cdr:y>
    </cdr:from>
    <cdr:to>
      <cdr:x>0.54793999999999998</cdr:x>
      <cdr:y>0.20780999999999999</cdr:y>
    </cdr:to>
    <cdr:sp>
      <cdr:nvSpPr>
        <cdr:cNvPr id="5" name="TextBox 4"/>
        <cdr:cNvSpPr txBox="1"/>
      </cdr:nvSpPr>
      <cdr:spPr bwMode="auto">
        <a:xfrm rot="20765345">
          <a:off x="3781257" y="756216"/>
          <a:ext cx="1194003" cy="452148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Times New Roman"/>
              <a:cs typeface="Times New Roman"/>
            </a:rPr>
            <a:t>+271</a:t>
          </a:r>
          <a:endParaRPr lang="ru-RU" sz="2400" b="1">
            <a:solidFill>
              <a:schemeClr val="bg1"/>
            </a:solidFill>
            <a:latin typeface="Times New Roman"/>
            <a:cs typeface="Times New Roman"/>
          </a:endParaRPr>
        </a:p>
      </cdr:txBody>
    </cdr:sp>
  </cdr:relSizeAnchor>
  <cdr:relSizeAnchor>
    <cdr:from>
      <cdr:x>0.17044999999999999</cdr:x>
      <cdr:y>0.018239999999999999</cdr:y>
    </cdr:from>
    <cdr:to>
      <cdr:x>0.56032999999999999</cdr:x>
      <cdr:y>0.15445999999999999</cdr:y>
    </cdr:to>
    <cdr:cxnSp>
      <cdr:nvCxnSpPr>
        <cdr:cNvPr id="15" name="Прямая со стрелкой 14"/>
        <cdr:cNvCxnSpPr>
          <a:cxnSpLocks/>
        </cdr:cNvCxnSpPr>
      </cdr:nvCxnSpPr>
      <cdr:spPr bwMode="auto">
        <a:xfrm flipV="1">
          <a:off x="1547677" y="106070"/>
          <a:ext cx="3540044" cy="792073"/>
        </a:xfrm>
        <a:prstGeom prst="straightConnector1">
          <a:avLst/>
        </a:prstGeom>
        <a:ln w="57150">
          <a:solidFill>
            <a:srgbClr val="009900"/>
          </a:solidFill>
          <a:tailEnd type="arrow"/>
        </a:ln>
      </cdr:spPr>
      <cdr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cdr:style>
    </cdr:cxnSp>
  </cdr:relSizeAnchor>
  <cdr:relSizeAnchor>
    <cdr:from>
      <cdr:x>0.23041</cdr:x>
      <cdr:y>0.02768</cdr:y>
    </cdr:from>
    <cdr:to>
      <cdr:x>0.38790999999999998</cdr:x>
      <cdr:y>0.13541</cdr:y>
    </cdr:to>
    <cdr:sp>
      <cdr:nvSpPr>
        <cdr:cNvPr id="20" name="TextBox 1"/>
        <cdr:cNvSpPr txBox="1"/>
      </cdr:nvSpPr>
      <cdr:spPr bwMode="auto">
        <a:xfrm rot="21057287">
          <a:off x="2092069" y="160971"/>
          <a:ext cx="1430082" cy="626413"/>
        </a:xfrm>
        <a:prstGeom prst="rect">
          <a:avLst/>
        </a:prstGeom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2400" b="1">
              <a:solidFill>
                <a:schemeClr val="bg1"/>
              </a:solidFill>
              <a:latin typeface="Times New Roman"/>
              <a:cs typeface="Times New Roman"/>
            </a:rPr>
            <a:t>115,1 %</a:t>
          </a:r>
          <a:endParaRPr lang="ru-RU" sz="2400" b="1">
            <a:solidFill>
              <a:schemeClr val="bg1"/>
            </a:solidFill>
            <a:latin typeface="Times New Roman"/>
            <a:cs typeface="Times New Roman"/>
          </a:endParaRPr>
        </a:p>
      </cdr:txBody>
    </cdr:sp>
  </cdr:relSizeAnchor>
  <cdr:relSizeAnchor>
    <cdr:from>
      <cdr:x>0.20993999999999999</cdr:x>
      <cdr:y>0.10635</cdr:y>
    </cdr:from>
    <cdr:to>
      <cdr:x>0.34792000000000001</cdr:x>
      <cdr:y>0.19309999999999999</cdr:y>
    </cdr:to>
    <cdr:sp>
      <cdr:nvSpPr>
        <cdr:cNvPr id="9" name="TextBox 1"/>
        <cdr:cNvSpPr txBox="1"/>
      </cdr:nvSpPr>
      <cdr:spPr bwMode="auto">
        <a:xfrm rot="21022051">
          <a:off x="1906252" y="618401"/>
          <a:ext cx="1252842" cy="504422"/>
        </a:xfrm>
        <a:prstGeom prst="rect">
          <a:avLst/>
        </a:prstGeom>
      </cdr:spPr>
      <cdr:txBody>
        <a:bodyPr wrap="non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2400" b="1">
              <a:solidFill>
                <a:schemeClr val="bg1"/>
              </a:solidFill>
              <a:latin typeface="Times New Roman"/>
              <a:cs typeface="Times New Roman"/>
            </a:rPr>
            <a:t>   +518</a:t>
          </a:r>
          <a:endParaRPr lang="ru-RU" sz="2400" b="1">
            <a:solidFill>
              <a:schemeClr val="bg1"/>
            </a:solidFill>
            <a:latin typeface="Times New Roman"/>
            <a:cs typeface="Times New Roman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0.55628999999999995</cdr:x>
      <cdr:y>0.043560000000000001</cdr:y>
    </cdr:from>
    <cdr:to>
      <cdr:x>0.78946000000000005</cdr:x>
      <cdr:y>0.11903</cdr:y>
    </cdr:to>
    <cdr:sp>
      <cdr:nvSpPr>
        <cdr:cNvPr id="4" name="TextBox 3"/>
        <cdr:cNvSpPr txBox="1"/>
      </cdr:nvSpPr>
      <cdr:spPr bwMode="auto">
        <a:xfrm>
          <a:off x="5076056" y="246604"/>
          <a:ext cx="2127668" cy="427254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1</a:t>
          </a:r>
          <a:r>
            <a:rPr lang="ru-RU" sz="2400" b="1">
              <a:solidFill>
                <a:schemeClr val="bg1"/>
              </a:solidFill>
              <a:latin typeface="Sylfaen"/>
            </a:rPr>
            <a:t> </a:t>
          </a:r>
          <a:r>
            <a:rPr lang="ru-RU" sz="2400" b="1">
              <a:solidFill>
                <a:schemeClr val="bg1"/>
              </a:solidFill>
              <a:latin typeface="Sylfaen"/>
            </a:rPr>
            <a:t>место 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  <cdr:relSizeAnchor>
    <cdr:from>
      <cdr:x>0.5484</cdr:x>
      <cdr:y>0.16535</cdr:y>
    </cdr:from>
    <cdr:to>
      <cdr:x>0.72285999999999995</cdr:x>
      <cdr:y>0.23863000000000001</cdr:y>
    </cdr:to>
    <cdr:sp>
      <cdr:nvSpPr>
        <cdr:cNvPr id="5" name="TextBox 4"/>
        <cdr:cNvSpPr txBox="1"/>
      </cdr:nvSpPr>
      <cdr:spPr bwMode="auto">
        <a:xfrm>
          <a:off x="5004048" y="936087"/>
          <a:ext cx="1591959" cy="414857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r>
            <a:rPr lang="ru-RU" sz="2800" b="1">
              <a:solidFill>
                <a:srgbClr val="FF0000"/>
              </a:solidFill>
              <a:latin typeface="Sylfaen"/>
            </a:rPr>
            <a:t>12 место </a:t>
          </a:r>
          <a:endParaRPr lang="ru-RU" sz="2800" b="1">
            <a:solidFill>
              <a:srgbClr val="FF0000"/>
            </a:solidFill>
            <a:latin typeface="Sylfaen"/>
          </a:endParaRPr>
        </a:p>
      </cdr:txBody>
    </cdr:sp>
  </cdr:relSizeAnchor>
  <cdr:relSizeAnchor>
    <cdr:from>
      <cdr:x>0.55628999999999995</cdr:x>
      <cdr:y>0.29254999999999998</cdr:y>
    </cdr:from>
    <cdr:to>
      <cdr:x>0.72563999999999995</cdr:x>
      <cdr:y>0.35748000000000002</cdr:y>
    </cdr:to>
    <cdr:sp>
      <cdr:nvSpPr>
        <cdr:cNvPr id="6" name="TextBox 5"/>
        <cdr:cNvSpPr txBox="1"/>
      </cdr:nvSpPr>
      <cdr:spPr bwMode="auto">
        <a:xfrm>
          <a:off x="5076056" y="1656184"/>
          <a:ext cx="1545297" cy="367585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13 место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  <cdr:relSizeAnchor>
    <cdr:from>
      <cdr:x>0.55628999999999995</cdr:x>
      <cdr:y>0.43246000000000001</cdr:y>
    </cdr:from>
    <cdr:to>
      <cdr:x>0.72563999999999995</cdr:x>
      <cdr:y>0.51037999999999994</cdr:y>
    </cdr:to>
    <cdr:sp>
      <cdr:nvSpPr>
        <cdr:cNvPr id="7" name="TextBox 6"/>
        <cdr:cNvSpPr txBox="1"/>
      </cdr:nvSpPr>
      <cdr:spPr bwMode="auto">
        <a:xfrm>
          <a:off x="5076056" y="2448272"/>
          <a:ext cx="1545298" cy="441125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15 место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  <cdr:relSizeAnchor>
    <cdr:from>
      <cdr:x>0.5484</cdr:x>
      <cdr:y>0.55966000000000005</cdr:y>
    </cdr:from>
    <cdr:to>
      <cdr:x>0.72201000000000004</cdr:x>
      <cdr:y>0.63758000000000004</cdr:y>
    </cdr:to>
    <cdr:sp>
      <cdr:nvSpPr>
        <cdr:cNvPr id="8" name="TextBox 7"/>
        <cdr:cNvSpPr txBox="1"/>
      </cdr:nvSpPr>
      <cdr:spPr bwMode="auto">
        <a:xfrm>
          <a:off x="5004048" y="3168351"/>
          <a:ext cx="1584170" cy="441124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19 место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  <cdr:relSizeAnchor>
    <cdr:from>
      <cdr:x>0.54049999999999998</cdr:x>
      <cdr:y>0.68684999999999996</cdr:y>
    </cdr:from>
    <cdr:to>
      <cdr:x>0.70179000000000002</cdr:x>
      <cdr:y>0.76175000000000004</cdr:y>
    </cdr:to>
    <cdr:sp>
      <cdr:nvSpPr>
        <cdr:cNvPr id="9" name="TextBox 8"/>
        <cdr:cNvSpPr txBox="1"/>
      </cdr:nvSpPr>
      <cdr:spPr bwMode="auto">
        <a:xfrm>
          <a:off x="4932040" y="3888432"/>
          <a:ext cx="1471751" cy="424027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24</a:t>
          </a:r>
          <a:r>
            <a:rPr lang="ru-RU" sz="2400" b="1">
              <a:solidFill>
                <a:schemeClr val="tx1"/>
              </a:solidFill>
              <a:latin typeface="Sylfaen"/>
            </a:rPr>
            <a:t> </a:t>
          </a:r>
          <a:r>
            <a:rPr lang="ru-RU" sz="2400" b="1">
              <a:solidFill>
                <a:schemeClr val="bg1"/>
              </a:solidFill>
              <a:latin typeface="Sylfaen"/>
            </a:rPr>
            <a:t>место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  <cdr:relSizeAnchor>
    <cdr:from>
      <cdr:x>0.54049999999999998</cdr:x>
      <cdr:y>0.81405000000000005</cdr:y>
    </cdr:from>
    <cdr:to>
      <cdr:x>0.69833999999999996</cdr:x>
      <cdr:y>0.89026000000000005</cdr:y>
    </cdr:to>
    <cdr:sp>
      <cdr:nvSpPr>
        <cdr:cNvPr id="10" name="TextBox 9"/>
        <cdr:cNvSpPr txBox="1"/>
      </cdr:nvSpPr>
      <cdr:spPr bwMode="auto">
        <a:xfrm>
          <a:off x="4932040" y="4608512"/>
          <a:ext cx="1440180" cy="431444"/>
        </a:xfrm>
        <a:prstGeom prst="rect">
          <a:avLst/>
        </a:prstGeom>
      </cdr:spPr>
      <cdr:txBody>
        <a:bodyPr vertOverflow="clip" wrap="none" rtlCol="0"/>
        <a:lstStyle/>
        <a:p>
          <a:pPr>
            <a:defRPr/>
          </a:pPr>
          <a:r>
            <a:rPr lang="ru-RU" sz="2400" b="1">
              <a:solidFill>
                <a:schemeClr val="bg1"/>
              </a:solidFill>
              <a:latin typeface="Sylfaen"/>
            </a:rPr>
            <a:t>2</a:t>
          </a:r>
          <a:r>
            <a:rPr lang="ru-RU" sz="2400" b="1">
              <a:solidFill>
                <a:schemeClr val="bg1"/>
              </a:solidFill>
              <a:latin typeface="Sylfaen"/>
            </a:rPr>
            <a:t>8 место </a:t>
          </a:r>
          <a:endParaRPr lang="ru-RU" sz="2400" b="1">
            <a:solidFill>
              <a:schemeClr val="bg1"/>
            </a:solidFill>
            <a:latin typeface="Sylfaen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0.02078</cdr:x>
      <cdr:y>0.77547999999999995</cdr:y>
    </cdr:from>
    <cdr:to>
      <cdr:x>0.50690999999999997</cdr:x>
      <cdr:y>0.95457000000000003</cdr:y>
    </cdr:to>
    <cdr:sp>
      <cdr:nvSpPr>
        <cdr:cNvPr id="2" name="TextBox 1"/>
        <cdr:cNvSpPr txBox="1"/>
      </cdr:nvSpPr>
      <cdr:spPr bwMode="auto">
        <a:xfrm>
          <a:off x="189967" y="4365131"/>
          <a:ext cx="4445173" cy="100808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</cdr:spPr>
      <cdr:txBody>
        <a:bodyPr vertOverflow="clip" wrap="square" rtlCol="0"/>
        <a:lstStyle/>
        <a:p>
          <a:pPr algn="ctr">
            <a:defRPr/>
          </a:pPr>
          <a:r>
            <a:rPr lang="ru-RU" sz="2400" b="1">
              <a:solidFill>
                <a:schemeClr val="tx1"/>
              </a:solidFill>
              <a:latin typeface="Palatino Linotype"/>
              <a:cs typeface="Times New Roman"/>
            </a:rPr>
            <a:t>Факт 2025 года – </a:t>
          </a:r>
          <a:endParaRPr/>
        </a:p>
        <a:p>
          <a:pPr algn="ctr">
            <a:defRPr/>
          </a:pPr>
          <a:r>
            <a:rPr lang="ru-RU" sz="2400" b="1" u="sng">
              <a:solidFill>
                <a:schemeClr val="tx1"/>
              </a:solidFill>
              <a:latin typeface="Palatino Linotype"/>
              <a:cs typeface="Times New Roman"/>
            </a:rPr>
            <a:t>3</a:t>
          </a:r>
          <a:r>
            <a:rPr lang="ru-RU" sz="2400" b="1" u="sng">
              <a:solidFill>
                <a:schemeClr val="tx1"/>
              </a:solidFill>
              <a:latin typeface="Palatino Linotype"/>
              <a:cs typeface="Times New Roman"/>
            </a:rPr>
            <a:t> млрд 953 млн рублей</a:t>
          </a:r>
          <a:r>
            <a:rPr lang="ru-RU" sz="2400" b="1" u="sng">
              <a:solidFill>
                <a:schemeClr val="tx1"/>
              </a:solidFill>
              <a:latin typeface="Palatino Linotype"/>
            </a:rPr>
            <a:t> </a:t>
          </a:r>
          <a:endParaRPr lang="ru-RU" sz="2400" b="1" u="sng">
            <a:solidFill>
              <a:schemeClr val="tx1"/>
            </a:solidFill>
            <a:latin typeface="Palatino Linotype"/>
          </a:endParaRPr>
        </a:p>
      </cdr:txBody>
    </cdr:sp>
  </cdr:relSizeAnchor>
  <cdr:relSizeAnchor>
    <cdr:from>
      <cdr:x>0.011900000000000001</cdr:x>
      <cdr:y>0.013220000000000001</cdr:y>
    </cdr:from>
    <cdr:to>
      <cdr:x>0.18539</cdr:x>
      <cdr:y>0.071099999999999997</cdr:y>
    </cdr:to>
    <cdr:sp>
      <cdr:nvSpPr>
        <cdr:cNvPr id="3" name="TextBox 2"/>
        <cdr:cNvSpPr txBox="1"/>
      </cdr:nvSpPr>
      <cdr:spPr bwMode="auto">
        <a:xfrm>
          <a:off x="108588" y="71216"/>
          <a:ext cx="1583092" cy="311798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1800" b="1">
              <a:solidFill>
                <a:schemeClr val="bg1"/>
              </a:solidFill>
              <a:latin typeface="Sylfaen"/>
            </a:rPr>
            <a:t>млн</a:t>
          </a:r>
          <a:r>
            <a:rPr lang="ru-RU" sz="1800">
              <a:solidFill>
                <a:schemeClr val="bg1"/>
              </a:solidFill>
              <a:latin typeface="Sylfaen"/>
            </a:rPr>
            <a:t> </a:t>
          </a:r>
          <a:r>
            <a:rPr lang="ru-RU" sz="1800" b="1">
              <a:solidFill>
                <a:schemeClr val="bg1"/>
              </a:solidFill>
              <a:latin typeface="Sylfaen"/>
            </a:rPr>
            <a:t>рублей</a:t>
          </a:r>
          <a:r>
            <a:rPr lang="ru-RU" sz="1800">
              <a:solidFill>
                <a:schemeClr val="bg1"/>
              </a:solidFill>
              <a:latin typeface="Sylfaen"/>
            </a:rPr>
            <a:t> </a:t>
          </a:r>
          <a:endParaRPr lang="ru-RU" sz="1800">
            <a:solidFill>
              <a:schemeClr val="bg1"/>
            </a:solidFill>
            <a:latin typeface="Sylfaen"/>
          </a:endParaRPr>
        </a:p>
      </cdr:txBody>
    </cdr:sp>
  </cdr:relSizeAnchor>
</c:userShape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60" cy="496491"/>
          </a:xfrm>
          <a:prstGeom prst="rect">
            <a:avLst/>
          </a:prstGeom>
        </p:spPr>
        <p:txBody>
          <a:bodyPr vert="horz" lIns="92099" tIns="46049" rIns="92099" bIns="4604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50442" y="0"/>
            <a:ext cx="2945660" cy="496491"/>
          </a:xfrm>
          <a:prstGeom prst="rect">
            <a:avLst/>
          </a:prstGeom>
        </p:spPr>
        <p:txBody>
          <a:bodyPr vert="horz" lIns="92099" tIns="46049" rIns="92099" bIns="46049" rtlCol="0"/>
          <a:lstStyle>
            <a:lvl1pPr algn="r">
              <a:defRPr sz="1200"/>
            </a:lvl1pPr>
          </a:lstStyle>
          <a:p>
            <a:pPr>
              <a:defRPr/>
            </a:pPr>
            <a:fld id="{A3653400-D54E-4D4C-947F-32A95B38F108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49" rIns="92099" bIns="46049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16665"/>
            <a:ext cx="5438140" cy="4468416"/>
          </a:xfrm>
          <a:prstGeom prst="rect">
            <a:avLst/>
          </a:prstGeom>
        </p:spPr>
        <p:txBody>
          <a:bodyPr vert="horz" lIns="92099" tIns="46049" rIns="92099" bIns="46049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31599"/>
            <a:ext cx="2945660" cy="496491"/>
          </a:xfrm>
          <a:prstGeom prst="rect">
            <a:avLst/>
          </a:prstGeom>
        </p:spPr>
        <p:txBody>
          <a:bodyPr vert="horz" lIns="92099" tIns="46049" rIns="92099" bIns="4604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0442" y="9431599"/>
            <a:ext cx="2945660" cy="496491"/>
          </a:xfrm>
          <a:prstGeom prst="rect">
            <a:avLst/>
          </a:prstGeom>
        </p:spPr>
        <p:txBody>
          <a:bodyPr vert="horz" lIns="92099" tIns="46049" rIns="92099" bIns="46049" rtlCol="0" anchor="b"/>
          <a:lstStyle>
            <a:lvl1pPr algn="r">
              <a:defRPr sz="1200"/>
            </a:lvl1pPr>
          </a:lstStyle>
          <a:p>
            <a:pPr>
              <a:defRPr/>
            </a:pPr>
            <a:fld id="{3A2A8FD6-A51C-4539-9477-50890BDC8E57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Факт по соцсфере-2 449 936,3 разделы 07,08,09,10,11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2A8FD6-A51C-4539-9477-50890BDC8E57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417EF2-64F3-4075-8F41-D14824B9C89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728D7B-90C6-44CA-87DB-74D43DD3BC66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 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chart" Target="../charts/chart4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44.62\53\Общий доступ 2026\Исполнение бюджета\за 2025 год\БЮДЖЕТ ДЛЯ ГРАЖДАН\Картинки Туапсе\Стелла набережная 2.jfif"/>
          <p:cNvPicPr>
            <a:picLocks noChangeAspect="1" noChangeArrowheads="1"/>
          </p:cNvPicPr>
          <p:nvPr/>
        </p:nvPicPr>
        <p:blipFill>
          <a:blip r:embed="rId2"/>
          <a:srcRect l="29455" t="0" r="0" b="594"/>
          <a:stretch/>
        </p:blipFill>
        <p:spPr bwMode="auto">
          <a:xfrm>
            <a:off x="3454650" y="-15816"/>
            <a:ext cx="5689350" cy="687381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/>
          <p:nvPr/>
        </p:nvSpPr>
        <p:spPr bwMode="auto">
          <a:xfrm>
            <a:off x="0" y="-15815"/>
            <a:ext cx="3454650" cy="68738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lIns="91440" tIns="45720" rIns="91440" bIns="36000" rtlCol="0" anchor="b">
            <a:noAutofit/>
          </a:bodyPr>
          <a:lstStyle>
            <a:lvl1pPr algn="l" defTabSz="914400">
              <a:spcBef>
                <a:spcPts val="0"/>
              </a:spcBef>
              <a:buNone/>
              <a:defRPr lang="en-US" sz="2800" b="0" i="0" u="none" strike="noStrike" cap="all" spc="0">
                <a:ln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endParaRPr lang="ru-RU" sz="3200" b="1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endParaRPr lang="ru-RU" sz="3200" b="1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endParaRPr lang="ru-RU" sz="3200" b="1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000" b="1" cap="none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/>
                <a:ea typeface="Batang"/>
                <a:cs typeface="Times New Roman"/>
              </a:rPr>
              <a:t>ОТЧЕТ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ru-RU" sz="2000" b="1" cap="none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/>
                <a:ea typeface="Batang"/>
                <a:cs typeface="Times New Roman"/>
              </a:rPr>
              <a:t>ОБ ИСПОЛНЕНИИ БЮДЖЕТА МУНИЦИПАЛЬНОГО ОБРАЗОВАНИЯ ТУАПСИНСКИЙ МУНИЦИПАЛЬНЫЙ ОКРУГ КРАСНОДАРСКОГО КРАЯ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ru-RU" sz="2000" b="1" cap="none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2000" b="1" u="sng" cap="none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/>
                <a:ea typeface="Batang"/>
                <a:cs typeface="Times New Roman"/>
              </a:rPr>
              <a:t>ЗА 2025 ГОД</a:t>
            </a:r>
            <a:endParaRPr lang="ru-RU" sz="2000" b="1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endParaRPr lang="ru-RU" sz="2000" b="1" u="sng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endParaRPr lang="ru-RU" sz="2000" b="1" u="sng" cap="none">
              <a:ln w="12700">
                <a:noFill/>
                <a:prstDash val="solid"/>
              </a:ln>
              <a:solidFill>
                <a:srgbClr val="002060"/>
              </a:solidFill>
              <a:latin typeface="Times New Roman"/>
              <a:ea typeface="Batang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7584" y="260648"/>
            <a:ext cx="2200275" cy="27089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"/>
            <a:ext cx="9144000" cy="13407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  <a:t>Туапсинский муниципальный округ                                                        в рейтинге  муниципальных образований </a:t>
            </a:r>
            <a:b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</a:br>
            <a: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  <a:t>Краснодарского </a:t>
            </a:r>
            <a: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  <a:t>края по исполнению бюджета </a:t>
            </a:r>
            <a:b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</a:br>
            <a:r>
              <a:rPr lang="ru-RU" sz="2300" b="1">
                <a:ln w="50800"/>
                <a:solidFill>
                  <a:srgbClr val="002060"/>
                </a:solidFill>
                <a:latin typeface="Palatino Linotype"/>
              </a:rPr>
              <a:t>по доходам за 2025 год</a:t>
            </a:r>
            <a:endParaRPr lang="ru-RU" sz="2300">
              <a:solidFill>
                <a:srgbClr val="002060"/>
              </a:solidFill>
              <a:latin typeface="Palatino Linotype"/>
            </a:endParaRPr>
          </a:p>
        </p:txBody>
      </p:sp>
      <p:graphicFrame>
        <p:nvGraphicFramePr>
          <p:cNvPr id="5" name="Объект 3"/>
          <p:cNvGraphicFramePr>
            <a:graphicFrameLocks xmlns:a="http://schemas.openxmlformats.org/drawingml/2006/main"/>
          </p:cNvGraphicFramePr>
          <p:nvPr/>
        </p:nvGraphicFramePr>
        <p:xfrm>
          <a:off x="0" y="1196752"/>
          <a:ext cx="9124875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Стрелка вниз 22"/>
          <p:cNvSpPr/>
          <p:nvPr/>
        </p:nvSpPr>
        <p:spPr bwMode="auto">
          <a:xfrm>
            <a:off x="7351934" y="3969282"/>
            <a:ext cx="432048" cy="4815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FF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4272397" y="4005064"/>
            <a:ext cx="432048" cy="457192"/>
          </a:xfrm>
          <a:prstGeom prst="down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1115616" y="4003552"/>
            <a:ext cx="432048" cy="41299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0"/>
            <a:ext cx="8784976" cy="105273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700" b="1">
                <a:solidFill>
                  <a:srgbClr val="002060"/>
                </a:solidFill>
                <a:latin typeface="Times New Roman"/>
                <a:cs typeface="Times New Roman"/>
              </a:rPr>
              <a:t>Структура собственных доходов бюджета Туапсинского муниципального округа в разрезе главных администраторов доходов</a:t>
            </a:r>
            <a:endParaRPr lang="ru-RU" sz="27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31640" y="1110121"/>
            <a:ext cx="698477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19 главных администраторов – 3 953 млн рублей   </a:t>
            </a:r>
            <a:endParaRPr lang="ru-RU" sz="24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85135" y="1629138"/>
            <a:ext cx="2834054" cy="2292102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182 </a:t>
            </a: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-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 Федеральная 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налоговая служба РФ (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Межрайонная ИФНС 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России 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№ 6 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по КК) </a:t>
            </a:r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3 339 млн рублей            </a:t>
            </a: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(84 %)</a:t>
            </a:r>
            <a:endParaRPr lang="ru-RU" sz="20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004059" y="1658825"/>
            <a:ext cx="2968723" cy="2279921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921, 902-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Управление  имущественных отношений, администрация Туапсинского муниципального округа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572 </a:t>
            </a: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млн рублей  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(14 %)</a:t>
            </a:r>
            <a:endParaRPr lang="ru-RU" sz="22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068243" y="1655432"/>
            <a:ext cx="2984178" cy="2265808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Прочие администраторы (Федеральные агентства РФ,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отраслевые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Министерства,  Департаменты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Краснодарского края)            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42 млн рублей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(2 %)</a:t>
            </a:r>
            <a:endParaRPr lang="ru-RU" sz="20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0" y="4497642"/>
            <a:ext cx="2919189" cy="236035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Налог на прибыль организаций, НДФЛ,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НИО, земельный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налог,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 туристический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налог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, УСН,  </a:t>
            </a:r>
            <a:endParaRPr lang="ru-RU" sz="1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налог на имущество физических лиц, ЕНВД</a:t>
            </a:r>
            <a:endParaRPr lang="ru-RU" sz="1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патентная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система налогообложения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и часть </a:t>
            </a:r>
            <a:r>
              <a:rPr lang="ru-RU" sz="1600">
                <a:solidFill>
                  <a:schemeClr val="tx1"/>
                </a:solidFill>
                <a:latin typeface="Times New Roman"/>
                <a:cs typeface="Times New Roman"/>
              </a:rPr>
              <a:t>госпошлины</a:t>
            </a:r>
            <a:endParaRPr lang="ru-RU" sz="1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2971428" y="4485088"/>
            <a:ext cx="2968723" cy="2372912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Доходы от арендной платы за землю, доходы от продажи земельных участков,  доходы от уплаты части прибыли  МУП, доходы от сдачи в аренду имущества, доходы от продажи имущества, прочие безвозмездные поступления</a:t>
            </a:r>
            <a:endParaRPr lang="ru-RU" sz="16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6156176" y="4485088"/>
            <a:ext cx="2808312" cy="2372911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Плата за НВОС,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доходы от оказания платных услуг, штрафы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2776"/>
          </a:xfrm>
          <a:prstGeom prst="rect">
            <a:avLst/>
          </a:prstGeom>
          <a:blipFill>
            <a:blip r:embed="rId2">
              <a:alphaModFix amt="37000"/>
            </a:blip>
            <a:stretch/>
          </a:blip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spc="150">
                <a:ln w="11430"/>
                <a:solidFill>
                  <a:schemeClr val="bg1"/>
                </a:solidFill>
                <a:latin typeface="Palatino Linotype"/>
                <a:cs typeface="Times New Roman"/>
              </a:rPr>
              <a:t>Исполнение собственных доходов  бюджета Туапсинского муниципального округа в </a:t>
            </a:r>
            <a:r>
              <a:rPr lang="ru-RU" sz="2400" b="1" spc="150">
                <a:ln w="11430"/>
                <a:solidFill>
                  <a:schemeClr val="bg1"/>
                </a:solidFill>
                <a:latin typeface="Palatino Linotype"/>
                <a:cs typeface="Times New Roman"/>
              </a:rPr>
              <a:t>разрезе основных отраслей экономики </a:t>
            </a:r>
            <a:r>
              <a:rPr lang="ru-RU" sz="2400" b="1" spc="150">
                <a:ln w="11430"/>
                <a:solidFill>
                  <a:schemeClr val="bg1"/>
                </a:solidFill>
                <a:latin typeface="Palatino Linotype"/>
                <a:cs typeface="Times New Roman"/>
              </a:rPr>
              <a:t>за 2025 год                       (уд</a:t>
            </a:r>
            <a:r>
              <a:rPr lang="ru-RU" sz="2400" b="1" spc="150">
                <a:ln w="11430"/>
                <a:solidFill>
                  <a:schemeClr val="bg1"/>
                </a:solidFill>
                <a:latin typeface="Palatino Linotype"/>
                <a:cs typeface="Times New Roman"/>
              </a:rPr>
              <a:t>. </a:t>
            </a:r>
            <a:r>
              <a:rPr lang="ru-RU" sz="2400" b="1" spc="150">
                <a:ln w="11430"/>
                <a:solidFill>
                  <a:schemeClr val="bg1"/>
                </a:solidFill>
                <a:latin typeface="Palatino Linotype"/>
                <a:cs typeface="Times New Roman"/>
              </a:rPr>
              <a:t>вес в нормативе)  </a:t>
            </a:r>
            <a:r>
              <a:rPr lang="ru-RU" sz="2400" b="1" spc="150">
                <a:ln w="11430"/>
                <a:solidFill>
                  <a:schemeClr val="bg1"/>
                </a:solidFill>
                <a:latin typeface="Times New Roman"/>
                <a:cs typeface="Times New Roman"/>
              </a:rPr>
              <a:t>                  </a:t>
            </a:r>
            <a:endParaRPr lang="ru-RU" sz="24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3" name="Диаграмма 2"/>
          <p:cNvGraphicFramePr>
            <a:graphicFrameLocks xmlns:a="http://schemas.openxmlformats.org/drawingml/2006/main"/>
          </p:cNvGraphicFramePr>
          <p:nvPr/>
        </p:nvGraphicFramePr>
        <p:xfrm>
          <a:off x="0" y="1484784"/>
          <a:ext cx="9125007" cy="5386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3750" y="3175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3750" y="22384"/>
            <a:ext cx="9092848" cy="88633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>
                <a:ln w="11430"/>
                <a:solidFill>
                  <a:srgbClr val="000099"/>
                </a:solidFill>
              </a:rPr>
              <a:t>РАСХОДЫ БЮДЖЕТА </a:t>
            </a:r>
            <a:br>
              <a:rPr lang="ru-RU" sz="2400" b="1">
                <a:ln w="11430"/>
                <a:solidFill>
                  <a:srgbClr val="000099"/>
                </a:solidFill>
              </a:rPr>
            </a:br>
            <a:r>
              <a:rPr lang="ru-RU" sz="2800" b="1">
                <a:ln w="11430"/>
                <a:solidFill>
                  <a:srgbClr val="000099"/>
                </a:solidFill>
              </a:rPr>
              <a:t>Туапсинского муниципального округа </a:t>
            </a:r>
            <a:endParaRPr lang="ru-RU" sz="2400" b="1">
              <a:ln w="11430"/>
              <a:solidFill>
                <a:srgbClr val="000099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107504" y="1258844"/>
          <a:ext cx="8928991" cy="551442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4132425"/>
                <a:gridCol w="1771040"/>
                <a:gridCol w="1475866"/>
                <a:gridCol w="1549660"/>
              </a:tblGrid>
              <a:tr h="60014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200" u="none" strike="noStrike">
                          <a:solidFill>
                            <a:schemeClr val="bg1"/>
                          </a:solidFill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u="none" strike="noStrike">
                          <a:solidFill>
                            <a:schemeClr val="bg1"/>
                          </a:solidFill>
                        </a:rPr>
                        <a:t>План</a:t>
                      </a:r>
                      <a:endParaRPr/>
                    </a:p>
                  </a:txBody>
                  <a:tcPr marL="7324" marR="7324" marT="7324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u="none" strike="noStrike">
                          <a:solidFill>
                            <a:schemeClr val="bg1"/>
                          </a:solidFill>
                        </a:rPr>
                        <a:t>Исполнено</a:t>
                      </a:r>
                      <a:endParaRPr/>
                    </a:p>
                  </a:txBody>
                  <a:tcPr marL="7324" marR="7324" marT="7324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u="none" strike="noStrike">
                          <a:solidFill>
                            <a:schemeClr val="bg1"/>
                          </a:solidFill>
                        </a:rPr>
                        <a:t>% </a:t>
                      </a:r>
                      <a:r>
                        <a:rPr lang="ru-RU" sz="2000" u="none" strike="noStrike">
                          <a:solidFill>
                            <a:schemeClr val="bg1"/>
                          </a:solidFill>
                        </a:rPr>
                        <a:t>исполнения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324" marR="7324" marT="7324" marB="0" anchor="ctr">
                    <a:solidFill>
                      <a:schemeClr val="tx2"/>
                    </a:solidFill>
                  </a:tcPr>
                </a:tc>
              </a:tr>
              <a:tr h="540843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ВСЕГО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16 423 105,3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324" marR="7324" marT="7324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7 527 896,1 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324" marR="7324" marT="7324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45,8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324" marR="7324" marT="7324" marB="0" anchor="ctr"/>
                </a:tc>
              </a:tr>
              <a:tr h="34604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Общегосударственные вопросы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872 564,6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826 539,1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94,7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7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Национальная оборона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6 858,3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6 813,1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99,3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6235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Национальная безопасность и правоохранительная деятельность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180 601,5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166 425,3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92,2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7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Национальная экономика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700 834,5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551</a:t>
                      </a: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 291,8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78,7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6300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Жилищно-коммунальное хозяйство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9 074 657,8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720 595,9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7,9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7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Образование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3 742 640,8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3 554 291,6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95,0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8936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Культура, </a:t>
                      </a: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кинематография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793 823,3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776 911,2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97,9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94372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latin typeface="Calibri"/>
                          <a:ea typeface="Arial"/>
                          <a:cs typeface="Arial"/>
                        </a:rPr>
                        <a:t>Здравоохранение</a:t>
                      </a:r>
                      <a:endParaRPr lang="ru-RU" sz="1800" b="1" u="none" strike="noStrike">
                        <a:solidFill>
                          <a:srgbClr val="002060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44 722,6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34 932,8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78,1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7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Социальная политика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491 498,8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475 892,0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96,8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427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Физическая культура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514 848,4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414 151,2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80,4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72653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800" b="1" u="none" strike="noStrike">
                          <a:solidFill>
                            <a:srgbClr val="002060"/>
                          </a:solidFill>
                        </a:rPr>
                        <a:t>Обслуживание государственного и муниципального долга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54,7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52,1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 i="0" u="none" strike="noStrike">
                          <a:solidFill>
                            <a:schemeClr val="tx2"/>
                          </a:solidFill>
                          <a:latin typeface="Times New Roman"/>
                        </a:rPr>
                        <a:t>95,2</a:t>
                      </a:r>
                      <a:endParaRPr lang="ru-RU" sz="2000" b="1" i="0" u="none" strike="noStrike">
                        <a:solidFill>
                          <a:schemeClr val="tx2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7640943" y="877362"/>
            <a:ext cx="147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</a:rPr>
              <a:t>(тыс. руб.)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8685" y="4977172"/>
            <a:ext cx="4243871" cy="1902299"/>
          </a:xfrm>
          <a:prstGeom prst="rect">
            <a:avLst/>
          </a:prstGeom>
          <a:noFill/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 bwMode="auto">
          <a:xfrm>
            <a:off x="26261" y="648667"/>
            <a:ext cx="5049795" cy="5376779"/>
          </a:xfrm>
          <a:prstGeom prst="horizontalScroll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</a:rPr>
              <a:t>ИСПОЛНЕНИЕ БЮДЖЕТА </a:t>
            </a:r>
            <a:r>
              <a:rPr lang="ru-RU" sz="2400" b="1">
                <a:solidFill>
                  <a:schemeClr val="bg1"/>
                </a:solidFill>
              </a:rPr>
              <a:t>Туапсинского муниципального округа </a:t>
            </a:r>
            <a:endParaRPr lang="ru-RU" sz="2400" b="1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</a:rPr>
              <a:t>В РАМКАХ МУНИЦИПАЛЬНЫХ ПРОГРАММ                                                  </a:t>
            </a:r>
            <a:r>
              <a:rPr lang="ru-RU" sz="2400" b="1">
                <a:solidFill>
                  <a:srgbClr val="FFFF00"/>
                </a:solidFill>
              </a:rPr>
              <a:t>Пла</a:t>
            </a:r>
            <a:r>
              <a:rPr lang="ru-RU" sz="2400" b="1">
                <a:solidFill>
                  <a:srgbClr val="FFFF00"/>
                </a:solidFill>
              </a:rPr>
              <a:t>н 15 млрд 817,2 млн руб., Факт </a:t>
            </a:r>
            <a:r>
              <a:rPr lang="ru-RU" sz="2400" b="1">
                <a:solidFill>
                  <a:srgbClr val="FFFF00"/>
                </a:solidFill>
              </a:rPr>
              <a:t>6</a:t>
            </a:r>
            <a:r>
              <a:rPr lang="ru-RU" sz="2400" b="1">
                <a:solidFill>
                  <a:srgbClr val="FFFF00"/>
                </a:solidFill>
              </a:rPr>
              <a:t> млрд 976,3 млн руб.   (44,1 %)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 bwMode="auto">
          <a:xfrm>
            <a:off x="4492779" y="28575"/>
            <a:ext cx="4660418" cy="324036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>
                <a:solidFill>
                  <a:srgbClr val="0033CC"/>
                </a:solidFill>
              </a:rPr>
              <a:t>была сформирована </a:t>
            </a:r>
            <a:r>
              <a:rPr lang="ru-RU" sz="2000" b="1">
                <a:solidFill>
                  <a:srgbClr val="0033CC"/>
                </a:solidFill>
              </a:rPr>
              <a:t>и представлена в программном формате </a:t>
            </a:r>
            <a:endParaRPr lang="ru-RU" sz="2000" b="1">
              <a:solidFill>
                <a:srgbClr val="0033CC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на</a:t>
            </a:r>
            <a:r>
              <a:rPr lang="ru-RU" sz="2400" b="1">
                <a:solidFill>
                  <a:srgbClr val="0033CC"/>
                </a:solidFill>
              </a:rPr>
              <a:t> </a:t>
            </a:r>
            <a:r>
              <a:rPr lang="ru-RU" sz="2400" b="1">
                <a:solidFill>
                  <a:srgbClr val="FF0000"/>
                </a:solidFill>
              </a:rPr>
              <a:t>основе </a:t>
            </a:r>
            <a:r>
              <a:rPr lang="ru-RU" sz="2400" b="1" u="sng">
                <a:solidFill>
                  <a:srgbClr val="FF0000"/>
                </a:solidFill>
              </a:rPr>
              <a:t>18</a:t>
            </a:r>
            <a:r>
              <a:rPr lang="ru-RU" sz="2400" b="1">
                <a:solidFill>
                  <a:srgbClr val="FF0000"/>
                </a:solidFill>
              </a:rPr>
              <a:t> муниципальных </a:t>
            </a:r>
            <a:r>
              <a:rPr lang="ru-RU" sz="2400" b="1">
                <a:solidFill>
                  <a:srgbClr val="FF0000"/>
                </a:solidFill>
              </a:rPr>
              <a:t>программ  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 bwMode="auto">
          <a:xfrm>
            <a:off x="4691227" y="3482210"/>
            <a:ext cx="4541971" cy="304313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73,3 %</a:t>
            </a:r>
            <a:r>
              <a:rPr lang="ru-RU" sz="2400" b="1"/>
              <a:t> </a:t>
            </a:r>
            <a:r>
              <a:rPr lang="ru-RU" sz="2000" b="1">
                <a:solidFill>
                  <a:srgbClr val="0033CC"/>
                </a:solidFill>
              </a:rPr>
              <a:t>расходов, распределенных в рамках муниципальных программ, имеют социальную </a:t>
            </a:r>
            <a:r>
              <a:rPr lang="ru-RU" sz="2000" b="1">
                <a:solidFill>
                  <a:srgbClr val="0033CC"/>
                </a:solidFill>
              </a:rPr>
              <a:t>направленность или </a:t>
            </a:r>
            <a:r>
              <a:rPr lang="ru-RU" sz="2400" b="1" u="sng">
                <a:solidFill>
                  <a:srgbClr val="0000CC"/>
                </a:solidFill>
              </a:rPr>
              <a:t>67,9</a:t>
            </a:r>
            <a:r>
              <a:rPr lang="ru-RU" sz="2000" b="1" u="sng">
                <a:solidFill>
                  <a:srgbClr val="0000CC"/>
                </a:solidFill>
              </a:rPr>
              <a:t>%</a:t>
            </a:r>
            <a:r>
              <a:rPr lang="ru-RU" sz="2000" b="1">
                <a:solidFill>
                  <a:srgbClr val="0033CC"/>
                </a:solidFill>
              </a:rPr>
              <a:t> от общих расходов                                                    </a:t>
            </a:r>
            <a:endParaRPr lang="ru-RU" sz="2400" b="1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1600" y="512676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250519" y="116632"/>
            <a:ext cx="8766162" cy="792087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/>
              <a:t>Расходы в рамках муниципальных программ </a:t>
            </a:r>
            <a:endParaRPr/>
          </a:p>
          <a:p>
            <a:pPr algn="ctr">
              <a:defRPr/>
            </a:pPr>
            <a:r>
              <a:rPr lang="ru-RU" sz="2400"/>
              <a:t>                                                                                                     (млн руб.)</a:t>
            </a:r>
            <a:endParaRPr lang="ru-RU" sz="240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250591" y="1539044"/>
            <a:ext cx="4690548" cy="44979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14420" y="2953581"/>
            <a:ext cx="4681448" cy="360040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Образование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14420" y="2121842"/>
            <a:ext cx="4671159" cy="675133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>
                <a:solidFill>
                  <a:srgbClr val="0033CC"/>
                </a:solidFill>
              </a:rPr>
              <a:t>На социальную сферу</a:t>
            </a:r>
            <a:r>
              <a:rPr lang="ru-RU" sz="2000" b="1">
                <a:solidFill>
                  <a:srgbClr val="0033CC"/>
                </a:solidFill>
              </a:rPr>
              <a:t> </a:t>
            </a:r>
            <a:r>
              <a:rPr lang="ru-RU" sz="2400" b="1">
                <a:solidFill>
                  <a:srgbClr val="BE125C"/>
                </a:solidFill>
              </a:rPr>
              <a:t>(73,3 %), </a:t>
            </a:r>
            <a:endParaRPr/>
          </a:p>
          <a:p>
            <a:pPr>
              <a:defRPr/>
            </a:pPr>
            <a:r>
              <a:rPr lang="ru-RU" sz="2000" b="1">
                <a:solidFill>
                  <a:srgbClr val="0033CC"/>
                </a:solidFill>
              </a:rPr>
              <a:t>в том числе:</a:t>
            </a:r>
            <a:endParaRPr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01450" y="3551177"/>
            <a:ext cx="4661986" cy="433547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Культура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40304" y="6093296"/>
            <a:ext cx="4681448" cy="504056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Молодежная политика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93435" y="4797152"/>
            <a:ext cx="4647705" cy="442678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Социальная политика</a:t>
            </a:r>
            <a:endParaRPr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14420" y="4221088"/>
            <a:ext cx="4652811" cy="398554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Физическая культура и спорт</a:t>
            </a:r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077077" y="1549362"/>
            <a:ext cx="1252931" cy="439477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15 817,2</a:t>
            </a:r>
            <a:endParaRPr lang="ru-RU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235065" y="4240345"/>
            <a:ext cx="1094943" cy="360040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501,6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5202791" y="4811368"/>
            <a:ext cx="1106651" cy="428462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363,5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183740" y="6093295"/>
            <a:ext cx="1087599" cy="504057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43,6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231315" y="3532126"/>
            <a:ext cx="1106652" cy="433546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793,8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5195448" y="2946670"/>
            <a:ext cx="1094943" cy="360042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3</a:t>
            </a:r>
            <a:r>
              <a:rPr lang="ru-RU" b="1">
                <a:solidFill>
                  <a:srgbClr val="0033CC"/>
                </a:solidFill>
              </a:rPr>
              <a:t> 689,4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5221843" y="2132856"/>
            <a:ext cx="1087599" cy="66600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5 436,6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519383" y="1549362"/>
            <a:ext cx="1083792" cy="43947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ru-RU" sz="2000" b="1">
                <a:solidFill>
                  <a:schemeClr val="accent4">
                    <a:lumMod val="75000"/>
                  </a:schemeClr>
                </a:solidFill>
              </a:rPr>
              <a:t> 976,3</a:t>
            </a:r>
            <a:endParaRPr lang="ru-RU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500596" y="2131367"/>
            <a:ext cx="1083792" cy="66560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5</a:t>
            </a:r>
            <a:r>
              <a:rPr lang="ru-RU" sz="2000" b="1">
                <a:solidFill>
                  <a:srgbClr val="0033CC"/>
                </a:solidFill>
              </a:rPr>
              <a:t> 114,6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7904214" y="1549362"/>
            <a:ext cx="1050612" cy="43947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accent4">
                    <a:lumMod val="75000"/>
                  </a:schemeClr>
                </a:solidFill>
              </a:rPr>
              <a:t>44</a:t>
            </a:r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ru-RU" sz="2400" b="1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ru-RU" sz="2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7871170" y="2131367"/>
            <a:ext cx="1052713" cy="66560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94,1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6500596" y="2952209"/>
            <a:ext cx="1083792" cy="348966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3 503,3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880739" y="2953581"/>
            <a:ext cx="1033574" cy="373589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95,0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853876" y="4797152"/>
            <a:ext cx="1033574" cy="448755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95,7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534773" y="4797152"/>
            <a:ext cx="1073898" cy="448755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347,9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7863444" y="4221088"/>
            <a:ext cx="1033575" cy="398554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81,8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6509151" y="3532124"/>
            <a:ext cx="1073898" cy="433548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776,9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7871170" y="3544455"/>
            <a:ext cx="1033574" cy="433548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97,9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6510490" y="6093296"/>
            <a:ext cx="1094783" cy="504057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41,3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7861038" y="6093296"/>
            <a:ext cx="1038386" cy="504057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94,8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6555311" y="4240345"/>
            <a:ext cx="1073899" cy="360040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410,2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5099527" y="985267"/>
            <a:ext cx="1217508" cy="47434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ПЛАН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6500596" y="992696"/>
            <a:ext cx="1091008" cy="47434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ФАКТ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7871170" y="992696"/>
            <a:ext cx="1052713" cy="47452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%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74048" y="5445224"/>
            <a:ext cx="4667091" cy="504056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Здравоохранение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5202791" y="5445224"/>
            <a:ext cx="1110846" cy="504056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44,7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6513888" y="5445224"/>
            <a:ext cx="1094783" cy="504055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34,9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7844308" y="5445224"/>
            <a:ext cx="1052711" cy="504055"/>
          </a:xfrm>
          <a:prstGeom prst="roundRect">
            <a:avLst>
              <a:gd name="adj" fmla="val 16667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78,1</a:t>
            </a:r>
            <a:endParaRPr lang="ru-RU" b="1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107507" y="116632"/>
            <a:ext cx="8928990" cy="86409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3200" b="1"/>
              <a:t>Расходы в рамках муниципальных </a:t>
            </a:r>
            <a:r>
              <a:rPr lang="ru-RU" sz="3200" b="1"/>
              <a:t>программ</a:t>
            </a:r>
            <a:r>
              <a:rPr lang="ru-RU" sz="2800"/>
              <a:t>                                                                                                   </a:t>
            </a:r>
            <a:r>
              <a:rPr lang="ru-RU" sz="2800"/>
              <a:t>(млн руб.)</a:t>
            </a:r>
            <a:endParaRPr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07505" y="2708920"/>
            <a:ext cx="5544615" cy="864096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 b="1">
                <a:solidFill>
                  <a:schemeClr val="tx1"/>
                </a:solidFill>
              </a:rPr>
              <a:t>Жилищно-коммунальное хозяйство</a:t>
            </a:r>
            <a:endParaRPr/>
          </a:p>
          <a:p>
            <a:pPr algn="r">
              <a:defRPr/>
            </a:pPr>
            <a:r>
              <a:rPr lang="ru-RU" sz="2000" i="1">
                <a:solidFill>
                  <a:schemeClr val="tx1"/>
                </a:solidFill>
              </a:rPr>
              <a:t>(газоснабжение, теплоснабжение, </a:t>
            </a:r>
            <a:endParaRPr/>
          </a:p>
          <a:p>
            <a:pPr algn="r">
              <a:defRPr/>
            </a:pPr>
            <a:r>
              <a:rPr lang="ru-RU" sz="2000" i="1">
                <a:solidFill>
                  <a:schemeClr val="tx1"/>
                </a:solidFill>
              </a:rPr>
              <a:t>благоустройство территорий,);</a:t>
            </a:r>
            <a:endParaRPr lang="ru-RU" sz="2000" i="1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07505" y="1628800"/>
            <a:ext cx="5544615" cy="97605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>
                <a:solidFill>
                  <a:srgbClr val="0033CC"/>
                </a:solidFill>
              </a:rPr>
              <a:t>Н</a:t>
            </a:r>
            <a:r>
              <a:rPr lang="ru-RU" sz="2400" b="1">
                <a:solidFill>
                  <a:srgbClr val="0033CC"/>
                </a:solidFill>
              </a:rPr>
              <a:t>а </a:t>
            </a:r>
            <a:r>
              <a:rPr lang="ru-RU" sz="2400" b="1">
                <a:solidFill>
                  <a:srgbClr val="0033CC"/>
                </a:solidFill>
              </a:rPr>
              <a:t>отраслевое </a:t>
            </a:r>
            <a:r>
              <a:rPr lang="ru-RU" sz="2400" b="1">
                <a:solidFill>
                  <a:srgbClr val="0033CC"/>
                </a:solidFill>
              </a:rPr>
              <a:t>финансирование </a:t>
            </a:r>
            <a:r>
              <a:rPr lang="ru-RU" sz="2000" b="1">
                <a:solidFill>
                  <a:srgbClr val="FF0000"/>
                </a:solidFill>
              </a:rPr>
              <a:t>(17,9 %),</a:t>
            </a:r>
            <a:endParaRPr lang="ru-RU" sz="2000" b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400" b="1">
                <a:solidFill>
                  <a:srgbClr val="FF0000"/>
                </a:solidFill>
              </a:rPr>
              <a:t> </a:t>
            </a:r>
            <a:r>
              <a:rPr lang="ru-RU" sz="2400" b="1">
                <a:solidFill>
                  <a:schemeClr val="tx2">
                    <a:lumMod val="75000"/>
                  </a:schemeClr>
                </a:solidFill>
              </a:rPr>
              <a:t>в том числе: 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07506" y="3717032"/>
            <a:ext cx="5544614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 b="1">
                <a:solidFill>
                  <a:schemeClr val="tx1"/>
                </a:solidFill>
              </a:rPr>
              <a:t>Национальная экономика</a:t>
            </a:r>
            <a:endParaRPr/>
          </a:p>
          <a:p>
            <a:pPr algn="r">
              <a:defRPr/>
            </a:pPr>
            <a:r>
              <a:rPr lang="ru-RU" sz="2000" i="1">
                <a:solidFill>
                  <a:schemeClr val="tx1"/>
                </a:solidFill>
              </a:rPr>
              <a:t>(берегоукрепительные сооружения, пассажирские перевозки, АПК, лесное хозяйство, малый бизнес, ремонт дорог).</a:t>
            </a:r>
            <a:endParaRPr lang="ru-RU" sz="2000" i="1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07506" y="5315121"/>
            <a:ext cx="5544614" cy="1431633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>
                <a:solidFill>
                  <a:srgbClr val="0033CC"/>
                </a:solidFill>
              </a:rPr>
              <a:t>Прочие</a:t>
            </a:r>
            <a:r>
              <a:rPr lang="ru-RU" sz="2800" b="1">
                <a:solidFill>
                  <a:srgbClr val="0033CC"/>
                </a:solidFill>
              </a:rPr>
              <a:t> 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(ГО и ЧС, спасательная служба, поддержка некоммерческих организаций, казачьих обществ, почетный гражданин, содержание ОДОМС, ЦБ).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044034" y="5315120"/>
            <a:ext cx="998082" cy="1431633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612,5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071261" y="3745979"/>
            <a:ext cx="990417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551,3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7068839" y="2708920"/>
            <a:ext cx="1019554" cy="85247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697,9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7079083" y="1628799"/>
            <a:ext cx="1054973" cy="976057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1 249,2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813261" y="5315121"/>
            <a:ext cx="1065561" cy="1431633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629,9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813260" y="3717032"/>
            <a:ext cx="1100283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698,7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813260" y="2735708"/>
            <a:ext cx="1135003" cy="85247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9051,9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813261" y="1628800"/>
            <a:ext cx="1135001" cy="97605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9 750,6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8145285" y="5315119"/>
            <a:ext cx="923251" cy="143163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97,2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8232395" y="3745979"/>
            <a:ext cx="836141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78,9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8232397" y="2708920"/>
            <a:ext cx="836140" cy="85247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7,7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8280548" y="1628800"/>
            <a:ext cx="787989" cy="97605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0033CC"/>
                </a:solidFill>
              </a:rPr>
              <a:t>12,8</a:t>
            </a: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5813263" y="1106488"/>
            <a:ext cx="1135000" cy="47434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ПЛАН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7045515" y="1106488"/>
            <a:ext cx="1066202" cy="47434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ФАКТ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280549" y="1106487"/>
            <a:ext cx="787989" cy="44753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%</a:t>
            </a:r>
            <a:endParaRPr lang="ru-RU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80528" y="-27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23330" y="116632"/>
            <a:ext cx="7608812" cy="1008112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РАСХОДЫ В </a:t>
            </a:r>
            <a:r>
              <a:rPr lang="ru-RU" sz="2400" b="1">
                <a:solidFill>
                  <a:schemeClr val="tx1"/>
                </a:solidFill>
              </a:rPr>
              <a:t>РАМКАХ </a:t>
            </a:r>
            <a:r>
              <a:rPr lang="ru-RU" sz="2400" b="1">
                <a:solidFill>
                  <a:schemeClr val="tx1"/>
                </a:solidFill>
              </a:rPr>
              <a:t>МУНИЦИПАЛЬНЫХ ПРОГРАММ</a:t>
            </a:r>
            <a:br>
              <a:rPr lang="ru-RU" sz="2400" b="1">
                <a:solidFill>
                  <a:schemeClr val="tx1"/>
                </a:solidFill>
              </a:rPr>
            </a:br>
            <a:r>
              <a:rPr lang="ru-RU" sz="2400" b="1">
                <a:solidFill>
                  <a:schemeClr val="tx1"/>
                </a:solidFill>
              </a:rPr>
              <a:t> НА </a:t>
            </a:r>
            <a:r>
              <a:rPr lang="ru-RU" sz="2400" b="1">
                <a:solidFill>
                  <a:schemeClr val="tx1"/>
                </a:solidFill>
              </a:rPr>
              <a:t>СОЦИАЛЬНУЮ </a:t>
            </a:r>
            <a:r>
              <a:rPr lang="ru-RU" sz="2400" b="1">
                <a:solidFill>
                  <a:schemeClr val="tx1"/>
                </a:solidFill>
              </a:rPr>
              <a:t>СФЕРУ   5 114,6 (млн рублей)</a:t>
            </a: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-177836" y="1231815"/>
            <a:ext cx="1763687" cy="11790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just" defTabSz="1081088">
              <a:defRPr/>
            </a:pPr>
            <a:r>
              <a:rPr lang="ru-RU" sz="1600" b="1">
                <a:solidFill>
                  <a:schemeClr val="tx1"/>
                </a:solidFill>
              </a:rPr>
              <a:t>Образование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3</a:t>
            </a:r>
            <a:r>
              <a:rPr lang="ru-RU" sz="2000" b="1">
                <a:solidFill>
                  <a:schemeClr val="tx1"/>
                </a:solidFill>
              </a:rPr>
              <a:t> 503,3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-180528" y="3435808"/>
            <a:ext cx="1641116" cy="120735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Спорт    </a:t>
            </a:r>
            <a:r>
              <a:rPr lang="ru-RU" sz="1600" b="1">
                <a:solidFill>
                  <a:schemeClr val="tx1"/>
                </a:solidFill>
              </a:rPr>
              <a:t>                 </a:t>
            </a:r>
            <a:r>
              <a:rPr lang="ru-RU" sz="2400" b="1">
                <a:solidFill>
                  <a:schemeClr val="tx1"/>
                </a:solidFill>
              </a:rPr>
              <a:t>410,2</a:t>
            </a:r>
            <a:endParaRPr lang="ru-RU" sz="2400" b="1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-180528" y="4676373"/>
            <a:ext cx="1664591" cy="9617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Соц. политика  </a:t>
            </a:r>
            <a:r>
              <a:rPr lang="ru-RU" b="1">
                <a:solidFill>
                  <a:schemeClr val="tx1"/>
                </a:solidFill>
              </a:rPr>
              <a:t>347,9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-185673" y="2456079"/>
            <a:ext cx="1635131" cy="9924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Культура </a:t>
            </a:r>
            <a:r>
              <a:rPr lang="ru-RU" sz="1600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776,9 </a:t>
            </a:r>
            <a:endParaRPr/>
          </a:p>
        </p:txBody>
      </p:sp>
      <p:sp>
        <p:nvSpPr>
          <p:cNvPr id="8" name="Овал 7"/>
          <p:cNvSpPr/>
          <p:nvPr/>
        </p:nvSpPr>
        <p:spPr bwMode="auto">
          <a:xfrm>
            <a:off x="-185673" y="5741222"/>
            <a:ext cx="2118625" cy="11025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Молодежная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политика  </a:t>
            </a:r>
            <a:r>
              <a:rPr lang="ru-RU" sz="2000" b="1">
                <a:solidFill>
                  <a:schemeClr val="tx1"/>
                </a:solidFill>
              </a:rPr>
              <a:t>41,3</a:t>
            </a:r>
            <a:endParaRPr/>
          </a:p>
        </p:txBody>
      </p:sp>
      <p:sp>
        <p:nvSpPr>
          <p:cNvPr id="9" name="Блок-схема: процесс 8"/>
          <p:cNvSpPr/>
          <p:nvPr/>
        </p:nvSpPr>
        <p:spPr bwMode="auto">
          <a:xfrm>
            <a:off x="1504590" y="1316543"/>
            <a:ext cx="1373898" cy="1179022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cs typeface="Times New Roman"/>
              </a:rPr>
              <a:t>содержание  учреждений  (в т.ч.питание д/сады)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  <a:cs typeface="Times New Roman"/>
              </a:rPr>
              <a:t>2 851,4</a:t>
            </a:r>
            <a:endParaRPr lang="ru-RU" sz="2000" b="1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10" name="Блок-схема: процесс 9"/>
          <p:cNvSpPr/>
          <p:nvPr/>
        </p:nvSpPr>
        <p:spPr bwMode="auto">
          <a:xfrm>
            <a:off x="2878488" y="1316543"/>
            <a:ext cx="1421306" cy="1179022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строительство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и капитальные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ремонты</a:t>
            </a:r>
            <a:endParaRPr lang="ru-RU" sz="1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chemeClr val="tx1"/>
                </a:solidFill>
              </a:rPr>
              <a:t>154,2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 bwMode="auto">
          <a:xfrm>
            <a:off x="6465805" y="1306093"/>
            <a:ext cx="1440448" cy="117677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иные мероприятия в рамках ГП и МП </a:t>
            </a:r>
            <a:r>
              <a:rPr lang="ru-RU" sz="2000" b="1">
                <a:solidFill>
                  <a:schemeClr val="tx1"/>
                </a:solidFill>
              </a:rPr>
              <a:t>177</a:t>
            </a:r>
            <a:endParaRPr/>
          </a:p>
        </p:txBody>
      </p:sp>
      <p:sp>
        <p:nvSpPr>
          <p:cNvPr id="12" name="Блок-схема: процесс 11"/>
          <p:cNvSpPr/>
          <p:nvPr/>
        </p:nvSpPr>
        <p:spPr bwMode="auto">
          <a:xfrm>
            <a:off x="4299794" y="1318795"/>
            <a:ext cx="979894" cy="117677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питания  школы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160,6</a:t>
            </a:r>
            <a:endParaRPr/>
          </a:p>
        </p:txBody>
      </p:sp>
      <p:sp>
        <p:nvSpPr>
          <p:cNvPr id="13" name="Блок-схема: процесс 12"/>
          <p:cNvSpPr/>
          <p:nvPr/>
        </p:nvSpPr>
        <p:spPr bwMode="auto">
          <a:xfrm>
            <a:off x="5279687" y="1306093"/>
            <a:ext cx="1186117" cy="117902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охрана учреждений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chemeClr val="tx1"/>
                </a:solidFill>
              </a:rPr>
              <a:t>150,7</a:t>
            </a:r>
            <a:endParaRPr/>
          </a:p>
        </p:txBody>
      </p:sp>
      <p:sp>
        <p:nvSpPr>
          <p:cNvPr id="14" name="Блок-схема: процесс 13"/>
          <p:cNvSpPr/>
          <p:nvPr/>
        </p:nvSpPr>
        <p:spPr bwMode="auto">
          <a:xfrm>
            <a:off x="7812359" y="1318794"/>
            <a:ext cx="1381425" cy="1174519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найм жилья -</a:t>
            </a:r>
            <a:r>
              <a:rPr lang="ru-RU" sz="1600" b="1">
                <a:solidFill>
                  <a:schemeClr val="tx1"/>
                </a:solidFill>
              </a:rPr>
              <a:t>7,2</a:t>
            </a:r>
            <a:r>
              <a:rPr lang="ru-RU" sz="1400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компенсация ЖКУ-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2,2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</a:rPr>
              <a:t>  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 bwMode="auto">
          <a:xfrm>
            <a:off x="1484063" y="3428973"/>
            <a:ext cx="1859102" cy="1196101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с</a:t>
            </a:r>
            <a:r>
              <a:rPr lang="ru-RU" sz="1400" b="1">
                <a:solidFill>
                  <a:schemeClr val="tx1"/>
                </a:solidFill>
              </a:rPr>
              <a:t>одержание учреждений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245,8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 bwMode="auto">
          <a:xfrm>
            <a:off x="3335400" y="3455702"/>
            <a:ext cx="1872208" cy="112996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иные мероприятия в рамках ГП и МП </a:t>
            </a:r>
            <a:r>
              <a:rPr lang="ru-RU" sz="2000" b="1">
                <a:solidFill>
                  <a:schemeClr val="tx1"/>
                </a:solidFill>
              </a:rPr>
              <a:t>29,1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 bwMode="auto">
          <a:xfrm>
            <a:off x="7075684" y="3455702"/>
            <a:ext cx="2126933" cy="111980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капитальные ремонты и строительство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116,6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5229667" y="3441325"/>
            <a:ext cx="1846017" cy="1144340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охрана учреждений </a:t>
            </a:r>
            <a:r>
              <a:rPr lang="ru-RU" sz="2000" b="1">
                <a:solidFill>
                  <a:schemeClr val="tx1"/>
                </a:solidFill>
              </a:rPr>
              <a:t>18,7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1" name="Блок-схема: процесс 20"/>
          <p:cNvSpPr/>
          <p:nvPr/>
        </p:nvSpPr>
        <p:spPr bwMode="auto">
          <a:xfrm flipH="1">
            <a:off x="2368493" y="4598854"/>
            <a:ext cx="1467265" cy="11084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приобретение жил. помещений детям-сиротам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102,1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2" name="Блок-схема: процесс 21"/>
          <p:cNvSpPr/>
          <p:nvPr/>
        </p:nvSpPr>
        <p:spPr bwMode="auto">
          <a:xfrm>
            <a:off x="3727260" y="4585664"/>
            <a:ext cx="976991" cy="111677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с</a:t>
            </a:r>
            <a:r>
              <a:rPr lang="ru-RU" sz="1400" b="1">
                <a:solidFill>
                  <a:schemeClr val="tx1"/>
                </a:solidFill>
              </a:rPr>
              <a:t>одержание опеки, соц. выплаты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52,8</a:t>
            </a:r>
            <a:endParaRPr/>
          </a:p>
          <a:p>
            <a:pPr algn="ctr">
              <a:defRPr/>
            </a:pP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23" name="Блок-схема: процесс 22"/>
          <p:cNvSpPr/>
          <p:nvPr/>
        </p:nvSpPr>
        <p:spPr bwMode="auto">
          <a:xfrm>
            <a:off x="4695379" y="4591253"/>
            <a:ext cx="853462" cy="1111181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а</a:t>
            </a:r>
            <a:r>
              <a:rPr lang="ru-RU" sz="1400" b="1">
                <a:solidFill>
                  <a:schemeClr val="tx1"/>
                </a:solidFill>
              </a:rPr>
              <a:t>дрес. помощь</a:t>
            </a:r>
            <a:endParaRPr lang="ru-RU" sz="20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18,6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24" name="Блок-схема: процесс 23"/>
          <p:cNvSpPr/>
          <p:nvPr/>
        </p:nvSpPr>
        <p:spPr bwMode="auto">
          <a:xfrm>
            <a:off x="5548841" y="4591254"/>
            <a:ext cx="950402" cy="111118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о</a:t>
            </a:r>
            <a:r>
              <a:rPr lang="ru-RU" sz="1400" b="1">
                <a:solidFill>
                  <a:schemeClr val="tx1"/>
                </a:solidFill>
              </a:rPr>
              <a:t>беспечение жильем мол. сем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33,4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5" name="Блок-схема: процесс 24"/>
          <p:cNvSpPr/>
          <p:nvPr/>
        </p:nvSpPr>
        <p:spPr bwMode="auto">
          <a:xfrm>
            <a:off x="6499243" y="4588696"/>
            <a:ext cx="885506" cy="111373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д</a:t>
            </a:r>
            <a:r>
              <a:rPr lang="ru-RU" sz="1400" b="1">
                <a:solidFill>
                  <a:schemeClr val="tx1"/>
                </a:solidFill>
              </a:rPr>
              <a:t>оплаты к пенсии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20,2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6" name="Блок-схема: процесс 25"/>
          <p:cNvSpPr/>
          <p:nvPr/>
        </p:nvSpPr>
        <p:spPr bwMode="auto">
          <a:xfrm>
            <a:off x="1484063" y="2496524"/>
            <a:ext cx="1444382" cy="93928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содержание 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учреждений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646,3</a:t>
            </a:r>
            <a:endParaRPr/>
          </a:p>
          <a:p>
            <a:pPr algn="ctr">
              <a:defRPr/>
            </a:pP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 bwMode="auto">
          <a:xfrm>
            <a:off x="2935882" y="2495565"/>
            <a:ext cx="1799752" cy="94576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иные мероприятия в рамках ГП и </a:t>
            </a:r>
            <a:r>
              <a:rPr lang="ru-RU" sz="1400" b="1">
                <a:solidFill>
                  <a:schemeClr val="tx1"/>
                </a:solidFill>
              </a:rPr>
              <a:t>МП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64,0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9" name="Блок-схема: процесс 28"/>
          <p:cNvSpPr/>
          <p:nvPr/>
        </p:nvSpPr>
        <p:spPr bwMode="auto">
          <a:xfrm>
            <a:off x="6362049" y="2485113"/>
            <a:ext cx="1437431" cy="950695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охрана учреждений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35,2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0" name="Блок-схема: процесс 29"/>
          <p:cNvSpPr/>
          <p:nvPr/>
        </p:nvSpPr>
        <p:spPr bwMode="auto">
          <a:xfrm>
            <a:off x="1897857" y="5768977"/>
            <a:ext cx="1656184" cy="1059989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Содержание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учреждений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29,6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1" name="Блок-схема: процесс 30"/>
          <p:cNvSpPr/>
          <p:nvPr/>
        </p:nvSpPr>
        <p:spPr bwMode="auto">
          <a:xfrm flipH="1">
            <a:off x="3589141" y="5769606"/>
            <a:ext cx="1600003" cy="1052736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проведение мероприятий  </a:t>
            </a:r>
            <a:r>
              <a:rPr lang="ru-RU" sz="2000" b="1">
                <a:solidFill>
                  <a:schemeClr val="tx1"/>
                </a:solidFill>
              </a:rPr>
              <a:t>11,7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2" name="Шестиугольник 31"/>
          <p:cNvSpPr/>
          <p:nvPr/>
        </p:nvSpPr>
        <p:spPr bwMode="auto">
          <a:xfrm>
            <a:off x="7380312" y="1"/>
            <a:ext cx="1763687" cy="131654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свыше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73,3 % </a:t>
            </a:r>
            <a:r>
              <a:rPr lang="ru-RU" sz="2000" b="1">
                <a:solidFill>
                  <a:schemeClr val="tx1"/>
                </a:solidFill>
              </a:rPr>
              <a:t>расходов бюджета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 bwMode="auto">
          <a:xfrm>
            <a:off x="7380312" y="4583654"/>
            <a:ext cx="957115" cy="113427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к</a:t>
            </a:r>
            <a:r>
              <a:rPr lang="ru-RU" sz="1400" b="1">
                <a:solidFill>
                  <a:schemeClr val="tx1"/>
                </a:solidFill>
              </a:rPr>
              <a:t>омпенсация родит. платы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10,0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6" name="Блок-схема: процесс 35"/>
          <p:cNvSpPr/>
          <p:nvPr/>
        </p:nvSpPr>
        <p:spPr bwMode="auto">
          <a:xfrm>
            <a:off x="4735634" y="2495567"/>
            <a:ext cx="1626415" cy="94575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кап. ремонт и укрепление МТБ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 </a:t>
            </a:r>
            <a:r>
              <a:rPr lang="ru-RU" b="1">
                <a:solidFill>
                  <a:schemeClr val="tx1"/>
                </a:solidFill>
              </a:rPr>
              <a:t>29,0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37" name="Блок-схема: процесс 36"/>
          <p:cNvSpPr/>
          <p:nvPr/>
        </p:nvSpPr>
        <p:spPr bwMode="auto">
          <a:xfrm>
            <a:off x="7812359" y="2496524"/>
            <a:ext cx="1381425" cy="9362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н</a:t>
            </a:r>
            <a:r>
              <a:rPr lang="ru-RU" sz="1400" b="1">
                <a:solidFill>
                  <a:schemeClr val="tx1"/>
                </a:solidFill>
              </a:rPr>
              <a:t>айм жилья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2,4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 bwMode="auto">
          <a:xfrm>
            <a:off x="8306705" y="4588696"/>
            <a:ext cx="895912" cy="115197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д</a:t>
            </a:r>
            <a:r>
              <a:rPr lang="ru-RU" sz="1400" b="1">
                <a:solidFill>
                  <a:schemeClr val="tx1"/>
                </a:solidFill>
              </a:rPr>
              <a:t>оплаты приглаш. </a:t>
            </a:r>
            <a:r>
              <a:rPr lang="ru-RU" sz="1400" b="1">
                <a:solidFill>
                  <a:schemeClr val="tx1"/>
                </a:solidFill>
              </a:rPr>
              <a:t>с</a:t>
            </a:r>
            <a:r>
              <a:rPr lang="ru-RU" sz="1400" b="1">
                <a:solidFill>
                  <a:schemeClr val="tx1"/>
                </a:solidFill>
              </a:rPr>
              <a:t>пец-там здрав-я </a:t>
            </a:r>
            <a:r>
              <a:rPr lang="ru-RU" b="1">
                <a:solidFill>
                  <a:schemeClr val="tx1"/>
                </a:solidFill>
              </a:rPr>
              <a:t>1,1</a:t>
            </a:r>
            <a:endParaRPr lang="ru-RU" sz="2800" b="1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 bwMode="auto">
          <a:xfrm>
            <a:off x="5402548" y="5755465"/>
            <a:ext cx="2635897" cy="110250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Здравоохранение  </a:t>
            </a:r>
            <a:r>
              <a:rPr lang="ru-RU" sz="2000" b="1">
                <a:solidFill>
                  <a:schemeClr val="tx1"/>
                </a:solidFill>
              </a:rPr>
              <a:t>34,9</a:t>
            </a:r>
            <a:endParaRPr/>
          </a:p>
        </p:txBody>
      </p:sp>
      <p:sp>
        <p:nvSpPr>
          <p:cNvPr id="38" name="Блок-схема: процесс 37"/>
          <p:cNvSpPr/>
          <p:nvPr/>
        </p:nvSpPr>
        <p:spPr bwMode="auto">
          <a:xfrm flipH="1">
            <a:off x="8049847" y="5725736"/>
            <a:ext cx="1080056" cy="1052736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ФАПы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34,9</a:t>
            </a:r>
            <a:endParaRPr lang="ru-RU" sz="2400" b="1">
              <a:solidFill>
                <a:schemeClr val="tx1"/>
              </a:solidFill>
            </a:endParaRPr>
          </a:p>
        </p:txBody>
      </p:sp>
      <p:sp>
        <p:nvSpPr>
          <p:cNvPr id="39" name="Блок-схема: процесс 38"/>
          <p:cNvSpPr/>
          <p:nvPr/>
        </p:nvSpPr>
        <p:spPr bwMode="auto">
          <a:xfrm>
            <a:off x="1497405" y="4598856"/>
            <a:ext cx="871093" cy="1108481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</a:rPr>
              <a:t>выплаты участникам СВО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109,7</a:t>
            </a:r>
            <a:endParaRPr/>
          </a:p>
          <a:p>
            <a:pPr algn="ctr">
              <a:defRPr/>
            </a:pPr>
            <a:endParaRPr lang="ru-RU" sz="1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6782"/>
            <a:ext cx="4588500" cy="165402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sz="3200" b="1" u="sng">
                <a:solidFill>
                  <a:srgbClr val="FF0000"/>
                </a:solidFill>
                <a:latin typeface="Times New Roman"/>
                <a:cs typeface="Times New Roman"/>
              </a:rPr>
              <a:t>НАЦИОНАЛЬНЫЕ ПРОЕКТЫ   </a:t>
            </a:r>
            <a:br>
              <a:rPr lang="ru-RU" sz="3200" b="1" u="sng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3200" b="1" u="sng">
                <a:solidFill>
                  <a:srgbClr val="FF0000"/>
                </a:solidFill>
                <a:latin typeface="Times New Roman"/>
                <a:cs typeface="Times New Roman"/>
              </a:rPr>
              <a:t>122 505,0 тыс. руб.</a:t>
            </a:r>
            <a:endParaRPr lang="ru-RU" sz="2800" b="1" u="sng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4283968" y="1196752"/>
          <a:ext cx="4714412" cy="2613476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{8FD4443E-F989-4FC4-A0C8-D5A2AF1F390B}</a:tableStyleId>
              </a:tblPr>
              <a:tblGrid>
                <a:gridCol w="4714412"/>
              </a:tblGrid>
              <a:tr h="873236">
                <a:tc>
                  <a:txBody>
                    <a:bodyPr/>
                    <a:p>
                      <a:pPr marL="0" indent="0" algn="ctr">
                        <a:buFont typeface="Arial"/>
                        <a:buNone/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* ежемесячное денежное вознаграждение </a:t>
                      </a:r>
                      <a:endParaRPr/>
                    </a:p>
                    <a:p>
                      <a:pPr marL="0" indent="0" algn="ctr">
                        <a:buFont typeface="Arial"/>
                        <a:buNone/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за классное руководство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–  </a:t>
                      </a:r>
                      <a:endParaRPr/>
                    </a:p>
                    <a:p>
                      <a:pPr marL="0" indent="0" algn="ctr">
                        <a:buFont typeface="Arial"/>
                        <a:buNone/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103 899,6 тыс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. руб.</a:t>
                      </a:r>
                      <a:endParaRPr lang="ru-RU" sz="1800" b="1" i="1" u="none" strike="noStrike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879" marR="7879" marT="7879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FFCC"/>
                    </a:solidFill>
                  </a:tcPr>
                </a:tc>
              </a:tr>
              <a:tr h="63508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*  обеспечение деятельности советников директоров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– 5 622,5 тыс</a:t>
                      </a: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. руб.</a:t>
                      </a:r>
                      <a:endParaRPr lang="ru-RU" sz="1800" b="1" i="1" u="none" strike="noStrike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7879" marR="7879" marT="7879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FFCC"/>
                    </a:solidFill>
                  </a:tcPr>
                </a:tc>
              </a:tr>
              <a:tr h="1083971">
                <a:tc>
                  <a:txBody>
                    <a:bodyPr/>
                    <a:p>
                      <a:pPr marL="0" indent="0" algn="ctr">
                        <a:buFont typeface="Arial"/>
                        <a:buNone/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* оснащения муниципальных общеобразовательных организаций государственными символами РФ – </a:t>
                      </a:r>
                      <a:endParaRPr/>
                    </a:p>
                    <a:p>
                      <a:pPr marL="0" indent="0" algn="ctr">
                        <a:buFont typeface="Arial"/>
                        <a:buNone/>
                        <a:defRPr/>
                      </a:pPr>
                      <a:r>
                        <a:rPr lang="ru-RU" sz="1800" b="1" u="none" strike="noStrike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1 953,0 тыс. руб.</a:t>
                      </a:r>
                      <a:endParaRPr/>
                    </a:p>
                  </a:txBody>
                  <a:tcPr marL="7879" marR="7879" marT="7879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FFCC"/>
                    </a:solidFill>
                  </a:tcPr>
                </a:tc>
              </a:tr>
            </a:tbl>
          </a:graphicData>
        </a:graphic>
      </p:graphicFrame>
      <p:sp>
        <p:nvSpPr>
          <p:cNvPr id="24578" name="AutoShape 2" descr="https://tuapseregion.ru/upload/iblock/70b/P9010362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4580" name="AutoShape 4" descr="https://tuapseregion.ru/upload/iblock/70b/P9010362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2" descr="https://ozernyschool1.ru/images/student/patr_vosp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https://csu-rasskazovo.tmbreg.ru/assets/images/news2023/06/1e0a95e5e8b2d288d7b71ec2c1368b30_1024_350_cropped.png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AutoShape 6" descr="https://csu-rasskazovo.tmbreg.ru/assets/images/news2023/06/1e0a95e5e8b2d288d7b71ec2c1368b30_1024_350_cropped.png"/>
          <p:cNvSpPr>
            <a:spLocks noChangeArrowheads="1" noChangeAspect="1"/>
          </p:cNvSpPr>
          <p:nvPr/>
        </p:nvSpPr>
        <p:spPr bwMode="auto">
          <a:xfrm>
            <a:off x="6363275" y="295865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9" descr="https://ershichi-sk.edusite.ru/images/2022_.png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 bwMode="auto">
          <a:xfrm>
            <a:off x="4283968" y="49062"/>
            <a:ext cx="4860032" cy="1103208"/>
          </a:xfrm>
          <a:prstGeom prst="ellipse">
            <a:avLst/>
          </a:prstGeom>
          <a:solidFill>
            <a:srgbClr val="00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«Педагоги и наставники» </a:t>
            </a:r>
            <a:endParaRPr lang="ru-RU" sz="22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111 475,1 тыс. рублей</a:t>
            </a:r>
            <a:endParaRPr/>
          </a:p>
        </p:txBody>
      </p:sp>
      <p:sp>
        <p:nvSpPr>
          <p:cNvPr id="11" name="AutoShape 2" descr="\\192.168.44.62\53\%D0%9E%D0%B1%D1%89%D0%B8%D0%B9 %D0%B4%D0%BE%D1%81%D1%82%D1%83%D0%BF 2026\%D0%98%D1%81%D0%BF%D0%BE%D0%BB%D0%BD%D0%B5%D0%BD%D0%B8%D0%B5 %D0%B1%D1%8E%D0%B4%D0%B6%D0%B5%D1%82%D0%B0\%D0%B7%D0%B0 2025 %D0%B3%D0%BE%D0%B4\%D0%91%D0%AE%D0%94%D0%96%D0%95%D0%A2 %D0%94%D0%9B%D0%AF %D0%93%D0%A0%D0%90%D0%96%D0%94%D0%90%D0%9D\%D0%9A%D0%B0%D1%80%D1%82%D0%B8%D0%BD%D0%BA%D0%B8 %D0%A2%D1%83%D0%B0%D0%BF%D1%81%D0%B5\%D0%B1%D0%B8%D0%B1%D0%BB%D0%B8%D0%BE%D1%82%D0%B5%D0%BA%D0%B0\i6ot4woum23tru7643foy1hopfirnlv9.webp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AutoShape 5" descr="\\192.168.44.62\53\%D0%9E%D0%B1%D1%89%D0%B8%D0%B9 %D0%B4%D0%BE%D1%81%D1%82%D1%83%D0%BF 2026\%D0%98%D1%81%D0%BF%D0%BE%D0%BB%D0%BD%D0%B5%D0%BD%D0%B8%D0%B5 %D0%B1%D1%8E%D0%B4%D0%B6%D0%B5%D1%82%D0%B0\%D0%B7%D0%B0 2025 %D0%B3%D0%BE%D0%B4\%D0%91%D0%AE%D0%94%D0%96%D0%95%D0%A2 %D0%94%D0%9B%D0%AF %D0%93%D0%A0%D0%90%D0%96%D0%94%D0%90%D0%9D\%D0%9A%D0%B0%D1%80%D1%82%D0%B8%D0%BD%D0%BA%D0%B8 %D0%A2%D1%83%D0%B0%D0%BF%D1%81%D0%B5\%D0%B1%D0%B8%D0%B1%D0%BB%D0%B8%D0%BE%D1%82%D0%B5%D0%BA%D0%B0\i6ot4woum23tru7643foy1hopfirnlv9.webp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1700808"/>
            <a:ext cx="4211960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056" name="Picture 8" descr="\\192.168.44.62\53\Общий доступ 2026\Исполнение бюджета\за 2025 год\БЮДЖЕТ ДЛЯ ГРАЖДАН\Картинки Туапсе\библиотека\202520251106_telegram-cloud-photo-size-2-5215470953696007281-y_120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11961" y="3933056"/>
            <a:ext cx="4752527" cy="280831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Овал 14"/>
          <p:cNvSpPr/>
          <p:nvPr/>
        </p:nvSpPr>
        <p:spPr bwMode="auto">
          <a:xfrm>
            <a:off x="1" y="4221088"/>
            <a:ext cx="4429389" cy="19442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«Семейные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ценности и инфраструктура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культуры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» </a:t>
            </a:r>
            <a:endParaRPr lang="ru-RU" b="1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11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029,9 тыс. руб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.,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средств </a:t>
            </a: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бюджета Краснодарского </a:t>
            </a: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края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8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млн руб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.)</a:t>
            </a:r>
            <a:endParaRPr lang="ru-RU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0" y="6165304"/>
          <a:ext cx="4427984" cy="739399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{8FD4443E-F989-4FC4-A0C8-D5A2AF1F390B}</a:tableStyleId>
              </a:tblPr>
              <a:tblGrid>
                <a:gridCol w="4427984"/>
              </a:tblGrid>
              <a:tr h="69269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Создание модельной Детской библиотеки имени А.П. Гайдара на базе </a:t>
                      </a: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МБУК «ЦБС»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г. Туапсе</a:t>
                      </a:r>
                      <a:endParaRPr/>
                    </a:p>
                  </a:txBody>
                  <a:tcPr marL="7879" marR="7879" marT="7879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788024" y="2819510"/>
            <a:ext cx="4355975" cy="25200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" y="4437112"/>
            <a:ext cx="4356640" cy="242088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" y="1484784"/>
            <a:ext cx="4112112" cy="22237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5" name="Пятиугольник 4"/>
          <p:cNvSpPr/>
          <p:nvPr/>
        </p:nvSpPr>
        <p:spPr bwMode="auto">
          <a:xfrm>
            <a:off x="4112112" y="2083550"/>
            <a:ext cx="5031887" cy="450636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ФАП в с. Красное  – </a:t>
            </a: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9</a:t>
            </a: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 млн 431,4 тыс. руб.</a:t>
            </a:r>
            <a:endParaRPr lang="ru-RU" sz="20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ятиугольник 6"/>
          <p:cNvSpPr/>
          <p:nvPr/>
        </p:nvSpPr>
        <p:spPr bwMode="auto">
          <a:xfrm>
            <a:off x="1" y="3861047"/>
            <a:ext cx="4788024" cy="436925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ФАП в ауле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Псебе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 – 11 млн 170,0 тыс. руб.</a:t>
            </a:r>
            <a:endParaRPr lang="ru-RU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4356641" y="5805264"/>
            <a:ext cx="4787358" cy="496432"/>
          </a:xfrm>
          <a:prstGeom prst="homePlat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ФАП в с. 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Дедеркой</a:t>
            </a: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 – 14 млн 331,4 тыс. руб.</a:t>
            </a:r>
            <a:endParaRPr lang="ru-RU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 bwMode="auto">
          <a:xfrm>
            <a:off x="9756" y="-16930"/>
            <a:ext cx="9134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u="sng" spc="150">
                <a:ln w="11430"/>
                <a:solidFill>
                  <a:srgbClr val="FF0000"/>
                </a:solidFill>
                <a:latin typeface="Times New Roman"/>
                <a:cs typeface="Times New Roman"/>
              </a:rPr>
              <a:t>Территория комфортного проживания</a:t>
            </a:r>
            <a:endParaRPr lang="ru-RU" sz="3600" u="sng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115139" y="692696"/>
            <a:ext cx="5031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33000"/>
              <a:defRPr/>
            </a:pPr>
            <a:r>
              <a:rPr lang="ru-RU" sz="3200" b="1">
                <a:solidFill>
                  <a:srgbClr val="FF0000"/>
                </a:solidFill>
                <a:latin typeface="Times New Roman"/>
                <a:cs typeface="Times New Roman"/>
              </a:rPr>
              <a:t>Строительство ФАП – </a:t>
            </a:r>
            <a:endParaRPr/>
          </a:p>
          <a:p>
            <a:pPr algn="ctr">
              <a:buSzPct val="133000"/>
              <a:defRPr/>
            </a:pPr>
            <a:r>
              <a:rPr lang="ru-RU" sz="3200" b="1">
                <a:solidFill>
                  <a:srgbClr val="FF0000"/>
                </a:solidFill>
                <a:latin typeface="Times New Roman"/>
                <a:cs typeface="Times New Roman"/>
              </a:rPr>
              <a:t>34 932,8 тыс. руб</a:t>
            </a:r>
            <a:r>
              <a:rPr lang="ru-RU" sz="2000" b="1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ru-RU" sz="2000" b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9893" y="1"/>
            <a:ext cx="9189479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623" y="24739"/>
            <a:ext cx="9093300" cy="11521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200" b="1">
                <a:solidFill>
                  <a:srgbClr val="002060"/>
                </a:solidFill>
                <a:latin typeface="Times New Roman"/>
                <a:cs typeface="Times New Roman"/>
              </a:rPr>
              <a:t>Бюджет</a:t>
            </a:r>
            <a:r>
              <a:rPr lang="ru-RU" sz="32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br>
              <a:rPr lang="ru-RU" sz="32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3200" b="1">
                <a:solidFill>
                  <a:srgbClr val="002060"/>
                </a:solidFill>
                <a:latin typeface="Times New Roman"/>
                <a:cs typeface="Times New Roman"/>
              </a:rPr>
              <a:t>Туапсинского муниципального округа</a:t>
            </a:r>
            <a:endParaRPr lang="ru-RU" sz="32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 txBox="1"/>
          <p:nvPr/>
        </p:nvSpPr>
        <p:spPr bwMode="auto"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Courier New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Courier New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Courier New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Courier New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-25066" y="1484784"/>
            <a:ext cx="91287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бюджета  муниципального образования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 за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2025год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endParaRPr lang="ru-RU" b="1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b="1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Данный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бюджет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по итогам года, на какие цели и в каком объеме были израсходованы бюджетные средства. </a:t>
            </a:r>
            <a:endParaRPr lang="ru-RU" b="1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b="1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В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этом сборнике мы хотим познакомить население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Туапсинского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округа не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в </a:t>
            </a:r>
            <a:r>
              <a:rPr lang="ru-RU" b="1">
                <a:solidFill>
                  <a:srgbClr val="FFFF00"/>
                </a:solidFill>
                <a:latin typeface="Times New Roman"/>
                <a:cs typeface="Times New Roman"/>
              </a:rPr>
              <a:t>результате расходования бюджетных средств. </a:t>
            </a:r>
            <a:endParaRPr lang="ru-RU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 bwMode="auto"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515" y="7938"/>
            <a:ext cx="9136486" cy="126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lvl="0" algn="ctr">
              <a:defRPr/>
            </a:pPr>
            <a:endParaRPr lang="ru-RU" sz="2400" b="1">
              <a:solidFill>
                <a:srgbClr val="000099"/>
              </a:solidFill>
            </a:endParaRPr>
          </a:p>
          <a:p>
            <a:pPr lvl="0" algn="ctr">
              <a:defRPr/>
            </a:pPr>
            <a:endParaRPr lang="ru-RU" sz="2800" b="1">
              <a:solidFill>
                <a:srgbClr val="000099"/>
              </a:solidFill>
            </a:endParaRPr>
          </a:p>
          <a:p>
            <a:pPr lvl="0" algn="ctr">
              <a:defRPr/>
            </a:pPr>
            <a:r>
              <a:rPr lang="ru-RU" sz="2800" b="1">
                <a:solidFill>
                  <a:schemeClr val="bg1"/>
                </a:solidFill>
              </a:rPr>
              <a:t>Завершено строительство малобюджетного спортивного  </a:t>
            </a:r>
            <a:endParaRPr/>
          </a:p>
          <a:p>
            <a:pPr lvl="0" algn="ctr">
              <a:defRPr/>
            </a:pPr>
            <a:r>
              <a:rPr lang="ru-RU" sz="2800" b="1">
                <a:solidFill>
                  <a:schemeClr val="bg1"/>
                </a:solidFill>
              </a:rPr>
              <a:t>к</a:t>
            </a:r>
            <a:r>
              <a:rPr lang="ru-RU" sz="2800" b="1">
                <a:solidFill>
                  <a:schemeClr val="bg1"/>
                </a:solidFill>
              </a:rPr>
              <a:t>омплекса </a:t>
            </a:r>
            <a:r>
              <a:rPr lang="ru-RU" sz="2800" b="1">
                <a:solidFill>
                  <a:schemeClr val="bg1"/>
                </a:solidFill>
              </a:rPr>
              <a:t>пгт</a:t>
            </a:r>
            <a:r>
              <a:rPr lang="ru-RU" sz="2800" b="1">
                <a:solidFill>
                  <a:schemeClr val="bg1"/>
                </a:solidFill>
              </a:rPr>
              <a:t>. Джубга – 24 млн 745,7 тыс. руб.</a:t>
            </a:r>
            <a:endParaRPr/>
          </a:p>
          <a:p>
            <a:pPr lvl="0" algn="ctr">
              <a:defRPr/>
            </a:pPr>
            <a:r>
              <a:rPr lang="ru-RU" sz="2000" b="1">
                <a:solidFill>
                  <a:srgbClr val="000099"/>
                </a:solidFill>
              </a:rPr>
              <a:t>  </a:t>
            </a:r>
            <a:endParaRPr/>
          </a:p>
          <a:p>
            <a:pPr lvl="0" algn="ctr">
              <a:defRPr/>
            </a:pPr>
            <a:endParaRPr lang="ru-RU" sz="2000" b="1">
              <a:solidFill>
                <a:srgbClr val="000099"/>
              </a:solidFill>
            </a:endParaRPr>
          </a:p>
          <a:p>
            <a:pPr lvl="0" algn="ctr">
              <a:defRPr/>
            </a:pPr>
            <a:r>
              <a:rPr lang="ru-RU" sz="2000" b="1">
                <a:solidFill>
                  <a:srgbClr val="000099"/>
                </a:solidFill>
              </a:rPr>
              <a:t> </a:t>
            </a:r>
            <a:endParaRPr/>
          </a:p>
        </p:txBody>
      </p:sp>
      <p:sp>
        <p:nvSpPr>
          <p:cNvPr id="4" name="AutoShape 2" descr="https://pro-dachnikov.com/uploads/posts/2021-09/1632624778_11-p-zabor-dlya-shkoli-foto-12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AutoShape 4" descr="https://pro-dachnikov.com/uploads/posts/2021-09/1632624778_11-p-zabor-dlya-shkoli-foto-12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6" descr="https://pro-dachnikov.com/uploads/posts/2021-09/1632624778_11-p-zabor-dlya-shkoli-foto-12.jpg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2" descr="blob:https://web.whatsapp.com/9b9503fb-9a32-42fd-b797-08d072cdb497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blob:https://web.whatsapp.com/9b9503fb-9a32-42fd-b797-08d072cdb497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8" name="AutoShape 6" descr="blob:https://web.whatsapp.com/9b9503fb-9a32-42fd-b797-08d072cdb497"/>
          <p:cNvSpPr>
            <a:spLocks noChangeArrowheads="1" noChangeAspect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9" name="Picture 3" descr="\\192.168.44.62\53\Общий доступ 2026\Исполнение бюджета\за 2025 год\БЮДЖЕТ ДЛЯ ГРАЖДАН\Картинки Туапсе\Спортив Джубга\orig.jfif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516" y="4293096"/>
            <a:ext cx="4708500" cy="2564904"/>
          </a:xfrm>
          <a:prstGeom prst="rect">
            <a:avLst/>
          </a:prstGeom>
          <a:noFill/>
        </p:spPr>
      </p:pic>
      <p:sp>
        <p:nvSpPr>
          <p:cNvPr id="12" name="AutoShape 6" descr="\\192.168.44.62\53\%D0%9E%D0%B1%D1%89%D0%B8%D0%B9 %D0%B4%D0%BE%D1%81%D1%82%D1%83%D0%BF 2026\%D0%98%D1%81%D0%BF%D0%BE%D0%BB%D0%BD%D0%B5%D0%BD%D0%B8%D0%B5 %D0%B1%D1%8E%D0%B4%D0%B6%D0%B5%D1%82%D0%B0\%D0%B7%D0%B0 2025 %D0%B3%D0%BE%D0%B4\%D0%91%D0%AE%D0%94%D0%96%D0%95%D0%A2 %D0%94%D0%9B%D0%AF %D0%93%D0%A0%D0%90%D0%96%D0%94%D0%90%D0%9D\%D0%9A%D0%B0%D1%80%D1%82%D0%B8%D0%BD%D0%BA%D0%B8 %D0%A2%D1%83%D0%B0%D0%BF%D1%81%D0%B5\%D0%A1%D0%BF%D0%BE%D1%80%D1%82%D0%B8%D0%B2 %D0%94%D0%B6%D1%83%D0%B1%D0%B3%D0%B0\q9kxxwnmftd74fg7sn6hznp8jqr3hi9z (2).webp"/>
          <p:cNvSpPr>
            <a:spLocks noChangeArrowheads="1" noChangeAspect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16014" y="1412775"/>
            <a:ext cx="4427983" cy="25644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 descr="\\192.168.44.62\53\Общий доступ 2026\Исполнение бюджета\за 2025 год\БЮДЖЕТ ДЛЯ ГРАЖДАН\Картинки Туапсе\Строительство\Спортив Джубга\282b8229-4a08-47e9-88f0-b846e772b2cc.jfif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" y="1412775"/>
            <a:ext cx="4716016" cy="2880321"/>
          </a:xfrm>
          <a:prstGeom prst="rect">
            <a:avLst/>
          </a:prstGeom>
          <a:noFill/>
        </p:spPr>
      </p:pic>
      <p:pic>
        <p:nvPicPr>
          <p:cNvPr id="1027" name="Picture 3" descr="\\192.168.44.62\53\Общий доступ 2026\Исполнение бюджета\за 2025 год\БЮДЖЕТ ДЛЯ ГРАЖДАН\Картинки Туапсе\Строительство\Спортив Джубга\d0008165-a5d2-41e4-b622-6201cfbb9f3e.jfif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716014" y="3899390"/>
            <a:ext cx="4427987" cy="29586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4" name="AutoShape 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8882" y="1705448"/>
            <a:ext cx="4516491" cy="30138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Равнобедренный треугольник 1"/>
          <p:cNvSpPr/>
          <p:nvPr/>
        </p:nvSpPr>
        <p:spPr bwMode="auto">
          <a:xfrm>
            <a:off x="1069975" y="1690637"/>
            <a:ext cx="3060969" cy="2838593"/>
          </a:xfrm>
          <a:prstGeom prst="triangle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С</a:t>
            </a:r>
            <a:r>
              <a:rPr lang="ru-RU" sz="2000" b="1">
                <a:solidFill>
                  <a:schemeClr val="bg1"/>
                </a:solidFill>
              </a:rPr>
              <a:t>рок </a:t>
            </a:r>
            <a:r>
              <a:rPr lang="ru-RU" sz="2000" b="1">
                <a:solidFill>
                  <a:schemeClr val="bg1"/>
                </a:solidFill>
              </a:rPr>
              <a:t>реализации </a:t>
            </a:r>
            <a:r>
              <a:rPr lang="ru-RU" sz="2000" b="1">
                <a:solidFill>
                  <a:schemeClr val="bg1"/>
                </a:solidFill>
              </a:rPr>
              <a:t>проекта продлен </a:t>
            </a:r>
            <a:r>
              <a:rPr lang="ru-RU" sz="2000" b="1">
                <a:solidFill>
                  <a:schemeClr val="bg1"/>
                </a:solidFill>
              </a:rPr>
              <a:t>до 2027 года!!!</a:t>
            </a:r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20" name="Picture 5" descr="\\192.168.44.62\53\Общий доступ 2026\Исполнение бюджета\за 2025 год\БЮДЖЕТ ДЛЯ ГРАЖДАН\Картинки Туапсе\Строительство\АГОЙ\Фото ЦЕ с. Агой\Фото\4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16491" y="1172937"/>
            <a:ext cx="4627509" cy="1936076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07609" y="3110231"/>
            <a:ext cx="4636390" cy="17921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507609" y="4902379"/>
            <a:ext cx="4636390" cy="19556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вал 2"/>
          <p:cNvSpPr/>
          <p:nvPr/>
        </p:nvSpPr>
        <p:spPr bwMode="auto">
          <a:xfrm>
            <a:off x="4649648" y="2050598"/>
            <a:ext cx="3312368" cy="1058415"/>
          </a:xfrm>
          <a:prstGeom prst="ellipse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Срок реализации проекта перенесен на 2026 год</a:t>
            </a:r>
            <a:endParaRPr/>
          </a:p>
        </p:txBody>
      </p:sp>
      <p:sp>
        <p:nvSpPr>
          <p:cNvPr id="19" name="Объект 3"/>
          <p:cNvSpPr txBox="1"/>
          <p:nvPr/>
        </p:nvSpPr>
        <p:spPr bwMode="auto">
          <a:xfrm>
            <a:off x="4591584" y="0"/>
            <a:ext cx="4552415" cy="1736283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ru-RU" sz="2200" b="1">
                <a:solidFill>
                  <a:schemeClr val="tx1"/>
                </a:solidFill>
              </a:rPr>
              <a:t>Строительство «Центра единоборств </a:t>
            </a:r>
            <a:endParaRPr/>
          </a:p>
          <a:p>
            <a:pPr marL="0" indent="0" algn="ctr">
              <a:buFont typeface="Arial"/>
              <a:buNone/>
              <a:defRPr/>
            </a:pPr>
            <a:r>
              <a:rPr lang="ru-RU" sz="2200" b="1">
                <a:solidFill>
                  <a:schemeClr val="tx1"/>
                </a:solidFill>
              </a:rPr>
              <a:t>в с. Агой Туапсинского района» </a:t>
            </a:r>
            <a:endParaRPr/>
          </a:p>
          <a:p>
            <a:pPr marL="0" indent="0" algn="ctr">
              <a:buFont typeface="Arial"/>
              <a:buNone/>
              <a:defRPr/>
            </a:pPr>
            <a:r>
              <a:rPr lang="ru-RU" sz="1900" b="1" u="sng">
                <a:solidFill>
                  <a:srgbClr val="FF0000"/>
                </a:solidFill>
              </a:rPr>
              <a:t>79 млн 799,9 тыс. руб., </a:t>
            </a:r>
            <a:endParaRPr/>
          </a:p>
          <a:p>
            <a:pPr marL="0" indent="0" algn="ctr">
              <a:buFont typeface="Arial"/>
              <a:buNone/>
              <a:defRPr/>
            </a:pPr>
            <a:r>
              <a:rPr lang="ru-RU" sz="1900" b="1">
                <a:solidFill>
                  <a:srgbClr val="FF0000"/>
                </a:solidFill>
              </a:rPr>
              <a:t>(средства бюджета Краснодарского края </a:t>
            </a:r>
            <a:endParaRPr/>
          </a:p>
          <a:p>
            <a:pPr marL="0" indent="0" algn="ctr">
              <a:buFont typeface="Arial"/>
              <a:buNone/>
              <a:defRPr/>
            </a:pPr>
            <a:r>
              <a:rPr lang="ru-RU" sz="1900" b="1">
                <a:solidFill>
                  <a:srgbClr val="FF0000"/>
                </a:solidFill>
              </a:rPr>
              <a:t>73 млн 177, 4 тыс. рублей)</a:t>
            </a:r>
            <a:endParaRPr lang="ru-RU" sz="1900" b="1">
              <a:solidFill>
                <a:srgbClr val="FF0000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 noGrp="1"/>
          </p:cNvPicPr>
          <p:nvPr>
            <p:ph idx="1"/>
          </p:nvPr>
        </p:nvPicPr>
        <p:blipFill>
          <a:blip r:embed="rId6"/>
          <a:stretch/>
        </p:blipFill>
        <p:spPr bwMode="auto">
          <a:xfrm>
            <a:off x="-9425" y="4548569"/>
            <a:ext cx="4504571" cy="2309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3" name="Скругленный прямоугольник 22"/>
          <p:cNvSpPr/>
          <p:nvPr/>
        </p:nvSpPr>
        <p:spPr bwMode="auto">
          <a:xfrm>
            <a:off x="0" y="1"/>
            <a:ext cx="4517987" cy="1736282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Строительство детского сада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на </a:t>
            </a:r>
            <a:r>
              <a:rPr lang="ru-RU" sz="2000" b="1">
                <a:solidFill>
                  <a:schemeClr val="tx1"/>
                </a:solidFill>
              </a:rPr>
              <a:t>150  мест </a:t>
            </a:r>
            <a:endParaRPr lang="ru-RU" sz="20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по </a:t>
            </a:r>
            <a:r>
              <a:rPr lang="ru-RU" sz="2000" b="1">
                <a:solidFill>
                  <a:schemeClr val="tx1"/>
                </a:solidFill>
              </a:rPr>
              <a:t>ул. </a:t>
            </a:r>
            <a:r>
              <a:rPr lang="ru-RU" sz="2000" b="1">
                <a:solidFill>
                  <a:schemeClr val="tx1"/>
                </a:solidFill>
              </a:rPr>
              <a:t>Калараша г</a:t>
            </a:r>
            <a:r>
              <a:rPr lang="ru-RU" sz="2000" b="1">
                <a:solidFill>
                  <a:schemeClr val="tx1"/>
                </a:solidFill>
              </a:rPr>
              <a:t>. Туапсе  </a:t>
            </a:r>
            <a:endParaRPr/>
          </a:p>
          <a:p>
            <a:pPr algn="ctr">
              <a:defRPr/>
            </a:pPr>
            <a:r>
              <a:rPr lang="ru-RU" sz="2000" b="1" u="sng">
                <a:solidFill>
                  <a:srgbClr val="C00000"/>
                </a:solidFill>
              </a:rPr>
              <a:t>104 млн 844,3 </a:t>
            </a:r>
            <a:r>
              <a:rPr lang="ru-RU" sz="2000" b="1" u="sng">
                <a:solidFill>
                  <a:srgbClr val="C00000"/>
                </a:solidFill>
              </a:rPr>
              <a:t>тыс. </a:t>
            </a:r>
            <a:r>
              <a:rPr lang="ru-RU" sz="2000" b="1" u="sng">
                <a:solidFill>
                  <a:srgbClr val="C00000"/>
                </a:solidFill>
              </a:rPr>
              <a:t>руб. </a:t>
            </a:r>
            <a:r>
              <a:rPr lang="ru-RU" sz="2000" b="1">
                <a:solidFill>
                  <a:srgbClr val="C00000"/>
                </a:solidFill>
              </a:rPr>
              <a:t>,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C00000"/>
                </a:solidFill>
              </a:rPr>
              <a:t>(</a:t>
            </a:r>
            <a:r>
              <a:rPr lang="ru-RU" b="1">
                <a:solidFill>
                  <a:schemeClr val="accent2">
                    <a:lumMod val="75000"/>
                  </a:schemeClr>
                </a:solidFill>
              </a:rPr>
              <a:t>средства бюджета Краснодарского края 97 млн 678,4 тыс. рублей)</a:t>
            </a:r>
            <a:endParaRPr lang="ru-RU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0" y="30367"/>
            <a:ext cx="4585618" cy="224650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chemeClr val="accent6">
                    <a:lumMod val="50000"/>
                  </a:schemeClr>
                </a:solidFill>
              </a:rPr>
              <a:t>Реконструкция очистных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accent6">
                    <a:lumMod val="50000"/>
                  </a:schemeClr>
                </a:solidFill>
              </a:rPr>
              <a:t>Сооружений «Гизель-Дере»,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accent6">
                    <a:lumMod val="50000"/>
                  </a:schemeClr>
                </a:solidFill>
              </a:rPr>
              <a:t>«Туапсе», «Тюменский» –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FF0000"/>
                </a:solidFill>
              </a:rPr>
              <a:t> 149,7 тыс. руб.</a:t>
            </a:r>
            <a:endParaRPr/>
          </a:p>
          <a:p>
            <a:pPr algn="ctr">
              <a:defRPr/>
            </a:pPr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661886" y="70169"/>
            <a:ext cx="4482114" cy="242272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Строительство берегоукрепительных сооружений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>
                <a:solidFill>
                  <a:schemeClr val="accent6">
                    <a:lumMod val="50000"/>
                  </a:schemeClr>
                </a:solidFill>
              </a:rPr>
              <a:t>(инженерная защита территории по ул. Набережная г. Туапсе) </a:t>
            </a: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–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100 млн 327,7 тыс. руб</a:t>
            </a:r>
            <a:r>
              <a:rPr lang="ru-RU" sz="2000" b="1">
                <a:solidFill>
                  <a:srgbClr val="FF0000"/>
                </a:solidFill>
              </a:rPr>
              <a:t>.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(средства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бюджета Краснодарского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края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93 337,8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тыс. рублей)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FF0000"/>
              </a:solidFill>
            </a:endParaRPr>
          </a:p>
        </p:txBody>
      </p:sp>
      <p:pic>
        <p:nvPicPr>
          <p:cNvPr id="11266" name="Picture 2" descr="\\ServerPril\53\Общий доступ 2024\Решения Совета о бюджете\КСП\ОТВЕТЫ НА ЗАКЛЮЧЕНИЯ\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2276873"/>
            <a:ext cx="4572000" cy="2162854"/>
          </a:xfrm>
          <a:prstGeom prst="rect">
            <a:avLst/>
          </a:prstGeom>
          <a:noFill/>
        </p:spPr>
      </p:pic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074" name="Picture 2" descr="\\ServerPril\53\БЮДЖЕТ 2025\НАШ ПРОЕКТ\БЮДЖЕТ ДЛЯ ГРАЖДАН\ФОТО\набережная фото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61886" y="2492896"/>
            <a:ext cx="4482114" cy="1946831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1" y="4529231"/>
            <a:ext cx="4571999" cy="232876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400" b="1">
                <a:solidFill>
                  <a:schemeClr val="accent6">
                    <a:lumMod val="50000"/>
                  </a:schemeClr>
                </a:solidFill>
              </a:rPr>
              <a:t>троительство сетей газоснабжения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rgbClr val="FF0000"/>
                </a:solidFill>
              </a:rPr>
              <a:t>53 </a:t>
            </a:r>
            <a:r>
              <a:rPr lang="ru-RU" sz="2800" b="1">
                <a:solidFill>
                  <a:srgbClr val="FF0000"/>
                </a:solidFill>
              </a:rPr>
              <a:t>млн </a:t>
            </a:r>
            <a:r>
              <a:rPr lang="ru-RU" sz="2800" b="1">
                <a:solidFill>
                  <a:srgbClr val="FF0000"/>
                </a:solidFill>
              </a:rPr>
              <a:t>815,2 </a:t>
            </a:r>
            <a:r>
              <a:rPr lang="ru-RU" sz="2800" b="1">
                <a:solidFill>
                  <a:srgbClr val="FF0000"/>
                </a:solidFill>
              </a:rPr>
              <a:t>тыс. руб</a:t>
            </a:r>
            <a:r>
              <a:rPr lang="ru-RU" sz="2800" b="1">
                <a:solidFill>
                  <a:srgbClr val="FF0000"/>
                </a:solidFill>
              </a:rPr>
              <a:t>.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(средства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бюджета Краснодарского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края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43 410,3 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тыс. рублей</a:t>
            </a: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  <a:endParaRPr lang="ru-RU" sz="20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1" y="4486016"/>
            <a:ext cx="4572000" cy="23719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3501" y="0"/>
            <a:ext cx="4541627" cy="223128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б</a:t>
            </a: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лагоустройство территорий </a:t>
            </a:r>
            <a:r>
              <a:rPr lang="ru-RU" b="1" i="1">
                <a:solidFill>
                  <a:schemeClr val="accent6">
                    <a:lumMod val="50000"/>
                  </a:schemeClr>
                </a:solidFill>
              </a:rPr>
              <a:t>(контейнерные площадки, содержание фонтанов, ликвидация свалок,  озеленение, уличное освещение, оплата исп. листов)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432 </a:t>
            </a:r>
            <a:r>
              <a:rPr lang="ru-RU" sz="2400" b="1">
                <a:solidFill>
                  <a:srgbClr val="FF0000"/>
                </a:solidFill>
              </a:rPr>
              <a:t>млн </a:t>
            </a:r>
            <a:r>
              <a:rPr lang="ru-RU" sz="2400" b="1">
                <a:solidFill>
                  <a:srgbClr val="FF0000"/>
                </a:solidFill>
              </a:rPr>
              <a:t>495,7 </a:t>
            </a:r>
            <a:r>
              <a:rPr lang="ru-RU" sz="2400" b="1">
                <a:solidFill>
                  <a:srgbClr val="FF0000"/>
                </a:solidFill>
              </a:rPr>
              <a:t>тыс. руб.</a:t>
            </a:r>
            <a:endParaRPr/>
          </a:p>
        </p:txBody>
      </p:sp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713514" y="2348880"/>
            <a:ext cx="4354497" cy="93374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Организация </a:t>
            </a: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теплоснабжения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 33 млн 052,5 </a:t>
            </a:r>
            <a:r>
              <a:rPr lang="ru-RU" sz="2400" b="1">
                <a:solidFill>
                  <a:srgbClr val="FF0000"/>
                </a:solidFill>
              </a:rPr>
              <a:t>тыс. </a:t>
            </a:r>
            <a:r>
              <a:rPr lang="ru-RU" sz="2400" b="1">
                <a:solidFill>
                  <a:srgbClr val="FF0000"/>
                </a:solidFill>
              </a:rPr>
              <a:t>руб.</a:t>
            </a:r>
            <a:endParaRPr/>
          </a:p>
        </p:txBody>
      </p:sp>
      <p:sp>
        <p:nvSpPr>
          <p:cNvPr id="4" name="AutoShape 4" descr="Picture background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AutoShape 6" descr="Picture background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6" descr="Picture background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Picture 8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728093" y="3239397"/>
            <a:ext cx="4324506" cy="2306613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13514" y="111239"/>
            <a:ext cx="4311412" cy="2165634"/>
          </a:xfrm>
          <a:prstGeom prst="rect">
            <a:avLst/>
          </a:prstGeom>
          <a:noFill/>
        </p:spPr>
      </p:pic>
      <p:pic>
        <p:nvPicPr>
          <p:cNvPr id="1029" name="Picture 5" descr="\\192.168.44.62\53\Общий доступ 2026\Исполнение бюджета\за 2025 год\БЮДЖЕТ ДЛЯ ГРАЖДАН\Картинки Туапсе\Уличное освещение\контейнеры Туапсе2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500" y="2231285"/>
            <a:ext cx="4464091" cy="2016224"/>
          </a:xfrm>
          <a:prstGeom prst="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 bwMode="auto">
          <a:xfrm>
            <a:off x="4527591" y="5665975"/>
            <a:ext cx="4540419" cy="11920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Модернизация водоснабжения и водоотведения</a:t>
            </a:r>
            <a:r>
              <a:rPr lang="ru-RU" sz="2400" b="1">
                <a:solidFill>
                  <a:srgbClr val="FF0000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3 млн 156,3 тыс</a:t>
            </a:r>
            <a:r>
              <a:rPr lang="ru-RU" sz="2400" b="1">
                <a:solidFill>
                  <a:srgbClr val="FF0000"/>
                </a:solidFill>
              </a:rPr>
              <a:t>. руб.</a:t>
            </a:r>
            <a:endParaRPr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3500" y="4293096"/>
            <a:ext cx="4464092" cy="244827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-32188" y="7937"/>
            <a:ext cx="4618629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П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оддержка 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местных инициатив </a:t>
            </a:r>
            <a:r>
              <a:rPr lang="ru-RU" sz="2000">
                <a:solidFill>
                  <a:schemeClr val="bg1"/>
                </a:solidFill>
                <a:latin typeface="Times New Roman"/>
                <a:cs typeface="Times New Roman"/>
              </a:rPr>
              <a:t>по итогам краевого конкурса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– </a:t>
            </a:r>
            <a:endParaRPr lang="ru-RU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14 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243,6 </a:t>
            </a: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тыс. руб</a:t>
            </a: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ru-RU"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обустройство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детской площадки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. Георгиевское - 6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534,7 тыс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. руб.; </a:t>
            </a:r>
            <a:endParaRPr/>
          </a:p>
          <a:p>
            <a:pPr marL="285750" indent="-285750" algn="ctr">
              <a:buFontTx/>
              <a:buChar char="-"/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благоустройство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общественной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территории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с.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Тенгинка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– 7 845,9 тыс. руб</a:t>
            </a:r>
            <a:r>
              <a:rPr lang="ru-RU" sz="1600">
                <a:solidFill>
                  <a:schemeClr val="bg1"/>
                </a:solidFill>
                <a:latin typeface="Times New Roman"/>
                <a:cs typeface="Times New Roman"/>
              </a:rPr>
              <a:t>.)</a:t>
            </a:r>
            <a:endParaRPr lang="ru-RU" sz="16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AutoShape 2" descr="\\192.168.44.62\53\%D0%9E%D0%B1%D1%89%D0%B8%D0%B9 %D0%B4%D0%BE%D1%81%D1%82%D1%83%D0%BF 2026\%D0%98%D1%81%D0%BF%D0%BE%D0%BB%D0%BD%D0%B5%D0%BD%D0%B8%D0%B5 %D0%B1%D1%8E%D0%B4%D0%B6%D0%B5%D1%82%D0%B0\%D0%B7%D0%B0 2025 %D0%B3%D0%BE%D0%B4\%D0%91%D0%AE%D0%94%D0%96%D0%95%D0%A2 %D0%94%D0%9B%D0%AF %D0%93%D0%A0%D0%90%D0%96%D0%94%D0%90%D0%9D\%D0%9A%D0%B0%D1%80%D1%82%D0%B8%D0%BD%D0%BA%D0%B8 %D0%A2%D1%83%D0%B0%D0%BF%D1%81%D0%B5\%D0%A2%D0%9E%D0%A1%D1%8B\%D0%A4%D0%BE%D1%82%D0%BE %D0%94%D0%B5%D0%B4%D0%B5%D1%80%D0%BA%D0%BE%D0%B9\b537f211-2594-4df6-abe7-977e8941c4c1.webp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\\192.168.44.62\53\%D0%9E%D0%B1%D1%89%D0%B8%D0%B9 %D0%B4%D0%BE%D1%81%D1%82%D1%83%D0%BF 2026\%D0%98%D1%81%D0%BF%D0%BE%D0%BB%D0%BD%D0%B5%D0%BD%D0%B8%D0%B5 %D0%B1%D1%8E%D0%B4%D0%B6%D0%B5%D1%82%D0%B0\%D0%B7%D0%B0 2025 %D0%B3%D0%BE%D0%B4\%D0%91%D0%AE%D0%94%D0%96%D0%95%D0%A2 %D0%94%D0%9B%D0%AF %D0%93%D0%A0%D0%90%D0%96%D0%94%D0%90%D0%9D\%D0%9A%D0%B0%D1%80%D1%82%D0%B8%D0%BD%D0%BA%D0%B8 %D0%A2%D1%83%D0%B0%D0%BF%D1%81%D0%B5\%D0%A2%D0%9E%D0%A1%D1%8B\%D0%A4%D0%BE%D1%82%D0%BE %D0%94%D0%B5%D0%B4%D0%B5%D1%80%D0%BA%D0%BE%D0%B9\b537f211-2594-4df6-abe7-977e8941c4c1.webp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86440" y="4365104"/>
            <a:ext cx="2289549" cy="25077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1">
            <a:off x="6875989" y="1936912"/>
            <a:ext cx="2262863" cy="24281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875990" y="4365104"/>
            <a:ext cx="2277462" cy="25077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545374" y="1930344"/>
            <a:ext cx="2330615" cy="24347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-30378" y="2147197"/>
            <a:ext cx="4616818" cy="243393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dist="35921" dir="2700000" algn="ctr" rotWithShape="0">
              <a:schemeClr val="bg2"/>
            </a:outerShdw>
            <a:reflection endPos="65000" dist="50800" dir="5400000" sy="-100000" algn="bl" rotWithShape="0"/>
          </a:effec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-32188" y="4581128"/>
            <a:ext cx="4639970" cy="22917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 bwMode="auto">
          <a:xfrm>
            <a:off x="4586440" y="22129"/>
            <a:ext cx="4567012" cy="21852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chemeClr val="bg1"/>
                </a:solidFill>
                <a:latin typeface="Times New Roman"/>
                <a:cs typeface="Times New Roman"/>
              </a:rPr>
              <a:t>Победители конкурса </a:t>
            </a:r>
            <a:endParaRPr/>
          </a:p>
          <a:p>
            <a:pPr algn="ctr">
              <a:defRPr/>
            </a:pPr>
            <a:r>
              <a:rPr lang="ru-RU" sz="200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Лучший орган ТОС» </a:t>
            </a:r>
            <a:r>
              <a:rPr lang="ru-RU" sz="200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1 396,4 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тыс. руб</a:t>
            </a: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/>
          </a:p>
          <a:p>
            <a:pPr algn="ctr">
              <a:defRPr/>
            </a:pPr>
            <a:endParaRPr lang="ru-RU" sz="14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ТОС с.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Дедеркой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 (1-е место), </a:t>
            </a:r>
            <a:endParaRPr/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ТОС х.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Терзиян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 (2-е место),</a:t>
            </a:r>
            <a:endParaRPr/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ТОС с. 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Кривенковского</a:t>
            </a: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 (3-е место)</a:t>
            </a:r>
            <a:endParaRPr lang="ru-RU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6" name="Picture 8" descr="\\192.168.44.62\53\Общий доступ 2026\Исполнение бюджета\за 2025 год\БЮДЖЕТ ДЛЯ ГРАЖДАН\Картинки Туапсе\Строительство\МОСТ\1 зеркально мост.jfif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4221088"/>
            <a:ext cx="3563888" cy="263691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90566" y="1453753"/>
            <a:ext cx="3312367" cy="27673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1" y="168276"/>
            <a:ext cx="5148062" cy="1090941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u="sng">
                <a:solidFill>
                  <a:srgbClr val="7030A0"/>
                </a:solidFill>
              </a:rPr>
              <a:t>ДОРОЖНЫЙ ФОНД</a:t>
            </a:r>
            <a:endParaRPr lang="ru-RU" sz="3200" b="1" u="sng">
              <a:solidFill>
                <a:srgbClr val="7030A0"/>
              </a:solidFill>
            </a:endParaRPr>
          </a:p>
        </p:txBody>
      </p:sp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275856" y="4221088"/>
            <a:ext cx="3140204" cy="2705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Текущий ремонт дорог, замена светофорных объектов, нанесение дорожной разметки,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обустройство пешеходных ограждений</a:t>
            </a:r>
            <a:endParaRPr/>
          </a:p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- 48 млн 450,2 тыс. руб.   </a:t>
            </a:r>
            <a:endParaRPr lang="ru-RU" sz="2400" b="1" i="1">
              <a:solidFill>
                <a:srgbClr val="7030A0"/>
              </a:solidFill>
            </a:endParaRPr>
          </a:p>
        </p:txBody>
      </p:sp>
      <p:sp>
        <p:nvSpPr>
          <p:cNvPr id="11" name="AutoShape 2" descr="Picture background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418178" y="1453753"/>
            <a:ext cx="2736304" cy="2767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Ликвидация последствий ЧС на автомобильных дорогах с. </a:t>
            </a:r>
            <a:r>
              <a:rPr lang="ru-RU" b="1" i="1">
                <a:solidFill>
                  <a:srgbClr val="7030A0"/>
                </a:solidFill>
              </a:rPr>
              <a:t>Пляхо</a:t>
            </a:r>
            <a:r>
              <a:rPr lang="ru-RU" b="1" i="1">
                <a:solidFill>
                  <a:srgbClr val="7030A0"/>
                </a:solidFill>
              </a:rPr>
              <a:t>,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с. </a:t>
            </a:r>
            <a:r>
              <a:rPr lang="ru-RU" b="1" i="1">
                <a:solidFill>
                  <a:srgbClr val="7030A0"/>
                </a:solidFill>
              </a:rPr>
              <a:t>Молдовановка</a:t>
            </a:r>
            <a:r>
              <a:rPr lang="ru-RU" b="1" i="1">
                <a:solidFill>
                  <a:srgbClr val="7030A0"/>
                </a:solidFill>
              </a:rPr>
              <a:t> – </a:t>
            </a:r>
            <a:endParaRPr/>
          </a:p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142 млн 173,9 </a:t>
            </a:r>
            <a:r>
              <a:rPr lang="ru-RU" b="1" i="1">
                <a:solidFill>
                  <a:srgbClr val="7030A0"/>
                </a:solidFill>
              </a:rPr>
              <a:t>тыс. руб.   (135 млн 063,4 тыс. руб. – бюджет  Краснодарского края</a:t>
            </a:r>
            <a:r>
              <a:rPr lang="ru-RU" sz="2000" b="1" i="1">
                <a:solidFill>
                  <a:srgbClr val="7030A0"/>
                </a:solidFill>
              </a:rPr>
              <a:t>)</a:t>
            </a:r>
            <a:endParaRPr lang="ru-RU" sz="2000" b="1" i="1">
              <a:solidFill>
                <a:srgbClr val="7030A0"/>
              </a:solidFill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5004048" y="7937"/>
            <a:ext cx="4181791" cy="1247049"/>
          </a:xfrm>
          <a:prstGeom prst="ellipse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7030A0"/>
                </a:solidFill>
              </a:rPr>
              <a:t>Расходы –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7030A0"/>
                </a:solidFill>
              </a:rPr>
              <a:t>269 251,1 </a:t>
            </a:r>
            <a:r>
              <a:rPr lang="ru-RU" sz="2400" b="1">
                <a:solidFill>
                  <a:srgbClr val="7030A0"/>
                </a:solidFill>
              </a:rPr>
              <a:t>тыс. руб</a:t>
            </a:r>
            <a:r>
              <a:rPr lang="ru-RU" sz="2000" b="1">
                <a:solidFill>
                  <a:srgbClr val="7030A0"/>
                </a:solidFill>
              </a:rPr>
              <a:t>.</a:t>
            </a:r>
            <a:endParaRPr lang="ru-RU" sz="2000" b="1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12775" y="4439726"/>
            <a:ext cx="1959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Срок реализации проекта </a:t>
            </a:r>
            <a:r>
              <a:rPr lang="ru-RU" b="1">
                <a:solidFill>
                  <a:srgbClr val="0033CC"/>
                </a:solidFill>
              </a:rPr>
              <a:t>2027 </a:t>
            </a:r>
            <a:r>
              <a:rPr lang="ru-RU" b="1">
                <a:solidFill>
                  <a:srgbClr val="0033CC"/>
                </a:solidFill>
              </a:rPr>
              <a:t>год</a:t>
            </a:r>
            <a:endParaRPr/>
          </a:p>
        </p:txBody>
      </p:sp>
      <p:pic>
        <p:nvPicPr>
          <p:cNvPr id="2053" name="Picture 5" descr="\\192.168.44.62\53\Общий доступ 2026\Исполнение бюджета\за 2025 год\БЮДЖЕТ ДЛЯ ГРАЖДАН\Картинки Туапсе\Транспорт\дорога в селе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00616" y="4221088"/>
            <a:ext cx="2753866" cy="2705773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 bwMode="auto">
          <a:xfrm>
            <a:off x="0" y="1453753"/>
            <a:ext cx="3275856" cy="2767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Реконструкция автомобильного моста через реку </a:t>
            </a:r>
            <a:r>
              <a:rPr lang="ru-RU" sz="2000" b="1" i="1">
                <a:solidFill>
                  <a:srgbClr val="7030A0"/>
                </a:solidFill>
              </a:rPr>
              <a:t>Шапсухо</a:t>
            </a:r>
            <a:r>
              <a:rPr lang="ru-RU" sz="2000" b="1" i="1">
                <a:solidFill>
                  <a:srgbClr val="7030A0"/>
                </a:solidFill>
              </a:rPr>
              <a:t> в </a:t>
            </a:r>
            <a:endParaRPr lang="ru-RU" sz="200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 с. </a:t>
            </a:r>
            <a:r>
              <a:rPr lang="ru-RU" sz="2000" b="1" i="1">
                <a:solidFill>
                  <a:srgbClr val="7030A0"/>
                </a:solidFill>
              </a:rPr>
              <a:t>Лермонтово</a:t>
            </a:r>
            <a:r>
              <a:rPr lang="ru-RU" sz="2000" b="1" i="1">
                <a:solidFill>
                  <a:srgbClr val="7030A0"/>
                </a:solidFill>
              </a:rPr>
              <a:t> – </a:t>
            </a:r>
            <a:endParaRPr lang="ru-RU" sz="200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ru-RU" sz="2400" b="1" i="1">
                <a:solidFill>
                  <a:srgbClr val="7030A0"/>
                </a:solidFill>
              </a:rPr>
              <a:t>78 </a:t>
            </a:r>
            <a:r>
              <a:rPr lang="ru-RU" sz="2400" b="1" i="1">
                <a:solidFill>
                  <a:srgbClr val="7030A0"/>
                </a:solidFill>
              </a:rPr>
              <a:t>млн </a:t>
            </a:r>
            <a:r>
              <a:rPr lang="ru-RU" sz="2400" b="1" i="1">
                <a:solidFill>
                  <a:srgbClr val="7030A0"/>
                </a:solidFill>
              </a:rPr>
              <a:t>627,0 </a:t>
            </a:r>
            <a:r>
              <a:rPr lang="ru-RU" sz="2400" b="1" i="1">
                <a:solidFill>
                  <a:srgbClr val="7030A0"/>
                </a:solidFill>
              </a:rPr>
              <a:t>тыс. руб. </a:t>
            </a:r>
            <a:endParaRPr lang="ru-RU" sz="240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(64 млн 424 тыс. руб. бюджет Краснодарского края)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3129632" y="158836"/>
            <a:ext cx="621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33CC"/>
                </a:solidFill>
                <a:latin typeface="Times New Roman"/>
                <a:cs typeface="Times New Roman"/>
              </a:rPr>
              <a:t>Социальная поддержка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0033CC"/>
                </a:solidFill>
                <a:latin typeface="Times New Roman"/>
                <a:cs typeface="Times New Roman"/>
              </a:rPr>
              <a:t>отдельных категорий граждан</a:t>
            </a:r>
            <a:r>
              <a:rPr lang="ru-RU" sz="2400" b="1" i="1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endParaRPr lang="ru-RU" sz="2800">
              <a:solidFill>
                <a:prstClr val="black"/>
              </a:solidFill>
            </a:endParaRPr>
          </a:p>
        </p:txBody>
      </p:sp>
      <p:pic>
        <p:nvPicPr>
          <p:cNvPr id="3338" name="Picture 26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79724" y="5551111"/>
            <a:ext cx="2688420" cy="133002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Шестиугольник 2"/>
          <p:cNvSpPr/>
          <p:nvPr/>
        </p:nvSpPr>
        <p:spPr bwMode="auto">
          <a:xfrm>
            <a:off x="-7548" y="116632"/>
            <a:ext cx="3759375" cy="136815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</a:rPr>
              <a:t>Расходы –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151 520,2 </a:t>
            </a:r>
            <a:r>
              <a:rPr lang="ru-RU" sz="2400" b="1">
                <a:solidFill>
                  <a:schemeClr val="bg1"/>
                </a:solidFill>
              </a:rPr>
              <a:t>тыс. руб.</a:t>
            </a:r>
            <a:endParaRPr lang="ru-RU" sz="2400" b="1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62902" y="4221088"/>
            <a:ext cx="3261731" cy="2660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29454" t="0" r="0" b="0"/>
          <a:stretch/>
        </p:blipFill>
        <p:spPr bwMode="auto">
          <a:xfrm>
            <a:off x="6457" y="4221088"/>
            <a:ext cx="3197391" cy="26552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5" name="Picture 7" descr="https://avatars.mds.yandex.net/i?id=906899775a624931bc9ebfd47836f364fd5431b6-10640163-images-thumbs&amp;n=13"/>
          <p:cNvPicPr>
            <a:picLocks noChangeAspect="1" noChangeArrowheads="1"/>
          </p:cNvPicPr>
          <p:nvPr/>
        </p:nvPicPr>
        <p:blipFill>
          <a:blip r:embed="rId6"/>
          <a:srcRect l="0" t="0" r="33329" b="42743"/>
          <a:stretch/>
        </p:blipFill>
        <p:spPr bwMode="auto">
          <a:xfrm>
            <a:off x="3154233" y="4209776"/>
            <a:ext cx="2708670" cy="133891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3148992" y="2729390"/>
            <a:ext cx="2719152" cy="149169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выплата доплат за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почетное звание «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Почетный гражданин ТМО» –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1F497D"/>
                </a:solidFill>
                <a:latin typeface="Times New Roman"/>
                <a:cs typeface="Times New Roman"/>
              </a:rPr>
              <a:t>1 </a:t>
            </a:r>
            <a:r>
              <a:rPr lang="ru-RU" b="1" i="1">
                <a:solidFill>
                  <a:srgbClr val="1F497D"/>
                </a:solidFill>
                <a:latin typeface="Times New Roman"/>
                <a:cs typeface="Times New Roman"/>
              </a:rPr>
              <a:t>795,2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тыс. руб.</a:t>
            </a:r>
            <a:endParaRPr lang="ru-RU" sz="1600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159474" y="1575397"/>
            <a:ext cx="2708670" cy="1088504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доплаты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к пенсии муниципальным служащим – </a:t>
            </a:r>
            <a:endParaRPr lang="ru-RU" sz="1600" b="1" i="1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 i="1">
                <a:solidFill>
                  <a:srgbClr val="1F497D"/>
                </a:solidFill>
                <a:latin typeface="Times New Roman"/>
                <a:cs typeface="Times New Roman"/>
              </a:rPr>
              <a:t>20 238,4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тыс. руб.</a:t>
            </a:r>
            <a:endParaRPr lang="ru-RU" sz="1600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868144" y="1575397"/>
            <a:ext cx="3256489" cy="108850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оказание адресной помощи гражданам, оказавшимся в трудной жизненной  ситуации </a:t>
            </a:r>
            <a:endParaRPr/>
          </a:p>
          <a:p>
            <a:pPr algn="ctr">
              <a:defRPr/>
            </a:pP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      </a:t>
            </a:r>
            <a:r>
              <a:rPr lang="ru-RU" sz="2000" b="1" i="1">
                <a:solidFill>
                  <a:srgbClr val="1F497D"/>
                </a:solidFill>
                <a:latin typeface="Times New Roman"/>
                <a:cs typeface="Times New Roman"/>
              </a:rPr>
              <a:t>8 </a:t>
            </a:r>
            <a:r>
              <a:rPr lang="ru-RU" sz="2000" b="1" i="1">
                <a:solidFill>
                  <a:srgbClr val="1F497D"/>
                </a:solidFill>
                <a:latin typeface="Times New Roman"/>
                <a:cs typeface="Times New Roman"/>
              </a:rPr>
              <a:t>222,0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тыс. руб.</a:t>
            </a:r>
            <a:endParaRPr lang="ru-RU" sz="1600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5879774" y="2718078"/>
            <a:ext cx="3264226" cy="1491698"/>
          </a:xfrm>
          <a:prstGeom prst="roundRect">
            <a:avLst>
              <a:gd name="adj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единовременная денежная выплата гражданам, заключившим контракт и принимающим участие в СВО </a:t>
            </a:r>
            <a:endParaRPr lang="ru-RU" sz="1600" b="1" i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b="1" i="1">
                <a:solidFill>
                  <a:schemeClr val="bg1"/>
                </a:solidFill>
                <a:latin typeface="Times New Roman"/>
                <a:cs typeface="Times New Roman"/>
              </a:rPr>
              <a:t>  109 </a:t>
            </a:r>
            <a:r>
              <a:rPr lang="ru-RU" b="1" i="1">
                <a:solidFill>
                  <a:schemeClr val="bg1"/>
                </a:solidFill>
                <a:latin typeface="Times New Roman"/>
                <a:cs typeface="Times New Roman"/>
              </a:rPr>
              <a:t>700,0 </a:t>
            </a: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тыс. руб.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2694" y="1575397"/>
            <a:ext cx="3136780" cy="108850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выплата 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приглашенным специалиста здравоохранения </a:t>
            </a:r>
            <a:r>
              <a:rPr lang="ru-RU" b="1" i="1">
                <a:solidFill>
                  <a:srgbClr val="1F497D"/>
                </a:solidFill>
                <a:latin typeface="Times New Roman"/>
                <a:cs typeface="Times New Roman"/>
              </a:rPr>
              <a:t>– 1 177,1 тыс. руб</a:t>
            </a:r>
            <a:r>
              <a:rPr lang="ru-RU" sz="1600" b="1" i="1">
                <a:solidFill>
                  <a:srgbClr val="1F497D"/>
                </a:solidFill>
                <a:latin typeface="Times New Roman"/>
                <a:cs typeface="Times New Roman"/>
              </a:rPr>
              <a:t>.</a:t>
            </a:r>
            <a:endParaRPr lang="ru-RU" sz="1600"/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22694" y="2729390"/>
            <a:ext cx="3126297" cy="1491698"/>
          </a:xfrm>
          <a:prstGeom prst="roundRect">
            <a:avLst>
              <a:gd name="adj" fmla="val 16667"/>
            </a:avLst>
          </a:prstGeom>
          <a:solidFill>
            <a:srgbClr val="A288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выплата </a:t>
            </a: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компенсации части расходов, связанных с переводом потребителей МКД с сжиженного </a:t>
            </a: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газа </a:t>
            </a: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на природный газ – </a:t>
            </a:r>
            <a:endParaRPr lang="ru-RU" sz="1600" b="1" i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 i="1">
                <a:solidFill>
                  <a:schemeClr val="bg1"/>
                </a:solidFill>
                <a:latin typeface="Times New Roman"/>
                <a:cs typeface="Times New Roman"/>
              </a:rPr>
              <a:t>10 387,5 </a:t>
            </a:r>
            <a:r>
              <a:rPr lang="ru-RU" sz="1600" b="1" i="1">
                <a:solidFill>
                  <a:schemeClr val="bg1"/>
                </a:solidFill>
                <a:latin typeface="Times New Roman"/>
                <a:cs typeface="Times New Roman"/>
              </a:rPr>
              <a:t>тыс. руб.</a:t>
            </a: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66569" y="2492896"/>
            <a:ext cx="4561731" cy="4408185"/>
          </a:xfrm>
          <a:prstGeom prst="rect">
            <a:avLst/>
          </a:prstGeom>
          <a:noFill/>
        </p:spPr>
      </p:pic>
      <p:sp>
        <p:nvSpPr>
          <p:cNvPr id="6" name="Блок-схема: альтернативный процесс 5"/>
          <p:cNvSpPr/>
          <p:nvPr/>
        </p:nvSpPr>
        <p:spPr bwMode="auto">
          <a:xfrm>
            <a:off x="4582269" y="2238414"/>
            <a:ext cx="4561731" cy="133437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Приобретение аттракциона маятниковых качелей «Жемчужина» в г. Туапсе –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13 997,8 тыс. руб.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(средства краевого бюджета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13 157,8 тыс. руб.)</a:t>
            </a:r>
            <a:endParaRPr lang="ru-RU" sz="16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Развитие санаторно-курортного и туристского комплекса</a:t>
            </a:r>
            <a:endParaRPr lang="ru-RU" sz="24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 bwMode="auto">
          <a:xfrm>
            <a:off x="0" y="919385"/>
            <a:ext cx="9144000" cy="1322765"/>
          </a:xfrm>
          <a:prstGeom prst="flowChartAlternateProcess">
            <a:avLst/>
          </a:prstGeom>
          <a:solidFill>
            <a:srgbClr val="FEFCD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Создание условий для массового отдыха –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002060"/>
                </a:solidFill>
                <a:latin typeface="Times New Roman"/>
                <a:cs typeface="Times New Roman"/>
              </a:rPr>
              <a:t>18 782,8 тыс. рублей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(средства Краснодарского края 17 655,7 тыс. рублей)</a:t>
            </a:r>
            <a:endParaRPr lang="ru-RU" sz="24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 bwMode="auto">
          <a:xfrm>
            <a:off x="-1" y="2242150"/>
            <a:ext cx="4561731" cy="133437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Благоустройство общественной территории </a:t>
            </a:r>
            <a:endParaRPr lang="ru-RU" sz="16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в 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ауле 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Агуй</a:t>
            </a: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-Шапсуг–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4 785,0 тыс. руб.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(средства краевого бюджета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cs typeface="Times New Roman"/>
              </a:rPr>
              <a:t>4 497,8 тыс. руб.)</a:t>
            </a:r>
            <a:endParaRPr lang="ru-RU" sz="16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1" y="3572785"/>
            <a:ext cx="4561731" cy="332829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 bwMode="auto"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999" y="0"/>
            <a:ext cx="9151466" cy="10952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2800" b="1">
              <a:solidFill>
                <a:srgbClr val="000099"/>
              </a:solidFill>
            </a:endParaRPr>
          </a:p>
          <a:p>
            <a:pPr lvl="0" algn="ctr">
              <a:defRPr/>
            </a:pPr>
            <a:endParaRPr lang="ru-RU" sz="2800" b="1">
              <a:solidFill>
                <a:srgbClr val="000099"/>
              </a:solidFill>
            </a:endParaRPr>
          </a:p>
          <a:p>
            <a:pPr lvl="0" algn="ctr">
              <a:defRPr/>
            </a:pPr>
            <a:r>
              <a:rPr lang="ru-RU" sz="2800" b="1">
                <a:solidFill>
                  <a:schemeClr val="bg1"/>
                </a:solidFill>
              </a:rPr>
              <a:t>Приобретение жилья отдельным категориям граждан </a:t>
            </a:r>
            <a:endParaRPr/>
          </a:p>
          <a:p>
            <a:pPr lvl="0" algn="ctr">
              <a:defRPr/>
            </a:pPr>
            <a:r>
              <a:rPr lang="ru-RU" sz="2800" b="1">
                <a:solidFill>
                  <a:schemeClr val="bg1"/>
                </a:solidFill>
              </a:rPr>
              <a:t>в 2025 году</a:t>
            </a:r>
            <a:endParaRPr lang="ru-RU" sz="2800" b="1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800" b="1">
                <a:solidFill>
                  <a:srgbClr val="000099"/>
                </a:solidFill>
              </a:rPr>
              <a:t> </a:t>
            </a:r>
            <a:endParaRPr/>
          </a:p>
          <a:p>
            <a:pPr lvl="0" algn="ctr">
              <a:defRPr/>
            </a:pPr>
            <a:r>
              <a:rPr lang="ru-RU" sz="2800">
                <a:solidFill>
                  <a:srgbClr val="000099"/>
                </a:solidFill>
              </a:rPr>
              <a:t> </a:t>
            </a:r>
            <a:endParaRPr lang="ru-RU" sz="2800">
              <a:solidFill>
                <a:srgbClr val="000099"/>
              </a:solidFill>
            </a:endParaRPr>
          </a:p>
        </p:txBody>
      </p:sp>
      <p:sp>
        <p:nvSpPr>
          <p:cNvPr id="2" name="AutoShape 2" descr="https://det-cad108.ru/1_VERX/7_MAT_NEX_OBESPECH/pisheblok_1%20(3)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2" descr="blob:https://web.whatsapp.com/39baab74-ff76-4f98-ab3c-fe6f1a39adbc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" name="Picture 3" descr="C:\Users\GuziyNN\Desktop\Фото квартир для сирот 2024\Кр-р, ул. Дубравная\IMG-20241216-WA000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020272" y="2708919"/>
            <a:ext cx="2109004" cy="1996819"/>
          </a:xfrm>
          <a:prstGeom prst="rect">
            <a:avLst/>
          </a:prstGeom>
          <a:noFill/>
        </p:spPr>
      </p:pic>
      <p:pic>
        <p:nvPicPr>
          <p:cNvPr id="5" name="Picture 4" descr="C:\Users\GuziyNN\Desktop\Фото квартир для сирот 2024\п.Пригородный, ул. Сербская\IMG-20241219-WA0023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86733" y="2708919"/>
            <a:ext cx="2333539" cy="2074541"/>
          </a:xfrm>
          <a:prstGeom prst="rect">
            <a:avLst/>
          </a:prstGeom>
          <a:noFill/>
        </p:spPr>
      </p:pic>
      <p:pic>
        <p:nvPicPr>
          <p:cNvPr id="6" name="Picture 5" descr="C:\Users\GuziyNN\Desktop\Фото квартир для сирот 2024\п.Пригородный, ул. Сербская\IMG-20240725-WA0027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86733" y="4705739"/>
            <a:ext cx="2333539" cy="215226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900725" y="4581128"/>
            <a:ext cx="2243275" cy="22768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955094" y="2708919"/>
            <a:ext cx="2609544" cy="229284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-22190" y="4783460"/>
            <a:ext cx="2850449" cy="207454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Прямоугольник 12"/>
          <p:cNvSpPr/>
          <p:nvPr/>
        </p:nvSpPr>
        <p:spPr bwMode="auto">
          <a:xfrm>
            <a:off x="9999" y="1118805"/>
            <a:ext cx="4586828" cy="1590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200" b="1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ru-RU" sz="2200" b="1">
                <a:solidFill>
                  <a:srgbClr val="000099"/>
                </a:solidFill>
              </a:rPr>
              <a:t>Жилье </a:t>
            </a:r>
            <a:r>
              <a:rPr lang="ru-RU" sz="2200" b="1">
                <a:solidFill>
                  <a:srgbClr val="000099"/>
                </a:solidFill>
              </a:rPr>
              <a:t>молодой семье – </a:t>
            </a:r>
            <a:r>
              <a:rPr lang="ru-RU" sz="1900" b="1">
                <a:solidFill>
                  <a:srgbClr val="000099"/>
                </a:solidFill>
              </a:rPr>
              <a:t>33,4</a:t>
            </a:r>
            <a:r>
              <a:rPr lang="ru-RU" b="1">
                <a:solidFill>
                  <a:srgbClr val="000099"/>
                </a:solidFill>
              </a:rPr>
              <a:t> млн руб. </a:t>
            </a:r>
            <a:r>
              <a:rPr lang="ru-RU" sz="2200" b="1">
                <a:solidFill>
                  <a:srgbClr val="000099"/>
                </a:solidFill>
              </a:rPr>
              <a:t>(средства Краснодарского края 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rgbClr val="000099"/>
                </a:solidFill>
              </a:rPr>
              <a:t>18,0 млн руб.)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rgbClr val="000099"/>
                </a:solidFill>
              </a:rPr>
              <a:t>Вручены сертификаты - 9 семьям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rgbClr val="000099"/>
                </a:solidFill>
              </a:rPr>
              <a:t> 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686733" y="1118805"/>
            <a:ext cx="4427984" cy="15567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0099"/>
                </a:solidFill>
              </a:rPr>
              <a:t>Жилье детям-сиротам –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FF0000"/>
                </a:solidFill>
              </a:rPr>
              <a:t>102,2 млн рублей</a:t>
            </a:r>
            <a:endParaRPr/>
          </a:p>
          <a:p>
            <a:pPr algn="ctr">
              <a:defRPr/>
            </a:pPr>
            <a:r>
              <a:rPr lang="ru-RU" sz="1900" b="1">
                <a:solidFill>
                  <a:srgbClr val="000099"/>
                </a:solidFill>
              </a:rPr>
              <a:t>Средства бюджета Краснодарского </a:t>
            </a:r>
            <a:r>
              <a:rPr lang="ru-RU" sz="1900" b="1">
                <a:solidFill>
                  <a:srgbClr val="000099"/>
                </a:solidFill>
              </a:rPr>
              <a:t>края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20 квартиры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8" name="AutoShape 2" descr="https://i.oneme.ru/i?r=BTE2sh_eZW7g8kugOdIm2NotlXwC0CYez-44ld0hzfHdpMdC2INTzFB97wUz2IgjpzQ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0" y="2708919"/>
            <a:ext cx="2627784" cy="207454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5" descr="https://i.oneme.ru/i?r=BTE2sh_eZW7g8kugOdIm2Not7aOvoeb5v-kUqMhhJU0ddMdC2INTzFB97wUz2IgjpzQ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 flipH="1">
            <a:off x="2572418" y="4705738"/>
            <a:ext cx="1986941" cy="213667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10022" y="1268760"/>
            <a:ext cx="8604448" cy="3960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СОШ №12 </a:t>
            </a:r>
            <a:r>
              <a:rPr lang="ru-RU" sz="1500" b="1">
                <a:solidFill>
                  <a:srgbClr val="0033CC"/>
                </a:solidFill>
              </a:rPr>
              <a:t>с</a:t>
            </a:r>
            <a:r>
              <a:rPr lang="ru-RU" sz="1500" b="1">
                <a:solidFill>
                  <a:srgbClr val="0033CC"/>
                </a:solidFill>
              </a:rPr>
              <a:t>. Георгиевское – 300,0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СОШ №</a:t>
            </a:r>
            <a:r>
              <a:rPr lang="ru-RU" sz="1500">
                <a:solidFill>
                  <a:srgbClr val="0033CC"/>
                </a:solidFill>
              </a:rPr>
              <a:t> </a:t>
            </a:r>
            <a:r>
              <a:rPr lang="ru-RU" sz="1500" b="1">
                <a:solidFill>
                  <a:srgbClr val="0033CC"/>
                </a:solidFill>
              </a:rPr>
              <a:t>15 </a:t>
            </a:r>
            <a:r>
              <a:rPr lang="ru-RU" sz="1500" b="1">
                <a:solidFill>
                  <a:srgbClr val="0033CC"/>
                </a:solidFill>
              </a:rPr>
              <a:t>а</a:t>
            </a:r>
            <a:r>
              <a:rPr lang="ru-RU" sz="1500" b="1">
                <a:solidFill>
                  <a:srgbClr val="0033CC"/>
                </a:solidFill>
              </a:rPr>
              <a:t>. </a:t>
            </a:r>
            <a:r>
              <a:rPr lang="ru-RU" sz="1500" b="1">
                <a:solidFill>
                  <a:srgbClr val="0033CC"/>
                </a:solidFill>
              </a:rPr>
              <a:t>Агуй</a:t>
            </a:r>
            <a:r>
              <a:rPr lang="ru-RU" sz="1500" b="1">
                <a:solidFill>
                  <a:srgbClr val="0033CC"/>
                </a:solidFill>
              </a:rPr>
              <a:t>-Шапсуг – 50,0 тыс. руб. 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ООШ № 17 </a:t>
            </a:r>
            <a:r>
              <a:rPr lang="ru-RU" sz="1500" b="1">
                <a:solidFill>
                  <a:srgbClr val="0033CC"/>
                </a:solidFill>
              </a:rPr>
              <a:t>а</a:t>
            </a:r>
            <a:r>
              <a:rPr lang="ru-RU" sz="1500" b="1">
                <a:solidFill>
                  <a:srgbClr val="0033CC"/>
                </a:solidFill>
              </a:rPr>
              <a:t>. </a:t>
            </a:r>
            <a:r>
              <a:rPr lang="ru-RU" sz="1500" b="1">
                <a:solidFill>
                  <a:srgbClr val="0033CC"/>
                </a:solidFill>
              </a:rPr>
              <a:t>Псебе</a:t>
            </a:r>
            <a:r>
              <a:rPr lang="ru-RU" sz="1500" b="1">
                <a:solidFill>
                  <a:srgbClr val="0033CC"/>
                </a:solidFill>
              </a:rPr>
              <a:t> – 50,0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ООШ № 22 </a:t>
            </a:r>
            <a:r>
              <a:rPr lang="ru-RU" sz="1500" b="1">
                <a:solidFill>
                  <a:srgbClr val="0033CC"/>
                </a:solidFill>
              </a:rPr>
              <a:t>с</a:t>
            </a:r>
            <a:r>
              <a:rPr lang="ru-RU" sz="1500" b="1">
                <a:solidFill>
                  <a:srgbClr val="0033CC"/>
                </a:solidFill>
              </a:rPr>
              <a:t>. </a:t>
            </a:r>
            <a:r>
              <a:rPr lang="ru-RU" sz="1500" b="1">
                <a:solidFill>
                  <a:srgbClr val="0033CC"/>
                </a:solidFill>
              </a:rPr>
              <a:t>Мессажай</a:t>
            </a:r>
            <a:r>
              <a:rPr lang="ru-RU" sz="1500" b="1">
                <a:solidFill>
                  <a:srgbClr val="0033CC"/>
                </a:solidFill>
              </a:rPr>
              <a:t> – 50,0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СОШ № 30 </a:t>
            </a:r>
            <a:r>
              <a:rPr lang="ru-RU" sz="1500" b="1">
                <a:solidFill>
                  <a:srgbClr val="0033CC"/>
                </a:solidFill>
              </a:rPr>
              <a:t>пгт</a:t>
            </a:r>
            <a:r>
              <a:rPr lang="ru-RU" sz="1500" b="1">
                <a:solidFill>
                  <a:srgbClr val="0033CC"/>
                </a:solidFill>
              </a:rPr>
              <a:t>. Новомихайловский – 50,0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СОШ № 31 </a:t>
            </a:r>
            <a:r>
              <a:rPr lang="ru-RU" sz="1500" b="1">
                <a:solidFill>
                  <a:srgbClr val="0033CC"/>
                </a:solidFill>
              </a:rPr>
              <a:t>с</a:t>
            </a:r>
            <a:r>
              <a:rPr lang="ru-RU" sz="1500" b="1">
                <a:solidFill>
                  <a:srgbClr val="0033CC"/>
                </a:solidFill>
              </a:rPr>
              <a:t>. Шаумян – 50,0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ООШ № 32 </a:t>
            </a:r>
            <a:r>
              <a:rPr lang="ru-RU" sz="1500" b="1">
                <a:solidFill>
                  <a:srgbClr val="0033CC"/>
                </a:solidFill>
              </a:rPr>
              <a:t>х</a:t>
            </a:r>
            <a:r>
              <a:rPr lang="ru-RU" sz="1500" b="1">
                <a:solidFill>
                  <a:srgbClr val="0033CC"/>
                </a:solidFill>
              </a:rPr>
              <a:t>. Островская Щель – 50,0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СОШ № 35 </a:t>
            </a:r>
            <a:r>
              <a:rPr lang="ru-RU" sz="1500" b="1">
                <a:solidFill>
                  <a:srgbClr val="0033CC"/>
                </a:solidFill>
              </a:rPr>
              <a:t>пгт</a:t>
            </a:r>
            <a:r>
              <a:rPr lang="ru-RU" sz="1500" b="1">
                <a:solidFill>
                  <a:srgbClr val="0033CC"/>
                </a:solidFill>
              </a:rPr>
              <a:t>. </a:t>
            </a:r>
            <a:r>
              <a:rPr lang="ru-RU" sz="1500" b="1">
                <a:solidFill>
                  <a:srgbClr val="0033CC"/>
                </a:solidFill>
              </a:rPr>
              <a:t>Новомихайловский – </a:t>
            </a:r>
            <a:r>
              <a:rPr lang="ru-RU" sz="1500" b="1">
                <a:solidFill>
                  <a:srgbClr val="0033CC"/>
                </a:solidFill>
              </a:rPr>
              <a:t>100,0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ДО «ЭБЦ» </a:t>
            </a:r>
            <a:r>
              <a:rPr lang="ru-RU" sz="1500" b="1">
                <a:solidFill>
                  <a:srgbClr val="0033CC"/>
                </a:solidFill>
              </a:rPr>
              <a:t>г</a:t>
            </a:r>
            <a:r>
              <a:rPr lang="ru-RU" sz="1500" b="1">
                <a:solidFill>
                  <a:srgbClr val="0033CC"/>
                </a:solidFill>
              </a:rPr>
              <a:t>. Туапсе – 480,0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ДО ЦВР «Мужество» г. Туапсе – </a:t>
            </a:r>
            <a:r>
              <a:rPr lang="ru-RU" sz="1500" b="1">
                <a:solidFill>
                  <a:srgbClr val="0033CC"/>
                </a:solidFill>
              </a:rPr>
              <a:t> </a:t>
            </a:r>
            <a:r>
              <a:rPr lang="ru-RU" sz="1500" b="1">
                <a:solidFill>
                  <a:srgbClr val="0033CC"/>
                </a:solidFill>
              </a:rPr>
              <a:t>3 910,0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МБОУ ДО </a:t>
            </a:r>
            <a:r>
              <a:rPr lang="ru-RU" sz="1500" b="1">
                <a:solidFill>
                  <a:srgbClr val="0033CC"/>
                </a:solidFill>
              </a:rPr>
              <a:t>Сют</a:t>
            </a:r>
            <a:r>
              <a:rPr lang="ru-RU" sz="1500" b="1">
                <a:solidFill>
                  <a:srgbClr val="0033CC"/>
                </a:solidFill>
              </a:rPr>
              <a:t> г. Туапсе – 300,0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МКУ культуры "</a:t>
            </a:r>
            <a:r>
              <a:rPr lang="ru-RU" sz="1500" b="1">
                <a:solidFill>
                  <a:srgbClr val="0033CC"/>
                </a:solidFill>
              </a:rPr>
              <a:t>Вельяминовское</a:t>
            </a:r>
            <a:r>
              <a:rPr lang="ru-RU" sz="1500" b="1">
                <a:solidFill>
                  <a:srgbClr val="0033CC"/>
                </a:solidFill>
              </a:rPr>
              <a:t>" с. </a:t>
            </a:r>
            <a:r>
              <a:rPr lang="ru-RU" sz="1500" b="1">
                <a:solidFill>
                  <a:srgbClr val="0033CC"/>
                </a:solidFill>
              </a:rPr>
              <a:t>Мессажай</a:t>
            </a:r>
            <a:r>
              <a:rPr lang="ru-RU" sz="1500" b="1">
                <a:solidFill>
                  <a:srgbClr val="0033CC"/>
                </a:solidFill>
              </a:rPr>
              <a:t> – 1 570,0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МКУ "Георгиевская ЦКС"  а. М.-Б. </a:t>
            </a:r>
            <a:r>
              <a:rPr lang="ru-RU" sz="1500" b="1">
                <a:solidFill>
                  <a:srgbClr val="0033CC"/>
                </a:solidFill>
              </a:rPr>
              <a:t>Псеушхо</a:t>
            </a:r>
            <a:r>
              <a:rPr lang="ru-RU" sz="1500" b="1">
                <a:solidFill>
                  <a:srgbClr val="0033CC"/>
                </a:solidFill>
              </a:rPr>
              <a:t> – 380,0 тыс. руб.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МКУ "</a:t>
            </a:r>
            <a:r>
              <a:rPr lang="ru-RU" sz="1500" b="1">
                <a:solidFill>
                  <a:srgbClr val="0033CC"/>
                </a:solidFill>
              </a:rPr>
              <a:t>Джубский</a:t>
            </a:r>
            <a:r>
              <a:rPr lang="ru-RU" sz="1500" b="1">
                <a:solidFill>
                  <a:srgbClr val="0033CC"/>
                </a:solidFill>
              </a:rPr>
              <a:t> КДК" с. </a:t>
            </a:r>
            <a:r>
              <a:rPr lang="ru-RU" sz="1500" b="1">
                <a:solidFill>
                  <a:srgbClr val="0033CC"/>
                </a:solidFill>
              </a:rPr>
              <a:t>Бжид</a:t>
            </a:r>
            <a:r>
              <a:rPr lang="ru-RU" sz="1500" b="1">
                <a:solidFill>
                  <a:srgbClr val="0033CC"/>
                </a:solidFill>
              </a:rPr>
              <a:t> – 800,0 тыс. руб.  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МКУ "</a:t>
            </a:r>
            <a:r>
              <a:rPr lang="ru-RU" sz="1500" b="1">
                <a:solidFill>
                  <a:srgbClr val="0033CC"/>
                </a:solidFill>
              </a:rPr>
              <a:t>Шаумянская</a:t>
            </a:r>
            <a:r>
              <a:rPr lang="ru-RU" sz="1500" b="1">
                <a:solidFill>
                  <a:srgbClr val="0033CC"/>
                </a:solidFill>
              </a:rPr>
              <a:t> ЦКС" с. Садовое – 800,0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МКУ "Молодежный центр Туапсинского района" – 500,0 тыс. руб.</a:t>
            </a:r>
            <a:endParaRPr lang="ru-RU" sz="150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1500" b="1">
                <a:solidFill>
                  <a:srgbClr val="0033CC"/>
                </a:solidFill>
              </a:rPr>
              <a:t>* МБУ ДО СШ №10 </a:t>
            </a:r>
            <a:r>
              <a:rPr lang="ru-RU" sz="1500" b="1">
                <a:solidFill>
                  <a:srgbClr val="0033CC"/>
                </a:solidFill>
              </a:rPr>
              <a:t>пгт</a:t>
            </a:r>
            <a:r>
              <a:rPr lang="ru-RU" sz="1500" b="1">
                <a:solidFill>
                  <a:srgbClr val="0033CC"/>
                </a:solidFill>
              </a:rPr>
              <a:t>. Новомихайловский – 9 006,0 тыс. руб.</a:t>
            </a:r>
            <a:endParaRPr lang="ru-RU" sz="150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0" y="1"/>
            <a:ext cx="9144000" cy="1268759"/>
          </a:xfrm>
          <a:prstGeom prst="rect">
            <a:avLst/>
          </a:prstGeom>
          <a:solidFill>
            <a:srgbClr val="B7EBEA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2800" b="1">
              <a:solidFill>
                <a:srgbClr val="000099"/>
              </a:solidFill>
            </a:endParaRPr>
          </a:p>
          <a:p>
            <a:pPr lvl="0" algn="ctr">
              <a:defRPr/>
            </a:pPr>
            <a:endParaRPr lang="ru-RU" sz="2800" b="1">
              <a:solidFill>
                <a:srgbClr val="000099"/>
              </a:solidFill>
            </a:endParaRPr>
          </a:p>
          <a:p>
            <a:pPr lvl="0" algn="ctr">
              <a:defRPr/>
            </a:pPr>
            <a:r>
              <a:rPr lang="ru-RU" sz="2400" b="1">
                <a:solidFill>
                  <a:schemeClr val="tx1"/>
                </a:solidFill>
              </a:rPr>
              <a:t>Средства Законодательного собрания Краснодарского края</a:t>
            </a:r>
            <a:endParaRPr/>
          </a:p>
          <a:p>
            <a:pPr lvl="0" algn="ctr">
              <a:defRPr/>
            </a:pPr>
            <a:r>
              <a:rPr lang="ru-RU" sz="2000" b="1">
                <a:solidFill>
                  <a:schemeClr val="tx1"/>
                </a:solidFill>
              </a:rPr>
              <a:t>н</a:t>
            </a:r>
            <a:r>
              <a:rPr lang="ru-RU" sz="2000" b="1">
                <a:solidFill>
                  <a:schemeClr val="tx1"/>
                </a:solidFill>
              </a:rPr>
              <a:t>а решение социально-значимых вопросов</a:t>
            </a:r>
            <a:endParaRPr/>
          </a:p>
          <a:p>
            <a:pPr lvl="0" algn="ctr">
              <a:defRPr/>
            </a:pPr>
            <a:r>
              <a:rPr lang="ru-RU" sz="2000" b="1">
                <a:solidFill>
                  <a:schemeClr val="tx1"/>
                </a:solidFill>
              </a:rPr>
              <a:t> направлены на кап. и тек. ремонты, благоустройство территории, МТО – </a:t>
            </a:r>
            <a:endParaRPr/>
          </a:p>
          <a:p>
            <a:pPr lvl="0" algn="ctr">
              <a:defRPr/>
            </a:pPr>
            <a:r>
              <a:rPr lang="ru-RU" sz="2400" b="1">
                <a:solidFill>
                  <a:schemeClr val="tx1"/>
                </a:solidFill>
              </a:rPr>
              <a:t>18 млн 446 тыс. рублей</a:t>
            </a:r>
            <a:endParaRPr lang="ru-RU" b="1">
              <a:solidFill>
                <a:schemeClr val="tx1"/>
              </a:solidFill>
            </a:endParaRPr>
          </a:p>
          <a:p>
            <a:pPr lvl="0" algn="ctr">
              <a:defRPr/>
            </a:pPr>
            <a:r>
              <a:rPr lang="ru-RU" sz="2800" b="1">
                <a:solidFill>
                  <a:srgbClr val="000099"/>
                </a:solidFill>
              </a:rPr>
              <a:t> </a:t>
            </a:r>
            <a:endParaRPr/>
          </a:p>
          <a:p>
            <a:pPr lvl="0" algn="ctr">
              <a:defRPr/>
            </a:pPr>
            <a:r>
              <a:rPr lang="ru-RU" sz="2800">
                <a:solidFill>
                  <a:srgbClr val="000099"/>
                </a:solidFill>
              </a:rPr>
              <a:t> </a:t>
            </a:r>
            <a:endParaRPr lang="ru-RU" sz="2800">
              <a:solidFill>
                <a:srgbClr val="000099"/>
              </a:solidFill>
            </a:endParaRPr>
          </a:p>
        </p:txBody>
      </p:sp>
      <p:sp>
        <p:nvSpPr>
          <p:cNvPr id="2" name="AutoShape 2" descr="https://det-cad108.ru/1_VERX/7_MAT_NEX_OBESPECH/pisheblok_1%20(3)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2" descr="blob:https://web.whatsapp.com/39baab74-ff76-4f98-ab3c-fe6f1a39adbc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\\192.168.44.62\53\Общий доступ 2026\Исполнение бюджета\за 2025 год\БЮДЖЕТ ДЛЯ ГРАЖДАН\Картинки Туапсе\11\фотографии\сш 10 (спорт кап ремонт здания и оборудование)\лодка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464809" y="4797153"/>
            <a:ext cx="2709245" cy="206084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0" t="0" r="33263" b="0"/>
          <a:stretch/>
        </p:blipFill>
        <p:spPr bwMode="auto">
          <a:xfrm>
            <a:off x="6948264" y="3024341"/>
            <a:ext cx="2195736" cy="17728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\\192.168.44.62\53\Общий доступ 2026\Исполнение бюджета\за 2025 год\БЮДЖЕТ ДЛЯ ГРАЖДАН\Картинки Туапсе\11\фотографии\сош 12 (атласы и питомник)\теплица копия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195736" y="5229200"/>
            <a:ext cx="2376264" cy="1628800"/>
          </a:xfrm>
          <a:prstGeom prst="rect">
            <a:avLst/>
          </a:prstGeom>
          <a:noFill/>
        </p:spPr>
      </p:pic>
      <p:pic>
        <p:nvPicPr>
          <p:cNvPr id="1030" name="Picture 6" descr="\\192.168.44.62\53\Общий доступ 2026\Исполнение бюджета\за 2025 год\БЮДЖЕТ ДЛЯ ГРАЖДАН\Картинки Туапсе\11\фотографии\сош 12 (атласы и питомник)\Атлас поселения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508" y="5229199"/>
            <a:ext cx="2191657" cy="1628797"/>
          </a:xfrm>
          <a:prstGeom prst="rect">
            <a:avLst/>
          </a:prstGeom>
          <a:noFill/>
        </p:spPr>
      </p:pic>
      <p:pic>
        <p:nvPicPr>
          <p:cNvPr id="5" name="Picture 4" descr="\\192.168.44.62\53\Общий доступ 2026\Исполнение бюджета\за 2025 год\БЮДЖЕТ ДЛЯ ГРАЖДАН\Картинки Туапсе\11\фотографии\сш 10 (спорт кап ремонт здания и оборудование)\Спортплощадка замена покрытия, разметка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586889" y="5229200"/>
            <a:ext cx="1877920" cy="16288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flipH="1">
            <a:off x="6733761" y="1296369"/>
            <a:ext cx="2410238" cy="180767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107504" y="1013327"/>
            <a:ext cx="8928992" cy="571138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Годовой отчет об исполнении бюджета Туапсинского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муниципального округа составляется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финансовым управлением администрации Туапсинского муниципального округа </a:t>
            </a:r>
            <a:endParaRPr lang="ru-RU" sz="1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30022" y="1584465"/>
            <a:ext cx="8928992" cy="1537520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«Администрация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округа не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позднее 1 апреля текущего года направляет в Контрольно-счетную палату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для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подготовки заключения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годовой отчет об исполнении бюджета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округа 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*иные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документы, подлежащие представлению в Совет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одновременно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с годовым отчетом об исполнении бюджета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округа»</a:t>
            </a:r>
            <a:endParaRPr lang="ru-RU" sz="1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30022" y="3121985"/>
            <a:ext cx="8928992" cy="160952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  <a:buFontTx/>
              <a:buBlip>
                <a:blip r:embed="rId2"/>
              </a:buBlip>
              <a:defRPr/>
            </a:pPr>
            <a:endParaRPr lang="ru-RU" sz="1400">
              <a:solidFill>
                <a:srgbClr val="8064A2">
                  <a:lumMod val="50000"/>
                </a:srgbClr>
              </a:solidFill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«Контрольно-счетная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палата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края: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осуществляет внешнюю проверку годового отчета об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исполнении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готовит заключение на годовой отчет об исполнении бюджета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округа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в срок, не превышающий один месяц со дня его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представления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представляет заключение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в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Совет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округа с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одновременным направлением в администрацию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округа»</a:t>
            </a:r>
            <a:endParaRPr lang="ru-RU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140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30022" y="4731513"/>
            <a:ext cx="8928992" cy="1314200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«Глава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Туапсинского муниципального округа :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после получения заключения Контрольно-счетной палаты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в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течение 10 дней назначает публичные слушания по отчету об исполнении бюджета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края</a:t>
            </a:r>
            <a:endParaRPr lang="en-US" sz="1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*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не позднее 1 мая текущего года представляет в Совет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годовой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отчет об исполнении местного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бюджета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»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07504" y="6045713"/>
            <a:ext cx="8928992" cy="792087"/>
          </a:xfrm>
          <a:prstGeom prst="roundRect">
            <a:avLst>
              <a:gd name="adj" fmla="val 16667"/>
            </a:avLst>
          </a:prstGeom>
          <a:solidFill>
            <a:srgbClr val="66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  <a:defRPr/>
            </a:pP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Годовой отчет об исполнении бюджета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утверждается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решением Совета муниципального образования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с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указанием общего объема доходов, расходов и дефицита (профицита) </a:t>
            </a:r>
            <a:r>
              <a:rPr lang="ru-RU" sz="1400">
                <a:solidFill>
                  <a:prstClr val="black"/>
                </a:solidFill>
                <a:latin typeface="Times New Roman"/>
                <a:cs typeface="Times New Roman"/>
              </a:rPr>
              <a:t>бюджета.</a:t>
            </a:r>
            <a:endParaRPr lang="ru-RU" sz="1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Times New Roman"/>
                <a:cs typeface="Times New Roman"/>
              </a:rPr>
              <a:t>Порядок составления </a:t>
            </a:r>
            <a:r>
              <a:rPr lang="ru-RU" sz="2000" b="1">
                <a:ln>
                  <a:prstDash val="solid"/>
                </a:ln>
                <a:solidFill>
                  <a:srgbClr val="002060"/>
                </a:solidFill>
                <a:latin typeface="Times New Roman"/>
                <a:cs typeface="Times New Roman"/>
              </a:rPr>
              <a:t>рассмотрения и утверждения годового отчета </a:t>
            </a:r>
            <a:endParaRPr lang="ru-RU" sz="2000" b="1">
              <a:ln>
                <a:prstDash val="solid"/>
              </a:ln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n>
                  <a:prstDash val="solid"/>
                </a:ln>
                <a:solidFill>
                  <a:srgbClr val="002060"/>
                </a:solidFill>
                <a:latin typeface="Times New Roman"/>
                <a:cs typeface="Times New Roman"/>
              </a:rPr>
              <a:t>об </a:t>
            </a:r>
            <a:r>
              <a:rPr lang="ru-RU" sz="2000" b="1">
                <a:ln>
                  <a:prstDash val="solid"/>
                </a:ln>
                <a:solidFill>
                  <a:srgbClr val="002060"/>
                </a:solidFill>
                <a:latin typeface="Times New Roman"/>
                <a:cs typeface="Times New Roman"/>
              </a:rPr>
              <a:t>исполнении бюджета муниципального образования </a:t>
            </a:r>
            <a:br>
              <a:rPr lang="ru-RU" sz="2000" b="1">
                <a:ln>
                  <a:prstDash val="solid"/>
                </a:ln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000" b="1">
                <a:ln>
                  <a:prstDash val="solid"/>
                </a:ln>
                <a:solidFill>
                  <a:srgbClr val="002060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5FFC5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2400" b="1" u="sng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РЕЗЕРВНЫЙ ФОНД</a:t>
            </a:r>
            <a:br>
              <a:rPr lang="ru-RU" sz="2400" b="1" u="sng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Объем </a:t>
            </a:r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средств </a:t>
            </a:r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составляет 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187 млн 673,5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тыс. рублей</a:t>
            </a:r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:</a:t>
            </a:r>
            <a:endParaRPr/>
          </a:p>
        </p:txBody>
      </p:sp>
      <p:graphicFrame>
        <p:nvGraphicFramePr>
          <p:cNvPr id="7" name="Таблица 6"/>
          <p:cNvGraphicFramePr>
            <a:graphicFrameLocks xmlns:a="http://schemas.openxmlformats.org/drawingml/2006/main" noGrp="1"/>
          </p:cNvGraphicFramePr>
          <p:nvPr/>
        </p:nvGraphicFramePr>
        <p:xfrm>
          <a:off x="12100" y="836712"/>
          <a:ext cx="9144001" cy="3888432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{3C2FFA5D-87B4-456A-9821-1D502468CF0F}</a:tableStyleId>
              </a:tblPr>
              <a:tblGrid>
                <a:gridCol w="1828800"/>
                <a:gridCol w="1828800"/>
                <a:gridCol w="1828801"/>
                <a:gridCol w="1828800"/>
                <a:gridCol w="1828800"/>
              </a:tblGrid>
              <a:tr h="579671">
                <a:tc gridSpan="5"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sz="18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 том числе за счет средств резервного фонда Краснодарского края </a:t>
                      </a:r>
                      <a:r>
                        <a:rPr lang="ru-RU" sz="18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– 184 094,7 тыс. рублей направлены на:</a:t>
                      </a:r>
                      <a:endParaRPr lang="ru-RU" sz="18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30876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предоставление материальной помощи в связи с утратой имущества первой необходимости гражданам, пострадавшим в результате ЧС, произошедшей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3.08.2025 г.  -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129 041,5 тыс. руб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предоставление материальной помощи и финансовой помощи пострадавшим в результате ЧС муниципального характера, произошедшей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26.02.2025 г.  -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1 485,0 тыс. руб.</a:t>
                      </a:r>
                      <a:endParaRPr lang="ru-RU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выплат гражданам, утратившим жилые помещения в результате ЧС, произошедшей в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Шепсинском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сельском поселении Туапсинского района 20.02.2023 г. –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16 189,4 тыс. руб.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проведение экстренных мероприятий расчистке русел рек от поваленных деревьев и других древесных остатков (за исключением затрат на утилизацию древесных остатков) –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21 200,2</a:t>
                      </a: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тыс. руб.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 исполнения вступивших в законную силу решений Арбитражного суда Краснодарского края по взысканию задолженности Георгиевского сельского поселения в пользу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ПАО «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Россети</a:t>
                      </a:r>
                      <a:r>
                        <a:rPr lang="ru-RU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Кубань» – </a:t>
                      </a:r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19 757,4 тыс. руб.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8132" marR="8132" marT="8132" marB="0">
                    <a:solidFill>
                      <a:srgbClr val="C5FFC5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516216" y="4725143"/>
            <a:ext cx="2627784" cy="21337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23728" y="4700250"/>
            <a:ext cx="2376264" cy="215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28751" y="4725144"/>
            <a:ext cx="2152479" cy="21328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499992" y="4700250"/>
            <a:ext cx="2513856" cy="215542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0" t="0" r="0" b="9849"/>
          <a:stretch/>
        </p:blipFill>
        <p:spPr bwMode="auto">
          <a:xfrm>
            <a:off x="0" y="-2821"/>
            <a:ext cx="9160803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509120"/>
            <a:ext cx="9144000" cy="234888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br>
              <a:rPr lang="ru-RU" sz="2000" b="1">
                <a:solidFill>
                  <a:schemeClr val="accent4">
                    <a:lumMod val="75000"/>
                  </a:schemeClr>
                </a:solidFill>
              </a:rPr>
            </a:br>
            <a:endParaRPr lang="ru-RU" sz="2000" b="1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-33967" y="1340768"/>
            <a:ext cx="3922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FFC000"/>
                </a:solidFill>
              </a:rPr>
              <a:t>ФИНАНСОВОЕ УПРАВЛЕНИЕ АДМИНИСТРАЦИИ </a:t>
            </a:r>
            <a:br>
              <a:rPr lang="ru-RU" b="1">
                <a:solidFill>
                  <a:srgbClr val="FFC000"/>
                </a:solidFill>
              </a:rPr>
            </a:br>
            <a:r>
              <a:rPr lang="ru-RU" b="1">
                <a:solidFill>
                  <a:srgbClr val="FFC000"/>
                </a:solidFill>
              </a:rPr>
              <a:t>ТУАПСИНСКОГО МУНИЦИПАЛЬНОГО ОКРУГА </a:t>
            </a:r>
            <a:br>
              <a:rPr lang="ru-RU" b="1">
                <a:solidFill>
                  <a:srgbClr val="FFC000"/>
                </a:solidFill>
              </a:rPr>
            </a:br>
            <a:br>
              <a:rPr lang="ru-RU" b="1">
                <a:solidFill>
                  <a:srgbClr val="FFC000"/>
                </a:solidFill>
              </a:rPr>
            </a:br>
            <a:r>
              <a:rPr lang="ru-RU" b="1">
                <a:solidFill>
                  <a:srgbClr val="FFC000"/>
                </a:solidFill>
              </a:rPr>
              <a:t>Наш адрес: 352800, г. Туапсе, </a:t>
            </a:r>
            <a:endParaRPr lang="ru-RU" b="1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FFC000"/>
                </a:solidFill>
              </a:rPr>
              <a:t>ул</a:t>
            </a:r>
            <a:r>
              <a:rPr lang="ru-RU" b="1">
                <a:solidFill>
                  <a:srgbClr val="FFC000"/>
                </a:solidFill>
              </a:rPr>
              <a:t>. Свободы, д.3</a:t>
            </a:r>
            <a:br>
              <a:rPr lang="en-US" b="1">
                <a:solidFill>
                  <a:srgbClr val="FFC000"/>
                </a:solidFill>
              </a:rPr>
            </a:br>
            <a:r>
              <a:rPr lang="ru-RU" b="1">
                <a:solidFill>
                  <a:srgbClr val="FFC000"/>
                </a:solidFill>
              </a:rPr>
              <a:t>Телефон:  (86167) 2-28-17, </a:t>
            </a:r>
            <a:endParaRPr lang="ru-RU" b="1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FFC000"/>
                </a:solidFill>
              </a:rPr>
              <a:t>2-57-11</a:t>
            </a:r>
            <a:r>
              <a:rPr lang="ru-RU" b="1">
                <a:solidFill>
                  <a:srgbClr val="FFC000"/>
                </a:solidFill>
              </a:rPr>
              <a:t>, </a:t>
            </a:r>
            <a:endParaRPr lang="ru-RU" b="1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FFC000"/>
                </a:solidFill>
              </a:rPr>
              <a:t>2-53-11    </a:t>
            </a:r>
            <a:br>
              <a:rPr lang="en-US" b="1">
                <a:solidFill>
                  <a:srgbClr val="FFC000"/>
                </a:solidFill>
              </a:rPr>
            </a:br>
            <a:r>
              <a:rPr lang="ru-RU" b="1">
                <a:solidFill>
                  <a:srgbClr val="FFC000"/>
                </a:solidFill>
              </a:rPr>
              <a:t>Адрес электронной почты: </a:t>
            </a:r>
            <a:r>
              <a:rPr lang="en-US" b="1">
                <a:solidFill>
                  <a:srgbClr val="FFC000"/>
                </a:solidFill>
              </a:rPr>
              <a:t>tuaprfin@mail.ru</a:t>
            </a:r>
            <a:endParaRPr lang="ru-RU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404897" y="188640"/>
            <a:ext cx="8352928" cy="289388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Получено положительное Заключение </a:t>
            </a:r>
            <a:endParaRPr lang="en-US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Контрольно-счетной палаты </a:t>
            </a:r>
            <a:endParaRPr/>
          </a:p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муниципального образования Туапсинский муниципальный округ Краснодарского края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ru-RU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на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предмет соблюдения параметров формирования и </a:t>
            </a:r>
            <a:endParaRPr lang="ru-RU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исполнения бюджета бюджетному законодательству  </a:t>
            </a:r>
            <a:endParaRPr lang="ru-RU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(от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29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апреля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2026 г.)</a:t>
            </a:r>
            <a:endParaRPr lang="ru-RU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7504" y="3262955"/>
            <a:ext cx="4464496" cy="3478413"/>
          </a:xfrm>
          <a:prstGeom prst="rect">
            <a:avLst/>
          </a:prstGeom>
          <a:noFill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60032" y="3226545"/>
            <a:ext cx="4104456" cy="3478412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406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1835696" y="97962"/>
            <a:ext cx="7308304" cy="2826981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ln w="1905"/>
                <a:solidFill>
                  <a:prstClr val="black"/>
                </a:solidFill>
                <a:latin typeface="Times New Roman"/>
                <a:cs typeface="Times New Roman"/>
              </a:rPr>
              <a:t>Публичные слушания </a:t>
            </a:r>
            <a:endParaRPr/>
          </a:p>
          <a:p>
            <a:pPr algn="ctr">
              <a:defRPr/>
            </a:pPr>
            <a:r>
              <a:rPr lang="ru-RU" sz="2400" b="1">
                <a:ln w="1905"/>
                <a:solidFill>
                  <a:prstClr val="black"/>
                </a:solidFill>
                <a:latin typeface="Times New Roman"/>
                <a:cs typeface="Times New Roman"/>
              </a:rPr>
              <a:t>по рассмотрению Отчета об исполнении бюджета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муниципального образования Туапсинский муниципальный округ Краснодарского </a:t>
            </a:r>
            <a:r>
              <a:rPr lang="ru-RU" sz="2400" b="1">
                <a:ln w="1905"/>
                <a:solidFill>
                  <a:schemeClr val="tx1"/>
                </a:solidFill>
                <a:latin typeface="Times New Roman"/>
                <a:cs typeface="Times New Roman"/>
              </a:rPr>
              <a:t>края</a:t>
            </a:r>
            <a:endParaRPr lang="ru-RU" sz="2400" b="1">
              <a:ln w="1905"/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>
                <a:ln w="1905"/>
                <a:solidFill>
                  <a:prstClr val="black"/>
                </a:solidFill>
                <a:latin typeface="Times New Roman"/>
                <a:cs typeface="Times New Roman"/>
              </a:rPr>
              <a:t>за 2025 год состоялись </a:t>
            </a:r>
            <a:r>
              <a:rPr lang="ru-RU" sz="2800" b="1" u="sng">
                <a:ln w="1905"/>
                <a:solidFill>
                  <a:prstClr val="black"/>
                </a:solidFill>
                <a:latin typeface="Times New Roman"/>
                <a:cs typeface="Times New Roman"/>
              </a:rPr>
              <a:t>10 июня 2026 г.                    </a:t>
            </a:r>
            <a:r>
              <a:rPr lang="ru-RU" sz="2400" b="1">
                <a:ln w="1905"/>
                <a:solidFill>
                  <a:prstClr val="black"/>
                </a:solidFill>
                <a:latin typeface="Times New Roman"/>
                <a:cs typeface="Times New Roman"/>
              </a:rPr>
              <a:t>и проведены с соблюдением всех процедур проведения публичных слушаний</a:t>
            </a:r>
            <a:endParaRPr lang="en-US" sz="2400" b="1">
              <a:ln w="1905"/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2" descr="C:\Users\vl\Desktop\image001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520" y="620688"/>
            <a:ext cx="1368152" cy="16561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7773466" y="15454336"/>
            <a:ext cx="6370773" cy="47780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 l="0" t="0" r="22093" b="0"/>
          <a:stretch/>
        </p:blipFill>
        <p:spPr bwMode="auto">
          <a:xfrm>
            <a:off x="32406" y="3068960"/>
            <a:ext cx="4395578" cy="36724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451349" y="3068960"/>
            <a:ext cx="4692651" cy="367240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696" y="188640"/>
            <a:ext cx="5004556" cy="30243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Бюджет </a:t>
            </a:r>
            <a:b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Туапсинского муниципального округа </a:t>
            </a:r>
            <a:endParaRPr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0" y="3356992"/>
            <a:ext cx="9144000" cy="350100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Утвержден решением Совета муниципального образования Туапсинский муниципальный округ Краснодарского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края от 17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декабря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2024 г. № 93 </a:t>
            </a:r>
            <a:endParaRPr/>
          </a:p>
          <a:p>
            <a:pPr algn="ctr">
              <a:defRPr/>
            </a:pP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«О бюджете муниципального образования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Туапсинский муниципальный округ </a:t>
            </a:r>
            <a:endParaRPr lang="ru-RU" sz="28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Краснодарского края на 2025 год и </a:t>
            </a:r>
            <a:endParaRPr/>
          </a:p>
          <a:p>
            <a:pPr algn="ctr">
              <a:defRPr/>
            </a:pP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плановый период 2026 и 2027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годов» </a:t>
            </a: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               </a:t>
            </a:r>
            <a:endParaRPr/>
          </a:p>
          <a:p>
            <a:pPr algn="ctr">
              <a:defRPr/>
            </a:pPr>
            <a:r>
              <a:rPr lang="ru-RU" sz="28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(с последующими внесенными изменениями)  </a:t>
            </a:r>
            <a:endParaRPr lang="ru-RU" sz="28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2" descr="C:\Users\vl\Desktop\image001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85936" y="188640"/>
            <a:ext cx="1793776" cy="2376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56176" y="764704"/>
            <a:ext cx="2968517" cy="25922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365" y="116632"/>
            <a:ext cx="8187467" cy="14942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/>
              <a:t>Основные характеристики бюджета </a:t>
            </a:r>
            <a:r>
              <a:rPr lang="ru-RU" sz="3600" b="1"/>
              <a:t>Туапсинского муниципального округа </a:t>
            </a:r>
            <a:br>
              <a:rPr lang="ru-RU" sz="3600" b="1"/>
            </a:br>
            <a:r>
              <a:rPr lang="ru-RU" sz="3600" b="1"/>
              <a:t>за 2025 год</a:t>
            </a:r>
            <a:endParaRPr lang="ru-RU" sz="3600" b="1"/>
          </a:p>
        </p:txBody>
      </p:sp>
      <p:sp>
        <p:nvSpPr>
          <p:cNvPr id="14" name="TextBox 13"/>
          <p:cNvSpPr txBox="1"/>
          <p:nvPr/>
        </p:nvSpPr>
        <p:spPr bwMode="auto">
          <a:xfrm>
            <a:off x="7419584" y="4149079"/>
            <a:ext cx="153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 </a:t>
            </a:r>
            <a:r>
              <a:rPr lang="ru-RU" b="1">
                <a:solidFill>
                  <a:srgbClr val="002060"/>
                </a:solidFill>
              </a:rPr>
              <a:t>млн</a:t>
            </a:r>
            <a:r>
              <a:rPr lang="ru-RU" b="1">
                <a:solidFill>
                  <a:srgbClr val="002060"/>
                </a:solidFill>
              </a:rPr>
              <a:t>. руб</a:t>
            </a:r>
            <a:r>
              <a:rPr lang="ru-RU" b="1">
                <a:solidFill>
                  <a:srgbClr val="002060"/>
                </a:solidFill>
              </a:rPr>
              <a:t>.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549" y="3203627"/>
            <a:ext cx="2915817" cy="2080251"/>
          </a:xfrm>
          <a:prstGeom prst="rect">
            <a:avLst/>
          </a:prstGeom>
          <a:noFill/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27508" y="3164946"/>
            <a:ext cx="3232327" cy="2108585"/>
          </a:xfrm>
          <a:prstGeom prst="rect">
            <a:avLst/>
          </a:prstGeom>
          <a:noFill/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27014" y="3203627"/>
            <a:ext cx="2722081" cy="206990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 bwMode="auto">
          <a:xfrm>
            <a:off x="42549" y="2736587"/>
            <a:ext cx="13619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30689" y="2733955"/>
            <a:ext cx="132767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46311" y="17356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Bookman Old Style"/>
              </a:rPr>
              <a:t>Доходы</a:t>
            </a:r>
            <a:endParaRPr lang="ru-RU" sz="2800" b="1"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606975" y="173397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Bookman Old Style"/>
              </a:rPr>
              <a:t>Расходы</a:t>
            </a:r>
            <a:endParaRPr lang="ru-RU" sz="2800" b="1"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368860" y="1528335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Bookman Old Style"/>
              </a:rPr>
              <a:t>Дефицит(-)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Bookman Old Style"/>
              </a:rPr>
              <a:t>Профицит</a:t>
            </a:r>
            <a:r>
              <a:rPr lang="ru-RU" sz="2400" b="1">
                <a:solidFill>
                  <a:schemeClr val="bg1"/>
                </a:solidFill>
              </a:rPr>
              <a:t> </a:t>
            </a:r>
            <a:r>
              <a:rPr lang="ru-RU" sz="2800" b="1">
                <a:solidFill>
                  <a:schemeClr val="bg1"/>
                </a:solidFill>
                <a:latin typeface="Bookman Old Style"/>
              </a:rPr>
              <a:t>(+)</a:t>
            </a:r>
            <a:endParaRPr lang="ru-RU" sz="2800" b="1"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327015" y="2733956"/>
            <a:ext cx="115974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018915" y="2698988"/>
            <a:ext cx="131450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7851253" y="2733956"/>
            <a:ext cx="12172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5020443" y="2703281"/>
            <a:ext cx="123939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2549" y="4309325"/>
            <a:ext cx="1115616" cy="365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accent2">
                    <a:lumMod val="75000"/>
                  </a:schemeClr>
                </a:solidFill>
              </a:rPr>
              <a:t>15 752</a:t>
            </a:r>
            <a:endParaRPr lang="ru-RU" sz="2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1806238" y="4047585"/>
            <a:ext cx="1152128" cy="430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>
                <a:solidFill>
                  <a:schemeClr val="accent2">
                    <a:lumMod val="75000"/>
                  </a:schemeClr>
                </a:solidFill>
              </a:rPr>
              <a:t>7 317,7</a:t>
            </a:r>
            <a:endParaRPr lang="ru-RU" sz="21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888389" y="3500123"/>
            <a:ext cx="1224134" cy="444915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46,4 </a:t>
            </a:r>
            <a:r>
              <a:rPr lang="en-US" sz="2400" b="1">
                <a:solidFill>
                  <a:srgbClr val="FF0000"/>
                </a:solidFill>
              </a:rPr>
              <a:t>%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4079130" y="3493800"/>
            <a:ext cx="1058351" cy="451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45</a:t>
            </a:r>
            <a:r>
              <a:rPr lang="en-US" sz="2400" b="1">
                <a:solidFill>
                  <a:srgbClr val="FF0000"/>
                </a:solidFill>
              </a:rPr>
              <a:t>,</a:t>
            </a:r>
            <a:r>
              <a:rPr lang="ru-RU" sz="2400" b="1">
                <a:solidFill>
                  <a:srgbClr val="FF0000"/>
                </a:solidFill>
              </a:rPr>
              <a:t>8 </a:t>
            </a:r>
            <a:r>
              <a:rPr lang="en-US" sz="2000" b="1">
                <a:solidFill>
                  <a:srgbClr val="FF0000"/>
                </a:solidFill>
              </a:rPr>
              <a:t>%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3131839" y="4219238"/>
            <a:ext cx="1201577" cy="451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16 423,1</a:t>
            </a:r>
            <a:endParaRPr lang="ru-RU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5065965" y="4038195"/>
            <a:ext cx="1148348" cy="411114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7 527,9</a:t>
            </a:r>
            <a:endParaRPr lang="ru-RU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446123" y="4204992"/>
            <a:ext cx="921532" cy="465483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733,2</a:t>
            </a:r>
            <a:endParaRPr lang="ru-RU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078408" y="4069460"/>
            <a:ext cx="930741" cy="479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-210,2</a:t>
            </a:r>
            <a:endParaRPr lang="ru-RU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7904394" y="2414726"/>
            <a:ext cx="1110935" cy="31306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млн руб.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549" y="5328185"/>
            <a:ext cx="2915817" cy="14848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3" name="Picture 7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27015" y="5343030"/>
            <a:ext cx="2709480" cy="1469986"/>
          </a:xfrm>
          <a:prstGeom prst="rect">
            <a:avLst/>
          </a:prstGeom>
          <a:noFill/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027508" y="5328185"/>
            <a:ext cx="3232327" cy="14848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1563" y="404664"/>
          <a:ext cx="9144000" cy="645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-2934" y="116632"/>
            <a:ext cx="9146933" cy="115212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/>
                <a:cs typeface="Rod"/>
              </a:rPr>
              <a:t>Доходы бюджета </a:t>
            </a:r>
            <a:r>
              <a:rPr lang="ru-RU" sz="2800" b="1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/>
                <a:cs typeface="Rod"/>
              </a:rPr>
              <a:t>                                           Туапсинского муниципального округа </a:t>
            </a:r>
            <a:br>
              <a:rPr lang="ru-RU" sz="2800" b="1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/>
                <a:cs typeface="Rod"/>
              </a:rPr>
            </a:br>
            <a:r>
              <a:rPr lang="ru-RU" sz="2800" b="1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/>
                <a:cs typeface="Rod"/>
              </a:rPr>
              <a:t>за 2025 </a:t>
            </a:r>
            <a:r>
              <a:rPr lang="ru-RU" sz="2800" b="1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/>
                <a:cs typeface="Rod"/>
              </a:rPr>
              <a:t>год </a:t>
            </a:r>
            <a:endParaRPr lang="ru-RU" sz="2800" b="1">
              <a:solidFill>
                <a:schemeClr val="tx2">
                  <a:lumMod val="75000"/>
                </a:schemeClr>
              </a:solidFill>
              <a:latin typeface="Palatino Linotype"/>
              <a:cs typeface="Ro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7775"/>
            <a:ext cx="9036496" cy="133989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200" b="1" spc="150">
                <a:ln w="11430"/>
                <a:solidFill>
                  <a:srgbClr val="7030A0"/>
                </a:solidFill>
                <a:latin typeface="Palatino Linotype"/>
                <a:cs typeface="Times New Roman"/>
              </a:rPr>
              <a:t>Исполнение бюджета                                             Туапсинского муниципального округа</a:t>
            </a:r>
            <a:br>
              <a:rPr lang="ru-RU" sz="2200" b="1" spc="150">
                <a:ln w="11430"/>
                <a:solidFill>
                  <a:srgbClr val="7030A0"/>
                </a:solidFill>
                <a:latin typeface="Palatino Linotype"/>
                <a:cs typeface="Times New Roman"/>
              </a:rPr>
            </a:br>
            <a:r>
              <a:rPr lang="ru-RU" sz="2200" b="1" spc="150">
                <a:ln w="11430"/>
                <a:solidFill>
                  <a:srgbClr val="7030A0"/>
                </a:solidFill>
                <a:latin typeface="Palatino Linotype"/>
                <a:cs typeface="Times New Roman"/>
              </a:rPr>
              <a:t>по налоговым и неналоговым доходам, прочим безвозмездным поступлениям за 2025 год</a:t>
            </a:r>
            <a:endParaRPr lang="ru-RU" sz="2200" b="1">
              <a:solidFill>
                <a:srgbClr val="7030A0"/>
              </a:solidFill>
              <a:latin typeface="Palatino Linotype"/>
              <a:cs typeface="Times New Roman"/>
            </a:endParaRPr>
          </a:p>
        </p:txBody>
      </p:sp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-36512" y="1297512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 bwMode="auto"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Times New Roman"/>
                <a:cs typeface="Times New Roman"/>
              </a:rPr>
              <a:t>млн</a:t>
            </a:r>
            <a:r>
              <a:rPr lang="ru-RU" sz="105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200" b="1">
                <a:solidFill>
                  <a:schemeClr val="bg1"/>
                </a:solidFill>
                <a:latin typeface="Times New Roman"/>
                <a:cs typeface="Times New Roman"/>
              </a:rPr>
              <a:t>рублей</a:t>
            </a:r>
            <a:r>
              <a:rPr lang="ru-RU" sz="12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sz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339752" y="6093296"/>
            <a:ext cx="1728192" cy="68023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План 2025  </a:t>
            </a:r>
            <a:endParaRPr/>
          </a:p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3 682</a:t>
            </a:r>
            <a:endParaRPr lang="ru-RU" sz="1900" b="1">
              <a:solidFill>
                <a:srgbClr val="000066"/>
              </a:solidFill>
              <a:latin typeface="Palatino Linotype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211961" y="6101444"/>
            <a:ext cx="1440159" cy="66403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Факт 2025 </a:t>
            </a:r>
            <a:endParaRPr/>
          </a:p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 3 953</a:t>
            </a:r>
            <a:endParaRPr lang="ru-RU" sz="1900" b="1">
              <a:solidFill>
                <a:srgbClr val="000066"/>
              </a:solidFill>
              <a:latin typeface="Palatino Linotype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37694" y="6085248"/>
            <a:ext cx="1562638" cy="680231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Факт 2024 </a:t>
            </a:r>
            <a:endParaRPr/>
          </a:p>
          <a:p>
            <a:pPr algn="ctr">
              <a:defRPr/>
            </a:pPr>
            <a:r>
              <a:rPr lang="ru-RU" sz="1900" b="1">
                <a:solidFill>
                  <a:srgbClr val="000066"/>
                </a:solidFill>
                <a:latin typeface="Palatino Linotype"/>
              </a:rPr>
              <a:t>3 435</a:t>
            </a:r>
            <a:endParaRPr lang="ru-RU" sz="1900" b="1">
              <a:solidFill>
                <a:srgbClr val="000066"/>
              </a:solidFill>
              <a:latin typeface="Palatino Linotyp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Override1.xml><?xml version="1.0" encoding="utf-8"?>
<a:themeOverride xmlns:a="http://schemas.openxmlformats.org/drawingml/2006/main" xmlns:r="http://schemas.openxmlformats.org/officeDocument/2006/relationships" xmlns:p="http://schemas.openxmlformats.org/presentation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Arial"/>
      <a:cs typeface="Arial"/>
    </a:majorFont>
    <a:minorFont>
      <a:latin typeface="Palatino Linotype"/>
      <a:ea typeface="Arial"/>
      <a:cs typeface="Arial"/>
    </a:minorFont>
  </a:fontScheme>
  <a:fmtScheme name="Исполнительная">
    <a:fillStyleLst>
      <a:solidFill>
        <a:schemeClr val="phClr"/>
      </a:solidFill>
      <a:gradFill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/>
      </a:gradFill>
      <a:blipFill>
        <a:blip r:embed="rId3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algn="tl" flip="none" sx="100000" sy="100000" tx="0" ty="0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>Экран (4:3)</PresentationFormat>
  <Paragraphs>0</Paragraphs>
  <Slides>31</Slides>
  <Notes>31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Бритов Сергей Сергеевич</dc:creator>
  <cp:keywords/>
  <dc:description/>
  <dc:identifier/>
  <dc:language/>
  <cp:lastModifiedBy>SMI-Tuapse SMI-Tuapse</cp:lastModifiedBy>
  <cp:revision>1828</cp:revision>
  <dcterms:created xsi:type="dcterms:W3CDTF">2016-04-25T11:56:59Z</dcterms:created>
  <dcterms:modified xsi:type="dcterms:W3CDTF">2026-07-03T13:14:30Z</dcterms:modified>
  <cp:category/>
  <cp:contentStatus/>
  <cp:version/>
</cp:coreProperties>
</file>