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32" r:id="rId1"/>
    <p:sldMasterId id="2147484344" r:id="rId2"/>
  </p:sldMasterIdLst>
  <p:notesMasterIdLst>
    <p:notesMasterId r:id="rId18"/>
  </p:notesMasterIdLst>
  <p:sldIdLst>
    <p:sldId id="431" r:id="rId3"/>
    <p:sldId id="444" r:id="rId4"/>
    <p:sldId id="443" r:id="rId5"/>
    <p:sldId id="360" r:id="rId6"/>
    <p:sldId id="421" r:id="rId7"/>
    <p:sldId id="384" r:id="rId8"/>
    <p:sldId id="430" r:id="rId9"/>
    <p:sldId id="433" r:id="rId10"/>
    <p:sldId id="434" r:id="rId11"/>
    <p:sldId id="435" r:id="rId12"/>
    <p:sldId id="441" r:id="rId13"/>
    <p:sldId id="437" r:id="rId14"/>
    <p:sldId id="439" r:id="rId15"/>
    <p:sldId id="440" r:id="rId16"/>
    <p:sldId id="436" r:id="rId17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21F335"/>
    <a:srgbClr val="0000CC"/>
    <a:srgbClr val="003399"/>
    <a:srgbClr val="0033CC"/>
    <a:srgbClr val="009900"/>
    <a:srgbClr val="000066"/>
    <a:srgbClr val="B7DEE8"/>
    <a:srgbClr val="FF33CC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9805" autoAdjust="0"/>
  </p:normalViewPr>
  <p:slideViewPr>
    <p:cSldViewPr>
      <p:cViewPr>
        <p:scale>
          <a:sx n="124" d="100"/>
          <a:sy n="124" d="100"/>
        </p:scale>
        <p:origin x="-1272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4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openxmlformats.org/officeDocument/2006/relationships/image" Target="../media/image12.jpg"/><Relationship Id="rId1" Type="http://schemas.openxmlformats.org/officeDocument/2006/relationships/themeOverride" Target="../theme/themeOverrid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7163210848643921"/>
          <c:y val="0.15818874632802815"/>
          <c:w val="0.42118186789151357"/>
          <c:h val="0.6396118239154148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700">
              <a:noFill/>
            </a:ln>
            <a:scene3d>
              <a:camera prst="orthographicFront"/>
              <a:lightRig rig="threePt" dir="t"/>
            </a:scene3d>
            <a:sp3d>
              <a:bevelT w="190500" h="38100"/>
            </a:sp3d>
          </c:spPr>
          <c:explosion val="5"/>
          <c:dPt>
            <c:idx val="0"/>
            <c:bubble3D val="0"/>
            <c:spPr>
              <a:solidFill>
                <a:srgbClr val="FFFF00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EB8-4587-A88A-57F8D593D6BB}"/>
              </c:ext>
            </c:extLst>
          </c:dPt>
          <c:dPt>
            <c:idx val="1"/>
            <c:bubble3D val="0"/>
            <c:spPr>
              <a:solidFill>
                <a:srgbClr val="F79646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EB8-4587-A88A-57F8D593D6B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EB8-4587-A88A-57F8D593D6BB}"/>
              </c:ext>
            </c:extLst>
          </c:dPt>
          <c:dPt>
            <c:idx val="3"/>
            <c:bubble3D val="0"/>
            <c:spPr>
              <a:solidFill>
                <a:srgbClr val="C0504D"/>
              </a:solidFill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EB8-4587-A88A-57F8D593D6BB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2EB8-4587-A88A-57F8D593D6BB}"/>
              </c:ext>
            </c:extLst>
          </c:dPt>
          <c:dLbls>
            <c:dLbl>
              <c:idx val="0"/>
              <c:layout>
                <c:manualLayout>
                  <c:x val="-0.23223490629467833"/>
                  <c:y val="-0.2427843535487317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Налоговые и неналоговые доходы </a:t>
                    </a:r>
                  </a:p>
                  <a:p>
                    <a:r>
                      <a:rPr lang="ru-RU" baseline="0" dirty="0" smtClean="0"/>
                      <a:t>122 437           тыс.</a:t>
                    </a:r>
                    <a:r>
                      <a:rPr lang="ru-RU" dirty="0" smtClean="0"/>
                      <a:t> рублей</a:t>
                    </a:r>
                    <a:endParaRPr lang="ru-RU" dirty="0"/>
                  </a:p>
                </c:rich>
              </c:tx>
              <c:showLegendKey val="1"/>
              <c:showVal val="0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EB8-4587-A88A-57F8D593D6BB}"/>
                </c:ext>
              </c:extLst>
            </c:dLbl>
            <c:dLbl>
              <c:idx val="1"/>
              <c:layout>
                <c:manualLayout>
                  <c:x val="0.26944444444444443"/>
                  <c:y val="-0.1075683475030591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ru-RU" sz="1800" dirty="0" smtClean="0"/>
                      <a:t>Субсидии         20 </a:t>
                    </a:r>
                    <a:r>
                      <a:rPr lang="ru-RU" sz="1800" dirty="0"/>
                      <a:t>750 </a:t>
                    </a:r>
                    <a:r>
                      <a:rPr lang="ru-RU" sz="1800" dirty="0" smtClean="0"/>
                      <a:t>           тыс</a:t>
                    </a:r>
                    <a:r>
                      <a:rPr lang="ru-RU" sz="1800" dirty="0"/>
                      <a:t>. рублей</a:t>
                    </a:r>
                  </a:p>
                </c:rich>
              </c:tx>
              <c:showLegendKey val="1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EB8-4587-A88A-57F8D593D6BB}"/>
                </c:ext>
              </c:extLst>
            </c:dLbl>
            <c:dLbl>
              <c:idx val="2"/>
              <c:layout>
                <c:manualLayout>
                  <c:x val="0.21944138089220622"/>
                  <c:y val="-1.3861131534698392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Иные </a:t>
                    </a:r>
                    <a:r>
                      <a:rPr lang="ru-RU" sz="1600" dirty="0"/>
                      <a:t>межбюджетные</a:t>
                    </a:r>
                    <a:r>
                      <a:rPr lang="ru-RU" dirty="0"/>
                      <a:t> трансферты 
18 649 </a:t>
                    </a:r>
                    <a:r>
                      <a:rPr lang="ru-RU" dirty="0" smtClean="0"/>
                      <a:t>                  тыс</a:t>
                    </a:r>
                    <a:r>
                      <a:rPr lang="ru-RU" dirty="0"/>
                      <a:t>. рублей</a:t>
                    </a:r>
                  </a:p>
                </c:rich>
              </c:tx>
              <c:showLegendKey val="1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EB8-4587-A88A-57F8D593D6BB}"/>
                </c:ext>
              </c:extLst>
            </c:dLbl>
            <c:dLbl>
              <c:idx val="3"/>
              <c:layout>
                <c:manualLayout>
                  <c:x val="0.25663616823391838"/>
                  <c:y val="0.1103057837518677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Дотации</a:t>
                    </a:r>
                  </a:p>
                  <a:p>
                    <a:r>
                      <a:rPr lang="ru-RU" dirty="0" smtClean="0"/>
                      <a:t>2 538                  тыс. рублей</a:t>
                    </a:r>
                    <a:endParaRPr lang="ru-RU" dirty="0"/>
                  </a:p>
                </c:rich>
              </c:tx>
              <c:showLegendKey val="1"/>
              <c:showVal val="0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EB8-4587-A88A-57F8D593D6BB}"/>
                </c:ext>
              </c:extLst>
            </c:dLbl>
            <c:dLbl>
              <c:idx val="4"/>
              <c:layout>
                <c:manualLayout>
                  <c:x val="8.4892463573990176E-2"/>
                  <c:y val="0.1941591383728897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Субвенци</a:t>
                    </a:r>
                    <a:r>
                      <a:rPr lang="ru-RU" baseline="0" dirty="0" smtClean="0"/>
                      <a:t>и       </a:t>
                    </a:r>
                    <a:r>
                      <a:rPr lang="ru-RU" dirty="0" smtClean="0"/>
                      <a:t>1</a:t>
                    </a:r>
                    <a:r>
                      <a:rPr lang="ru-RU" baseline="0" dirty="0" smtClean="0"/>
                      <a:t> 474                 </a:t>
                    </a:r>
                    <a:r>
                      <a:rPr lang="ru-RU" dirty="0" smtClean="0"/>
                      <a:t> тыс</a:t>
                    </a:r>
                    <a:r>
                      <a:rPr lang="ru-RU" baseline="0" dirty="0" smtClean="0"/>
                      <a:t>. рублей</a:t>
                    </a:r>
                    <a:endParaRPr lang="ru-RU" dirty="0"/>
                  </a:p>
                </c:rich>
              </c:tx>
              <c:showLegendKey val="1"/>
              <c:showVal val="0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2EB8-4587-A88A-57F8D593D6BB}"/>
                </c:ext>
              </c:extLst>
            </c:dLbl>
            <c:dLbl>
              <c:idx val="5"/>
              <c:layout>
                <c:manualLayout>
                  <c:x val="0.2505713035870516"/>
                  <c:y val="-0.37084291600069619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/>
                      <a:t>Субсидии        20 750 тыс. рублей</a:t>
                    </a:r>
                    <a:endParaRPr lang="ru-RU" dirty="0"/>
                  </a:p>
                </c:rich>
              </c:tx>
              <c:showLegendKey val="1"/>
              <c:showVal val="0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EB8-4587-A88A-57F8D593D6BB}"/>
                </c:ext>
              </c:extLst>
            </c:dLbl>
            <c:dLbl>
              <c:idx val="6"/>
              <c:layout>
                <c:manualLayout>
                  <c:x val="0.23061876640419948"/>
                  <c:y val="0.12866001426937226"/>
                </c:manualLayout>
              </c:layout>
              <c:showLegendKey val="1"/>
              <c:showVal val="0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EB8-4587-A88A-57F8D593D6BB}"/>
                </c:ext>
              </c:extLst>
            </c:dLbl>
            <c:spPr>
              <a:solidFill>
                <a:sysClr val="window" lastClr="FFFFFF">
                  <a:lumMod val="95000"/>
                </a:sys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showLegendKey val="1"/>
            <c:showVal val="0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19050">
                  <a:noFill/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Налоговые и неналоговые доходы 122 437 тыс. рублей</c:v>
                </c:pt>
                <c:pt idx="1">
                  <c:v>Субсидии 20 750 тыс. рублей</c:v>
                </c:pt>
                <c:pt idx="2">
                  <c:v>Иные межбюджетные трансферты 
18 649 тыс. рублей</c:v>
                </c:pt>
                <c:pt idx="3">
                  <c:v>Дотации  2 538 тыс. рублей </c:v>
                </c:pt>
                <c:pt idx="4">
                  <c:v>Субвенции 1 474 тыс. рублей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122437</c:v>
                </c:pt>
                <c:pt idx="1">
                  <c:v>20750</c:v>
                </c:pt>
                <c:pt idx="2">
                  <c:v>18649</c:v>
                </c:pt>
                <c:pt idx="3">
                  <c:v>2538</c:v>
                </c:pt>
                <c:pt idx="4">
                  <c:v>1474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EB8-4587-A88A-57F8D593D6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19"/>
        <c:holeSize val="50"/>
      </c:doughnutChart>
      <c:spPr>
        <a:ln>
          <a:noFill/>
        </a:ln>
      </c:spPr>
    </c:plotArea>
    <c:plotVisOnly val="1"/>
    <c:dispBlanksAs val="zero"/>
    <c:showDLblsOverMax val="0"/>
  </c:chart>
  <c:spPr>
    <a:blipFill dpi="0" rotWithShape="1">
      <a:blip xmlns:r="http://schemas.openxmlformats.org/officeDocument/2006/relationships" r:embed="rId2">
        <a:alphaModFix amt="0"/>
      </a:blip>
      <a:srcRect/>
      <a:stretch>
        <a:fillRect/>
      </a:stretch>
    </a:blipFill>
    <a:ln>
      <a:noFill/>
    </a:ln>
  </c:spPr>
  <c:txPr>
    <a:bodyPr/>
    <a:lstStyle/>
    <a:p>
      <a:pPr>
        <a:defRPr sz="1800" b="1"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0"/>
      <c:rotY val="160"/>
      <c:depthPercent val="100"/>
      <c:rAngAx val="1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5.7254219295404654E-2"/>
          <c:y val="1.1996402197204995E-2"/>
          <c:w val="0.61818761470365968"/>
          <c:h val="0.8407274999999999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Прочие доходы 11 %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0D08-4EDB-95E5-221C413A5C21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0D08-4EDB-95E5-221C413A5C21}"/>
              </c:ext>
            </c:extLst>
          </c:dPt>
          <c:dLbls>
            <c:dLbl>
              <c:idx val="0"/>
              <c:layout>
                <c:manualLayout>
                  <c:x val="2.8858298189712557E-3"/>
                  <c:y val="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7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437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D08-4EDB-95E5-221C413A5C21}"/>
                </c:ext>
              </c:extLst>
            </c:dLbl>
            <c:dLbl>
              <c:idx val="1"/>
              <c:layout>
                <c:manualLayout>
                  <c:x val="4.2845190543020616E-3"/>
                  <c:y val="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13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032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D08-4EDB-95E5-221C413A5C21}"/>
                </c:ext>
              </c:extLst>
            </c:dLbl>
            <c:dLbl>
              <c:idx val="2"/>
              <c:layout>
                <c:manualLayout>
                  <c:x val="9.9972111267048105E-3"/>
                  <c:y val="8.736538335861425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13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809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3"/>
                <c:pt idx="0">
                  <c:v>7437</c:v>
                </c:pt>
                <c:pt idx="1">
                  <c:v>13032</c:v>
                </c:pt>
                <c:pt idx="2">
                  <c:v>13809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D08-4EDB-95E5-221C413A5C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Земельный налог с физических лиц 7  %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2.8858298189712557E-3"/>
                  <c:y val="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8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462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D08-4EDB-95E5-221C413A5C21}"/>
                </c:ext>
              </c:extLst>
            </c:dLbl>
            <c:dLbl>
              <c:idx val="1"/>
              <c:layout>
                <c:manualLayout>
                  <c:x val="4.2845261018753106E-3"/>
                  <c:y val="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8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172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D08-4EDB-95E5-221C413A5C21}"/>
                </c:ext>
              </c:extLst>
            </c:dLbl>
            <c:dLbl>
              <c:idx val="2"/>
              <c:layout>
                <c:manualLayout>
                  <c:x val="8.5690522037506212E-3"/>
                  <c:y val="8.736538335861425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8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919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3"/>
                <c:pt idx="0">
                  <c:v>8462</c:v>
                </c:pt>
                <c:pt idx="1">
                  <c:v>8172</c:v>
                </c:pt>
                <c:pt idx="2">
                  <c:v>8919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D08-4EDB-95E5-221C413A5C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Земельный налог с организаций 9 %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2.8562335816330201E-3"/>
                  <c:y val="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10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549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0D08-4EDB-95E5-221C413A5C21}"/>
                </c:ext>
              </c:extLst>
            </c:dLbl>
            <c:dLbl>
              <c:idx val="1"/>
              <c:layout>
                <c:manualLayout>
                  <c:x val="4.2845190543020616E-3"/>
                  <c:y val="-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10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838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D08-4EDB-95E5-221C413A5C21}"/>
                </c:ext>
              </c:extLst>
            </c:dLbl>
            <c:dLbl>
              <c:idx val="2"/>
              <c:layout>
                <c:manualLayout>
                  <c:x val="9.9972111267048105E-3"/>
                  <c:y val="-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11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026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3"/>
                <c:pt idx="0">
                  <c:v>10549</c:v>
                </c:pt>
                <c:pt idx="1">
                  <c:v>10838</c:v>
                </c:pt>
                <c:pt idx="2">
                  <c:v>11026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0D08-4EDB-95E5-221C413A5C2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Доходы от уплаты акцизов на нефтепродукты 15 %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4.2844065997337073E-3"/>
                  <c:y val="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17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425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0D08-4EDB-95E5-221C413A5C21}"/>
                </c:ext>
              </c:extLst>
            </c:dLbl>
            <c:dLbl>
              <c:idx val="1"/>
              <c:layout>
                <c:manualLayout>
                  <c:x val="4.2845190543020616E-3"/>
                  <c:y val="-6.5524037518960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16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973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0D08-4EDB-95E5-221C413A5C21}"/>
                </c:ext>
              </c:extLst>
            </c:dLbl>
            <c:dLbl>
              <c:idx val="2"/>
              <c:layout>
                <c:manualLayout>
                  <c:x val="8.5690381086041233E-3"/>
                  <c:y val="-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18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206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Лист1!$E$2:$E$5</c:f>
              <c:numCache>
                <c:formatCode>#,##0</c:formatCode>
                <c:ptCount val="3"/>
                <c:pt idx="0">
                  <c:v>17425</c:v>
                </c:pt>
                <c:pt idx="1">
                  <c:v>16973</c:v>
                </c:pt>
                <c:pt idx="2">
                  <c:v>18206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0D08-4EDB-95E5-221C413A5C2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Арендная плата за земли 17 %</c:v>
                </c:pt>
              </c:strCache>
            </c:strRef>
          </c:tx>
          <c:spPr>
            <a:solidFill>
              <a:srgbClr val="66FF33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5.712692072402762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19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125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0D08-4EDB-95E5-221C413A5C21}"/>
                </c:ext>
              </c:extLst>
            </c:dLbl>
            <c:dLbl>
              <c:idx val="1"/>
              <c:layout>
                <c:manualLayout>
                  <c:x val="2.915345614547498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  20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124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0D08-4EDB-95E5-221C413A5C21}"/>
                </c:ext>
              </c:extLst>
            </c:dLbl>
            <c:dLbl>
              <c:idx val="2"/>
              <c:layout>
                <c:manualLayout>
                  <c:x val="8.510130746163717E-3"/>
                  <c:y val="-2.184306563066456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20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844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Лист1!$F$2:$F$5</c:f>
              <c:numCache>
                <c:formatCode>#,##0</c:formatCode>
                <c:ptCount val="3"/>
                <c:pt idx="0">
                  <c:v>19125</c:v>
                </c:pt>
                <c:pt idx="1">
                  <c:v>20124</c:v>
                </c:pt>
                <c:pt idx="2">
                  <c:v>20844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0D08-4EDB-95E5-221C413A5C2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Налог на имущество физических лиц 20 %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5.7126920724027358E-3"/>
                  <c:y val="-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22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471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0D08-4EDB-95E5-221C413A5C21}"/>
                </c:ext>
              </c:extLst>
            </c:dLbl>
            <c:dLbl>
              <c:idx val="1"/>
              <c:layout>
                <c:manualLayout>
                  <c:x val="7.1408650905034369E-3"/>
                  <c:y val="-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23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293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0D08-4EDB-95E5-221C413A5C21}"/>
                </c:ext>
              </c:extLst>
            </c:dLbl>
            <c:dLbl>
              <c:idx val="2"/>
              <c:layout>
                <c:manualLayout>
                  <c:x val="8.5690381086041233E-3"/>
                  <c:y val="2.18396260486425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24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217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0D08-4EDB-95E5-221C413A5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Лист1!$G$2:$G$5</c:f>
              <c:numCache>
                <c:formatCode>#,##0</c:formatCode>
                <c:ptCount val="3"/>
                <c:pt idx="0">
                  <c:v>22471</c:v>
                </c:pt>
                <c:pt idx="1">
                  <c:v>23293</c:v>
                </c:pt>
                <c:pt idx="2">
                  <c:v>24217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0D08-4EDB-95E5-221C413A5C21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Налог на доходы физических лиц  21 %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9.8793112334915299E-3"/>
                  <c:y val="-2.184134583965356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20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864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ADD-40A2-AAD2-FCEDE3913B9E}"/>
                </c:ext>
              </c:extLst>
            </c:dLbl>
            <c:dLbl>
              <c:idx val="1"/>
              <c:layout>
                <c:manualLayout>
                  <c:x val="1.1307523311971827E-2"/>
                  <c:y val="-2.184306563066456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24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597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ADD-40A2-AAD2-FCEDE3913B9E}"/>
                </c:ext>
              </c:extLst>
            </c:dLbl>
            <c:dLbl>
              <c:idx val="2"/>
              <c:layout>
                <c:manualLayout>
                  <c:x val="9.9972111267048105E-3"/>
                  <c:y val="-4.368269167930712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 25 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416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ADD-40A2-AAD2-FCEDE3913B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</c:v>
                </c:pt>
                <c:pt idx="1">
                  <c:v>план</c:v>
                </c:pt>
                <c:pt idx="2">
                  <c:v>факт</c:v>
                </c:pt>
              </c:strCache>
            </c:strRef>
          </c:cat>
          <c:val>
            <c:numRef>
              <c:f>Лист1!$H$2:$H$5</c:f>
              <c:numCache>
                <c:formatCode>#,##0</c:formatCode>
                <c:ptCount val="3"/>
                <c:pt idx="0">
                  <c:v>20864</c:v>
                </c:pt>
                <c:pt idx="1">
                  <c:v>24597</c:v>
                </c:pt>
                <c:pt idx="2">
                  <c:v>25416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B-0D08-4EDB-95E5-221C413A5C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7"/>
        <c:gapDepth val="52"/>
        <c:shape val="cylinder"/>
        <c:axId val="90198016"/>
        <c:axId val="90199552"/>
        <c:axId val="0"/>
      </c:bar3DChart>
      <c:catAx>
        <c:axId val="9019801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90199552"/>
        <c:crosses val="autoZero"/>
        <c:auto val="1"/>
        <c:lblAlgn val="ctr"/>
        <c:lblOffset val="100"/>
        <c:noMultiLvlLbl val="0"/>
      </c:catAx>
      <c:valAx>
        <c:axId val="90199552"/>
        <c:scaling>
          <c:orientation val="minMax"/>
          <c:max val="1300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90198016"/>
        <c:crosses val="autoZero"/>
        <c:crossBetween val="between"/>
      </c:valAx>
    </c:plotArea>
    <c:legend>
      <c:legendPos val="r"/>
      <c:legendEntry>
        <c:idx val="0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5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6"/>
        <c:txPr>
          <a:bodyPr anchor="t"/>
          <a:lstStyle/>
          <a:p>
            <a:pPr>
              <a:defRPr sz="1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6497325296226251"/>
          <c:y val="5.3328655501783423E-2"/>
          <c:w val="0.32610747009543295"/>
          <c:h val="0.87259100274134682"/>
        </c:manualLayout>
      </c:layout>
      <c:overlay val="0"/>
      <c:txPr>
        <a:bodyPr anchor="t"/>
        <a:lstStyle/>
        <a:p>
          <a:pPr>
            <a:defRPr sz="1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0.03538</cdr:x>
      <cdr:y>0.86517</cdr:y>
    </cdr:from>
    <cdr:to>
      <cdr:x>0.96461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23460" y="5544616"/>
          <a:ext cx="8495426" cy="86409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rgbClr val="000099"/>
              </a:solidFill>
            </a:rPr>
            <a:t>Факт 165 985 тыс. рублей, в т. ч. средства бюджета Краснодарского края – 43 410 тыс. рублей или 26,2 %</a:t>
          </a:r>
          <a:endParaRPr lang="ru-RU" sz="2400" b="1" dirty="0">
            <a:solidFill>
              <a:srgbClr val="000099"/>
            </a:solidFill>
          </a:endParaRPr>
        </a:p>
      </cdr:txBody>
    </cdr:sp>
  </cdr:relSizeAnchor>
  <cdr:relSizeAnchor xmlns:cdr="http://schemas.openxmlformats.org/drawingml/2006/chartDrawing">
    <cdr:from>
      <cdr:x>0.90087</cdr:x>
      <cdr:y>0.05041</cdr:y>
    </cdr:from>
    <cdr:to>
      <cdr:x>0.97962</cdr:x>
      <cdr:y>0.12603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237532" y="288032"/>
          <a:ext cx="72008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0.68894</cdr:x>
      <cdr:y>0.60674</cdr:y>
    </cdr:from>
    <cdr:to>
      <cdr:x>0.82284</cdr:x>
      <cdr:y>0.68539</cdr:y>
    </cdr:to>
    <cdr:cxnSp macro="">
      <cdr:nvCxnSpPr>
        <cdr:cNvPr id="10" name="Прямая со стрелкой 9"/>
        <cdr:cNvCxnSpPr/>
      </cdr:nvCxnSpPr>
      <cdr:spPr>
        <a:xfrm xmlns:a="http://schemas.openxmlformats.org/drawingml/2006/main" flipH="1" flipV="1">
          <a:off x="6298629" y="3888433"/>
          <a:ext cx="1224136" cy="50405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0.68107</cdr:x>
      <cdr:y>0.20225</cdr:y>
    </cdr:from>
    <cdr:to>
      <cdr:x>0.79932</cdr:x>
      <cdr:y>0.26382</cdr:y>
    </cdr:to>
    <cdr:cxnSp macro="">
      <cdr:nvCxnSpPr>
        <cdr:cNvPr id="13" name="Прямая со стрелкой 12"/>
        <cdr:cNvCxnSpPr/>
      </cdr:nvCxnSpPr>
      <cdr:spPr>
        <a:xfrm xmlns:a="http://schemas.openxmlformats.org/drawingml/2006/main" flipH="1">
          <a:off x="6226621" y="1296144"/>
          <a:ext cx="1081152" cy="39462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0.21637</cdr:x>
      <cdr:y>0.22472</cdr:y>
    </cdr:from>
    <cdr:to>
      <cdr:x>0.30301</cdr:x>
      <cdr:y>0.2809</cdr:y>
    </cdr:to>
    <cdr:cxnSp macro="">
      <cdr:nvCxnSpPr>
        <cdr:cNvPr id="15" name="Прямая со стрелкой 14"/>
        <cdr:cNvCxnSpPr/>
      </cdr:nvCxnSpPr>
      <cdr:spPr>
        <a:xfrm xmlns:a="http://schemas.openxmlformats.org/drawingml/2006/main">
          <a:off x="1978149" y="1440160"/>
          <a:ext cx="792088" cy="36004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0.69682</cdr:x>
      <cdr:y>0.4382</cdr:y>
    </cdr:from>
    <cdr:to>
      <cdr:x>0.77558</cdr:x>
      <cdr:y>0.45082</cdr:y>
    </cdr:to>
    <cdr:cxnSp macro="">
      <cdr:nvCxnSpPr>
        <cdr:cNvPr id="12" name="Прямая со стрелкой 11"/>
        <cdr:cNvCxnSpPr/>
      </cdr:nvCxnSpPr>
      <cdr:spPr>
        <a:xfrm xmlns:a="http://schemas.openxmlformats.org/drawingml/2006/main" flipH="1">
          <a:off x="6370637" y="2808312"/>
          <a:ext cx="720080" cy="80863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0.68107</cdr:x>
      <cdr:y>0.62921</cdr:y>
    </cdr:from>
    <cdr:to>
      <cdr:x>0.7362</cdr:x>
      <cdr:y>0.70787</cdr:y>
    </cdr:to>
    <cdr:cxnSp macro="">
      <cdr:nvCxnSpPr>
        <cdr:cNvPr id="9" name="Прямая со стрелкой 8"/>
        <cdr:cNvCxnSpPr/>
      </cdr:nvCxnSpPr>
      <cdr:spPr>
        <a:xfrm xmlns:a="http://schemas.openxmlformats.org/drawingml/2006/main" flipH="1" flipV="1">
          <a:off x="6226621" y="4032448"/>
          <a:ext cx="504056" cy="50405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0.41915</cdr:x>
      <cdr:y>0.10069</cdr:y>
    </cdr:from>
    <cdr:to>
      <cdr:x>0.51432</cdr:x>
      <cdr:y>0.16261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 flipV="1">
          <a:off x="3805834" y="585461"/>
          <a:ext cx="864128" cy="360039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3">
              <a:lumMod val="20000"/>
              <a:lumOff val="8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0.39183</cdr:x>
      <cdr:y>0.04781</cdr:y>
    </cdr:from>
    <cdr:to>
      <cdr:x>0.54932</cdr:x>
      <cdr:y>0.14573</cdr:y>
    </cdr:to>
    <cdr:sp macro="" textlink="">
      <cdr:nvSpPr>
        <cdr:cNvPr id="10" name="TextBox 9"/>
        <cdr:cNvSpPr txBox="1"/>
      </cdr:nvSpPr>
      <cdr:spPr>
        <a:xfrm xmlns:a="http://schemas.openxmlformats.org/drawingml/2006/main" rot="20144730">
          <a:off x="3557811" y="277981"/>
          <a:ext cx="1429991" cy="5693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dirty="0" smtClean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104,6 %</a:t>
          </a:r>
          <a:endParaRPr lang="ru-RU" sz="2200" b="1" dirty="0">
            <a:solidFill>
              <a:schemeClr val="accent4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0.30313</cdr:x>
      <cdr:y>0.26044</cdr:y>
    </cdr:from>
    <cdr:to>
      <cdr:x>0.40313</cdr:x>
      <cdr:y>0.41284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71800" y="156263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0.39305</cdr:x>
      <cdr:y>0.149</cdr:y>
    </cdr:from>
    <cdr:to>
      <cdr:x>0.52455</cdr:x>
      <cdr:y>0.22676</cdr:y>
    </cdr:to>
    <cdr:sp macro="" textlink="">
      <cdr:nvSpPr>
        <cdr:cNvPr id="5" name="TextBox 4"/>
        <cdr:cNvSpPr txBox="1"/>
      </cdr:nvSpPr>
      <cdr:spPr>
        <a:xfrm xmlns:a="http://schemas.openxmlformats.org/drawingml/2006/main" rot="20235959">
          <a:off x="3568872" y="866372"/>
          <a:ext cx="1194005" cy="4521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2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  +5 408</a:t>
          </a:r>
          <a:endParaRPr lang="ru-RU" sz="2200" b="1" dirty="0">
            <a:solidFill>
              <a:schemeClr val="accent6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0.15744</cdr:x>
      <cdr:y>0.02638</cdr:y>
    </cdr:from>
    <cdr:to>
      <cdr:x>0.53811</cdr:x>
      <cdr:y>0.16261</cdr:y>
    </cdr:to>
    <cdr:cxnSp macro="">
      <cdr:nvCxnSpPr>
        <cdr:cNvPr id="15" name="Прямая со стрелкой 14"/>
        <cdr:cNvCxnSpPr/>
      </cdr:nvCxnSpPr>
      <cdr:spPr>
        <a:xfrm xmlns:a="http://schemas.openxmlformats.org/drawingml/2006/main" flipV="1">
          <a:off x="1429560" y="153412"/>
          <a:ext cx="3456404" cy="792111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6">
              <a:lumMod val="60000"/>
              <a:lumOff val="4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0.12976</cdr:x>
      <cdr:y>0.0573</cdr:y>
    </cdr:from>
    <cdr:to>
      <cdr:x>0.2858</cdr:x>
      <cdr:y>0.15678</cdr:y>
    </cdr:to>
    <cdr:sp macro="" textlink="">
      <cdr:nvSpPr>
        <cdr:cNvPr id="20" name="TextBox 1"/>
        <cdr:cNvSpPr txBox="1"/>
      </cdr:nvSpPr>
      <cdr:spPr>
        <a:xfrm xmlns:a="http://schemas.openxmlformats.org/drawingml/2006/main" rot="20767375">
          <a:off x="1178197" y="333195"/>
          <a:ext cx="1416825" cy="5784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400" b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24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115,1 %</a:t>
          </a:r>
          <a:endParaRPr lang="ru-RU" sz="2400" b="1" dirty="0">
            <a:solidFill>
              <a:schemeClr val="accent6">
                <a:lumMod val="60000"/>
                <a:lumOff val="4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0.18362</cdr:x>
      <cdr:y>0.12806</cdr:y>
    </cdr:from>
    <cdr:to>
      <cdr:x>0.3216</cdr:x>
      <cdr:y>0.21481</cdr:y>
    </cdr:to>
    <cdr:sp macro="" textlink="">
      <cdr:nvSpPr>
        <cdr:cNvPr id="9" name="TextBox 1"/>
        <cdr:cNvSpPr txBox="1"/>
      </cdr:nvSpPr>
      <cdr:spPr>
        <a:xfrm xmlns:a="http://schemas.openxmlformats.org/drawingml/2006/main" rot="20663838">
          <a:off x="1667245" y="744652"/>
          <a:ext cx="1252842" cy="5044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  </a:t>
          </a:r>
          <a:r>
            <a:rPr lang="ru-RU" sz="22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rPr>
            <a:t>+16 104</a:t>
          </a:r>
          <a:endParaRPr lang="ru-RU" sz="2200" b="1" dirty="0">
            <a:solidFill>
              <a:schemeClr val="accent6">
                <a:lumMod val="60000"/>
                <a:lumOff val="40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2"/>
          </a:xfrm>
          <a:prstGeom prst="rect">
            <a:avLst/>
          </a:prstGeom>
        </p:spPr>
        <p:txBody>
          <a:bodyPr vert="horz" lIns="92099" tIns="46050" rIns="92099" bIns="4605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412"/>
          </a:xfrm>
          <a:prstGeom prst="rect">
            <a:avLst/>
          </a:prstGeom>
        </p:spPr>
        <p:txBody>
          <a:bodyPr vert="horz" lIns="92099" tIns="46050" rIns="92099" bIns="46050" rtlCol="0"/>
          <a:lstStyle>
            <a:lvl1pPr algn="r">
              <a:defRPr sz="1200"/>
            </a:lvl1pPr>
          </a:lstStyle>
          <a:p>
            <a:fld id="{A3653400-D54E-4D4C-947F-32A95B38F108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9" tIns="46050" rIns="92099" bIns="4605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12"/>
            <a:ext cx="5438140" cy="4467701"/>
          </a:xfrm>
          <a:prstGeom prst="rect">
            <a:avLst/>
          </a:prstGeom>
        </p:spPr>
        <p:txBody>
          <a:bodyPr vert="horz" lIns="92099" tIns="46050" rIns="92099" bIns="4605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60" cy="496412"/>
          </a:xfrm>
          <a:prstGeom prst="rect">
            <a:avLst/>
          </a:prstGeom>
        </p:spPr>
        <p:txBody>
          <a:bodyPr vert="horz" lIns="92099" tIns="46050" rIns="92099" bIns="4605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30092"/>
            <a:ext cx="2945660" cy="496412"/>
          </a:xfrm>
          <a:prstGeom prst="rect">
            <a:avLst/>
          </a:prstGeom>
        </p:spPr>
        <p:txBody>
          <a:bodyPr vert="horz" lIns="92099" tIns="46050" rIns="92099" bIns="46050" rtlCol="0" anchor="b"/>
          <a:lstStyle>
            <a:lvl1pPr algn="r">
              <a:defRPr sz="1200"/>
            </a:lvl1pPr>
          </a:lstStyle>
          <a:p>
            <a:fld id="{3A2A8FD6-A51C-4539-9477-50890BDC8E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608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BAA3C-4F29-49CA-8B28-25690F890E72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96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Факт по соцсфере-2 449 936,3 разделы 07,08,09,10,11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A8FD6-A51C-4539-9477-50890BDC8E5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33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844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507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379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39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989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59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723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001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0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045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619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521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288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579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868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76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911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089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7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46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052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642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7EF2-64F3-4075-8F41-D14824B9C89E}" type="datetimeFigureOut">
              <a:rPr lang="ru-RU" smtClean="0"/>
              <a:pPr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28D7B-90C6-44CA-87DB-74D43DD3BC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69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7EF2-64F3-4075-8F41-D14824B9C89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28D7B-90C6-44CA-87DB-74D43DD3BC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06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19.pn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1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microsoft.com/office/2007/relationships/hdphoto" Target="../media/hdphoto13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271" y="2492896"/>
            <a:ext cx="2616225" cy="3024336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20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ru-RU" sz="20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0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ОТЧЕТ</a:t>
            </a:r>
            <a:r>
              <a:rPr lang="ru-RU" sz="20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  <a:br>
              <a:rPr lang="ru-RU" sz="20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0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ОБ ИСПОЛНЕНИИ БЮДЖЕТА ДЖУБГСКОГО </a:t>
            </a:r>
            <a:br>
              <a:rPr lang="ru-RU" sz="20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0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ГОРОДСКОГО ПОСЕЛЕНИЯ ТУАПСИНСКОГО РАЙОНА</a:t>
            </a:r>
            <a:br>
              <a:rPr lang="ru-RU" sz="20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0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  <a:r>
              <a:rPr lang="ru-RU" sz="2000" b="1" u="sng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ЗА 2024 ГОД</a:t>
            </a:r>
            <a:br>
              <a:rPr lang="ru-RU" sz="2000" b="1" u="sng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endParaRPr lang="ru-RU" sz="2000" dirty="0">
              <a:solidFill>
                <a:srgbClr val="002060"/>
              </a:solidFill>
              <a:effectLst/>
            </a:endParaRPr>
          </a:p>
        </p:txBody>
      </p:sp>
      <p:sp>
        <p:nvSpPr>
          <p:cNvPr id="4" name="AutoShape 2" descr="\\192.168.44.62\53\%D0%9E%D0%B1%D1%89%D0%B8%D0%B9 %D0%B4%D0%BE%D1%81%D1%82%D1%83%D0%BF 2025\%D0%98%D0%A1%D0%9F%D0%9E%D0%9B%D0%9D%D0%95%D0%9D%D0%98%D0%95 %D0%91%D0%AE%D0%94%D0%96%D0%95%D0%A2%D0%90\%D0%B4%D0%BB%D1%8F %D0%9A%D0%A1%D0%9F %D0%B7%D0%B0 2024 %D0%B3%D0%BE%D0%B4 %D0%B8%D1%81%D0%BF%D0%BE%D0%BB%D0%BD%D0%B5%D0%BD%D0%B8%D0%B5 %D0%BF%D0%BE %D1%80%D0%B0%D0%B9%D0%BE%D0%BD%D1%83 %D0%B8 %D0%BF%D0%BE%D1%81%D0%B5%D0%BB%D0%B5%D0%BD%D0%B8%D1%8F%D0%BC\%D0%94%D0%B6%D1%83%D0%B1%D0%B3%D1%81%D0%BA%D0%BE%D0%B5 %D0%93%D0%9F\%D0%BF%D1%83%D0%B1%D0%BB%D0%B8%D1%87%D0%BA%D0%B0\%D1%84%D0%BE%D1%82%D0%BE %D0%B4%D0%B6%D1%83%D0%B1%D0%B3%D0%B0\%D0%B3%D0%B5%D1%80%D0%B1 %D0%94%D0%B6%D1%83%D0%B1%D0%B3%D0%B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\\192.168.44.62\53\%D0%9E%D0%B1%D1%89%D0%B8%D0%B9 %D0%B4%D0%BE%D1%81%D1%82%D1%83%D0%BF 2025\%D0%98%D0%A1%D0%9F%D0%9E%D0%9B%D0%9D%D0%95%D0%9D%D0%98%D0%95 %D0%91%D0%AE%D0%94%D0%96%D0%95%D0%A2%D0%90\%D0%B4%D0%BB%D1%8F %D0%9A%D0%A1%D0%9F %D0%B7%D0%B0 2024 %D0%B3%D0%BE%D0%B4 %D0%B8%D1%81%D0%BF%D0%BE%D0%BB%D0%BD%D0%B5%D0%BD%D0%B8%D0%B5 %D0%BF%D0%BE %D1%80%D0%B0%D0%B9%D0%BE%D0%BD%D1%83 %D0%B8 %D0%BF%D0%BE%D1%81%D0%B5%D0%BB%D0%B5%D0%BD%D0%B8%D1%8F%D0%BC\%D0%94%D0%B6%D1%83%D0%B1%D0%B3%D1%81%D0%BA%D0%BE%D0%B5 %D0%93%D0%9F\%D0%BF%D1%83%D0%B1%D0%BB%D0%B8%D1%87%D0%BA%D0%B0\%D1%84%D0%BE%D1%82%D0%BE %D0%B4%D0%B6%D1%83%D0%B1%D0%B3%D0%B0\%D0%B3%D0%B5%D1%80%D0%B1 %D0%94%D0%B6%D1%83%D0%B1%D0%B3%D0%B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\\192.168.44.62\53\%D0%9E%D0%B1%D1%89%D0%B8%D0%B9 %D0%B4%D0%BE%D1%81%D1%82%D1%83%D0%BF 2025\%D0%98%D0%A1%D0%9F%D0%9E%D0%9B%D0%9D%D0%95%D0%9D%D0%98%D0%95 %D0%91%D0%AE%D0%94%D0%96%D0%95%D0%A2%D0%90\%D0%B4%D0%BB%D1%8F %D0%9A%D0%A1%D0%9F %D0%B7%D0%B0 2024 %D0%B3%D0%BE%D0%B4 %D0%B8%D1%81%D0%BF%D0%BE%D0%BB%D0%BD%D0%B5%D0%BD%D0%B8%D0%B5 %D0%BF%D0%BE %D1%80%D0%B0%D0%B9%D0%BE%D0%BD%D1%83 %D0%B8 %D0%BF%D0%BE%D1%81%D0%B5%D0%BB%D0%B5%D0%BD%D0%B8%D1%8F%D0%BC\%D0%94%D0%B6%D1%83%D0%B1%D0%B3%D1%81%D0%BA%D0%BE%D0%B5 %D0%93%D0%9F\%D0%BF%D1%83%D0%B1%D0%BB%D0%B8%D1%87%D0%BA%D0%B0\%D1%84%D0%BE%D1%82%D0%BE %D0%B4%D0%B6%D1%83%D0%B1%D0%B3%D0%B0\%D0%B3%D0%B5%D1%80%D0%B1 %D0%94%D0%B6%D1%83%D0%B1%D0%B3%D0%B0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9" name="Picture 7" descr="\\192.168.44.62\53\Общий доступ 2025\ИСПОЛНЕНИЕ БЮДЖЕТА\для КСП за 2024 год исполнение по району и поселениям\Джубгское ГП\публичка\city64a3dc2bb40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5138"/>
            <a:ext cx="1227600" cy="16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92.168.44.62\53\Общий доступ 2025\ИСПОЛНЕНИЕ БЮДЖЕТА\для КСП за 2024 год исполнение по району и поселениям\Джубгское ГП\публичка\фото джубга\2228hkre4x6nvoevs1p2fo5vx52uvafip4z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0"/>
            <a:ext cx="6274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99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52251" y="116632"/>
            <a:ext cx="866443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в рамках муниципальных программ </a:t>
            </a:r>
          </a:p>
          <a:p>
            <a:pPr algn="ctr"/>
            <a:r>
              <a:rPr lang="ru-RU" sz="2400" dirty="0" smtClean="0"/>
              <a:t>                                                                                                     (тыс. руб.)</a:t>
            </a:r>
            <a:endParaRPr lang="ru-RU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0593" y="1539044"/>
            <a:ext cx="4537432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Всего: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0595" y="3443684"/>
            <a:ext cx="4537432" cy="50526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Дорожное хозяйство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71531" y="4941168"/>
            <a:ext cx="4537432" cy="576065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Обеспечение безопасности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4378" y="4173964"/>
            <a:ext cx="4509862" cy="650926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Обеспечение деятельности учреждений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79611" y="2012089"/>
            <a:ext cx="4479400" cy="676887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Соц</a:t>
            </a:r>
            <a:r>
              <a:rPr lang="ru-RU" sz="2000" b="1" dirty="0">
                <a:solidFill>
                  <a:srgbClr val="002060"/>
                </a:solidFill>
              </a:rPr>
              <a:t>. с</a:t>
            </a:r>
            <a:r>
              <a:rPr lang="ru-RU" sz="2000" b="1" dirty="0" smtClean="0">
                <a:solidFill>
                  <a:srgbClr val="002060"/>
                </a:solidFill>
              </a:rPr>
              <a:t>фера (культура, спорт, молодежная и  социальная политика)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20265" y="2774940"/>
            <a:ext cx="4537432" cy="50705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Жилищно коммунальное хозяйство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71531" y="5661248"/>
            <a:ext cx="4516496" cy="936104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Прочие </a:t>
            </a:r>
            <a:r>
              <a:rPr lang="ru-RU" sz="2000" b="1" dirty="0" smtClean="0">
                <a:solidFill>
                  <a:srgbClr val="002060"/>
                </a:solidFill>
              </a:rPr>
              <a:t>(муниципальное </a:t>
            </a:r>
            <a:r>
              <a:rPr lang="ru-RU" sz="2000" b="1" dirty="0">
                <a:solidFill>
                  <a:srgbClr val="002060"/>
                </a:solidFill>
              </a:rPr>
              <a:t>управление, малый </a:t>
            </a:r>
            <a:r>
              <a:rPr lang="ru-RU" sz="2000" b="1" dirty="0" smtClean="0">
                <a:solidFill>
                  <a:srgbClr val="002060"/>
                </a:solidFill>
              </a:rPr>
              <a:t>бизнес и др.)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52979" y="1549363"/>
            <a:ext cx="1341606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151 152,8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63787" y="2779340"/>
            <a:ext cx="1286143" cy="50265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27 265,9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004048" y="5661248"/>
            <a:ext cx="1343730" cy="936104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12 324,6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952979" y="1991143"/>
            <a:ext cx="1290537" cy="640359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63 927,7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971162" y="4173965"/>
            <a:ext cx="1323423" cy="650926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17 222,3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978413" y="3456384"/>
            <a:ext cx="1337412" cy="495043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20 066,2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963787" y="4930079"/>
            <a:ext cx="1337412" cy="5669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10 346,1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424715" y="1549363"/>
            <a:ext cx="1241311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141 033,6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462655" y="4930079"/>
            <a:ext cx="1165430" cy="5760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10 345,9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793346" y="1549363"/>
            <a:ext cx="1159673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93,3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829418" y="4901632"/>
            <a:ext cx="1046205" cy="5665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100,0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462655" y="3467460"/>
            <a:ext cx="1165430" cy="483967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17 697,9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864926" y="3467460"/>
            <a:ext cx="1068241" cy="47820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88,2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815480" y="2012064"/>
            <a:ext cx="1060143" cy="603277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99,5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449074" y="1991143"/>
            <a:ext cx="1165429" cy="617611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63 634,1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810203" y="2787401"/>
            <a:ext cx="1087456" cy="494589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90,8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449075" y="4173965"/>
            <a:ext cx="1206340" cy="650926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17 159,2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829418" y="4145577"/>
            <a:ext cx="1046205" cy="679313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99,6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437356" y="2777140"/>
            <a:ext cx="1177147" cy="507050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24 954,5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462655" y="5661247"/>
            <a:ext cx="1203371" cy="936105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7 445,4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829419" y="5661249"/>
            <a:ext cx="1046204" cy="936103"/>
          </a:xfrm>
          <a:prstGeom prst="roundRect">
            <a:avLst/>
          </a:prstGeom>
          <a:solidFill>
            <a:srgbClr val="B7DE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60,4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952979" y="992696"/>
            <a:ext cx="1341606" cy="4743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ПЛАН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417497" y="992696"/>
            <a:ext cx="1248529" cy="4743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ФАКТ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790381" y="1017240"/>
            <a:ext cx="1174107" cy="4499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%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16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1540"/>
            <a:ext cx="9140127" cy="1315252"/>
          </a:xfrm>
        </p:spPr>
        <p:txBody>
          <a:bodyPr>
            <a:noAutofit/>
          </a:bodyPr>
          <a:lstStyle/>
          <a:p>
            <a:r>
              <a:rPr lang="ru-RU" sz="4000" b="1" dirty="0"/>
              <a:t>Межбюджетные </a:t>
            </a:r>
            <a:r>
              <a:rPr lang="ru-RU" sz="4000" b="1" dirty="0" smtClean="0"/>
              <a:t>трансферты</a:t>
            </a: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2800" b="1" dirty="0" smtClean="0"/>
              <a:t>За счет средств бюджета Туапсинского района </a:t>
            </a:r>
            <a:br>
              <a:rPr lang="ru-RU" sz="2800" b="1" dirty="0" smtClean="0"/>
            </a:b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9322" y="1484784"/>
            <a:ext cx="8641426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 	Дотации на сбалансированность бюджета - на повышение заработной платы работникам </a:t>
            </a:r>
            <a:r>
              <a:rPr lang="ru-RU" sz="2000" dirty="0"/>
              <a:t>культуры до среднего краевого уровня </a:t>
            </a:r>
            <a:endParaRPr lang="ru-RU" sz="2000" dirty="0" smtClean="0"/>
          </a:p>
          <a:p>
            <a:pPr algn="ctr"/>
            <a:r>
              <a:rPr lang="ru-RU" sz="2400" b="1" dirty="0" smtClean="0"/>
              <a:t>12 млн 177,0 тыс. рублей</a:t>
            </a:r>
            <a:endParaRPr lang="ru-RU" sz="2400" b="1" dirty="0"/>
          </a:p>
        </p:txBody>
      </p:sp>
      <p:sp>
        <p:nvSpPr>
          <p:cNvPr id="9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Picture backgroun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0" descr="https://mingochs.krasnodar.ru/upload/iblock/d84/7zclv92br7025kkwfca9qgb6axggu6nr/photo_2024_07_02_16_03_0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C:\Users\Administrator\Desktop\дк д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22" y="2792462"/>
            <a:ext cx="4282678" cy="395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photo_5330030959975854210_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92462"/>
            <a:ext cx="4286740" cy="395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34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192.168.44.62\53\Общий доступ 2025\ИСПОЛНЕНИЕ БЮДЖЕТА\для КСП за 2024 год исполнение по району и поселениям\Джубгское ГП\публичка\фото джубга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97197"/>
            <a:ext cx="4168055" cy="214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192.168.44.62\53\Общий доступ 2025\ИСПОЛНЕНИЕ БЮДЖЕТА\для КСП за 2024 год исполнение по району и поселениям\Джубгское ГП\публичка\фото джубга\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879" y="4476116"/>
            <a:ext cx="4294601" cy="238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\\192.168.44.62\53\Общий доступ 2025\ИСПОЛНЕНИЕ БЮДЖЕТА\для КСП за 2024 год исполнение по району и поселениям\Джубгское ГП\публичка\фото джубга\4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879" y="2287710"/>
            <a:ext cx="4294601" cy="214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\\192.168.44.62\53\Общий доступ 2025\ИСПОЛНЕНИЕ БЮДЖЕТА\для КСП за 2024 год исполнение по району и поселениям\Джубгское ГП\публичка\фото джубга\5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2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76116"/>
            <a:ext cx="4168055" cy="236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281534"/>
            <a:ext cx="8784976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/>
              <a:t>	</a:t>
            </a:r>
            <a:r>
              <a:rPr lang="ru-RU" sz="2000" dirty="0" smtClean="0"/>
              <a:t>Поддержка местных инициатив по итогам краевого конкурса</a:t>
            </a:r>
          </a:p>
          <a:p>
            <a:pPr algn="ctr"/>
            <a:r>
              <a:rPr lang="ru-RU" sz="2000" b="1" dirty="0" smtClean="0"/>
              <a:t>6 млн 271,5 тыс. рублей </a:t>
            </a:r>
          </a:p>
          <a:p>
            <a:pPr algn="ctr"/>
            <a:r>
              <a:rPr lang="ru-RU" sz="2000" dirty="0" smtClean="0"/>
              <a:t>Благоустройство </a:t>
            </a:r>
            <a:r>
              <a:rPr lang="ru-RU" sz="2000" dirty="0"/>
              <a:t>детской игровой </a:t>
            </a:r>
            <a:r>
              <a:rPr lang="ru-RU" sz="2000" dirty="0" smtClean="0"/>
              <a:t>площадки </a:t>
            </a:r>
            <a:r>
              <a:rPr lang="ru-RU" sz="2000" dirty="0"/>
              <a:t>по ул. Новороссийское шоссе, </a:t>
            </a:r>
            <a:endParaRPr lang="ru-RU" sz="2000" dirty="0" smtClean="0"/>
          </a:p>
          <a:p>
            <a:pPr algn="ctr"/>
            <a:r>
              <a:rPr lang="ru-RU" sz="2000" dirty="0" err="1" smtClean="0"/>
              <a:t>пгт</a:t>
            </a:r>
            <a:r>
              <a:rPr lang="ru-RU" sz="2000" dirty="0"/>
              <a:t>. </a:t>
            </a:r>
            <a:r>
              <a:rPr lang="ru-RU" sz="2000" dirty="0" smtClean="0"/>
              <a:t>Джубга</a:t>
            </a:r>
            <a:endParaRPr lang="ru-RU" b="1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8408" y="-99392"/>
            <a:ext cx="9144000" cy="144016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Межбюджетные трансферты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700" b="1" dirty="0" smtClean="0"/>
              <a:t>При </a:t>
            </a:r>
            <a:r>
              <a:rPr lang="ru-RU" sz="2700" b="1" dirty="0"/>
              <a:t>участии средств Краснодарского </a:t>
            </a:r>
            <a:r>
              <a:rPr lang="ru-RU" sz="2700" b="1" dirty="0" smtClean="0"/>
              <a:t>края –</a:t>
            </a:r>
            <a:br>
              <a:rPr lang="ru-RU" sz="2700" b="1" dirty="0" smtClean="0"/>
            </a:br>
            <a:r>
              <a:rPr lang="ru-RU" sz="2700" b="1" dirty="0" smtClean="0"/>
              <a:t>15 млн 303,1 тыс. рублей</a:t>
            </a:r>
            <a:endParaRPr lang="ru-RU" sz="3100" b="1" dirty="0"/>
          </a:p>
        </p:txBody>
      </p:sp>
    </p:spTree>
    <p:extLst>
      <p:ext uri="{BB962C8B-B14F-4D97-AF65-F5344CB8AC3E}">
        <p14:creationId xmlns:p14="http://schemas.microsoft.com/office/powerpoint/2010/main" val="206290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116631"/>
            <a:ext cx="9001000" cy="1322111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2400" b="1" dirty="0" smtClean="0"/>
              <a:t>Средства </a:t>
            </a:r>
            <a:r>
              <a:rPr lang="ru-RU" sz="2400" b="1" dirty="0"/>
              <a:t>из </a:t>
            </a:r>
            <a:r>
              <a:rPr lang="ru-RU" sz="2400" b="1" dirty="0" smtClean="0"/>
              <a:t>бюджета Краснодарского края, </a:t>
            </a:r>
            <a:r>
              <a:rPr lang="ru-RU" sz="2400" b="1" dirty="0"/>
              <a:t>предоставленные в виде дотации на поощрение победителя краевого конкурса </a:t>
            </a:r>
            <a:r>
              <a:rPr lang="ru-RU" sz="2400" b="1" dirty="0" smtClean="0"/>
              <a:t>«Лучший </a:t>
            </a:r>
            <a:r>
              <a:rPr lang="ru-RU" sz="2400" b="1" dirty="0"/>
              <a:t>орган </a:t>
            </a:r>
            <a:r>
              <a:rPr lang="ru-RU" sz="2400" b="1" dirty="0" smtClean="0"/>
              <a:t>ТОС» - 400,0 тыс. рублей</a:t>
            </a:r>
            <a:endParaRPr lang="ru-RU" sz="2400" b="1" dirty="0"/>
          </a:p>
        </p:txBody>
      </p:sp>
      <p:pic>
        <p:nvPicPr>
          <p:cNvPr id="1026" name="Picture 2" descr="\\192.168.44.62\53\Общий доступ 2025\ИСПОЛНЕНИЕ БЮДЖЕТА\для КСП за 2024 год исполнение по району и поселениям\Джубгское ГП\публичка\фото джубга\3.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4824"/>
            <a:ext cx="4490839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92.168.44.62\53\Общий доступ 2025\ИСПОЛНЕНИЕ БЮДЖЕТА\для КСП за 2024 год исполнение по району и поселениям\Джубгское ГП\публичка\фото джубга\3.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54" y="1844824"/>
            <a:ext cx="4374629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82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2686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 </a:t>
            </a:r>
            <a:r>
              <a:rPr lang="ru-RU" sz="2800" b="1" dirty="0"/>
              <a:t>Б</a:t>
            </a:r>
            <a:r>
              <a:rPr lang="ru-RU" sz="2800" b="1" dirty="0" smtClean="0"/>
              <a:t>лагоустройство </a:t>
            </a:r>
            <a:r>
              <a:rPr lang="ru-RU" sz="2800" b="1" dirty="0"/>
              <a:t>территории по ул. Новороссийское </a:t>
            </a:r>
            <a:r>
              <a:rPr lang="ru-RU" sz="2800" b="1" dirty="0" smtClean="0"/>
              <a:t>шоссе за </a:t>
            </a:r>
            <a:r>
              <a:rPr lang="ru-RU" sz="2800" b="1" dirty="0"/>
              <a:t>счет средств курортного </a:t>
            </a:r>
            <a:r>
              <a:rPr lang="ru-RU" sz="2800" b="1" dirty="0" smtClean="0"/>
              <a:t>сбора – 5 млн 582,4 тыс. рублей</a:t>
            </a:r>
            <a:endParaRPr lang="ru-RU" sz="2800" b="1" dirty="0"/>
          </a:p>
        </p:txBody>
      </p:sp>
      <p:pic>
        <p:nvPicPr>
          <p:cNvPr id="2050" name="Picture 2" descr="\\192.168.44.62\53\Общий доступ 2025\ИСПОЛНЕНИЕ БЮДЖЕТА\для КСП за 2024 год исполнение по району и поселениям\Джубгское ГП\публичка\фото джубга\4.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105" y="1241922"/>
            <a:ext cx="3934335" cy="271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92.168.44.62\53\Общий доступ 2025\ИСПОЛНЕНИЕ БЮДЖЕТА\для КСП за 2024 год исполнение по району и поселениям\Джубгское ГП\публичка\фото джубга\4.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41923"/>
            <a:ext cx="3888432" cy="269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9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3"/>
            <a:ext cx="7992888" cy="286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78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4306163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ВНИМАНИЕ </a:t>
            </a:r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 descr="\\192.168.44.62\53\Общий доступ 2025\ИСПОЛНЕНИЕ БЮДЖЕТА\для КСП за 2024 год исполнение по району и поселениям\Джубгское ГП\публичка\city64a3dc2bb40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390" y1="57386" x2="4746" y2="3409"/>
                        <a14:foregroundMark x1="6441" y1="52841" x2="27458" y2="1136"/>
                        <a14:foregroundMark x1="20678" y1="41477" x2="32881" y2="2841"/>
                        <a14:foregroundMark x1="50169" y1="22727" x2="9492" y2="0"/>
                        <a14:foregroundMark x1="66780" y1="21307" x2="46441" y2="1989"/>
                        <a14:foregroundMark x1="47119" y1="29261" x2="44746" y2="1136"/>
                        <a14:foregroundMark x1="55254" y1="24432" x2="68136" y2="1136"/>
                        <a14:foregroundMark x1="57627" y1="24716" x2="98305" y2="13068"/>
                        <a14:foregroundMark x1="52203" y1="26136" x2="99322" y2="284"/>
                        <a14:foregroundMark x1="75932" y1="34091" x2="95932" y2="28977"/>
                        <a14:foregroundMark x1="46441" y1="34091" x2="99322" y2="27273"/>
                        <a14:foregroundMark x1="85424" y1="46875" x2="93898" y2="45739"/>
                        <a14:foregroundMark x1="68136" y1="41477" x2="93220" y2="35227"/>
                        <a14:foregroundMark x1="82373" y1="51989" x2="98305" y2="39489"/>
                        <a14:foregroundMark x1="10169" y1="64205" x2="339" y2="58807"/>
                        <a14:foregroundMark x1="4746" y1="54261" x2="339" y2="49148"/>
                        <a14:foregroundMark x1="18305" y1="55114" x2="2373" y2="53693"/>
                        <a14:foregroundMark x1="94576" y1="54261" x2="98305" y2="53693"/>
                        <a14:foregroundMark x1="65085" y1="34091" x2="98305" y2="18750"/>
                        <a14:foregroundMark x1="90169" y1="59091" x2="99322" y2="47727"/>
                        <a14:foregroundMark x1="91525" y1="37216" x2="97627" y2="30966"/>
                        <a14:foregroundMark x1="82373" y1="26136" x2="99322" y2="26136"/>
                        <a14:foregroundMark x1="89153" y1="18750" x2="97627" y2="19318"/>
                        <a14:foregroundMark x1="89153" y1="12500" x2="98305" y2="11364"/>
                        <a14:foregroundMark x1="11525" y1="81534" x2="339" y2="74716"/>
                        <a14:foregroundMark x1="89492" y1="81818" x2="98983" y2="78125"/>
                        <a14:foregroundMark x1="10169" y1="71307" x2="339" y2="68182"/>
                        <a14:foregroundMark x1="14576" y1="18466" x2="339" y2="13352"/>
                        <a14:foregroundMark x1="15932" y1="23011" x2="339" y2="20455"/>
                        <a14:foregroundMark x1="11525" y1="39489" x2="339" y2="39773"/>
                        <a14:foregroundMark x1="14576" y1="12500" x2="339" y2="6250"/>
                        <a14:foregroundMark x1="19322" y1="13068" x2="16271" y2="0"/>
                        <a14:foregroundMark x1="67458" y1="10511" x2="84746" y2="0"/>
                        <a14:foregroundMark x1="51525" y1="8807" x2="54576" y2="284"/>
                        <a14:foregroundMark x1="41017" y1="10795" x2="35932" y2="0"/>
                        <a14:foregroundMark x1="22034" y1="44034" x2="339" y2="44034"/>
                        <a14:foregroundMark x1="82712" y1="58523" x2="98305" y2="58523"/>
                        <a14:foregroundMark x1="79661" y1="68182" x2="98983" y2="66761"/>
                        <a14:foregroundMark x1="15932" y1="41477" x2="339" y2="34375"/>
                        <a14:foregroundMark x1="12542" y1="32386" x2="1017" y2="27841"/>
                        <a14:foregroundMark x1="85424" y1="59375" x2="98305" y2="59659"/>
                        <a14:foregroundMark x1="89153" y1="46307" x2="98305" y2="46307"/>
                        <a14:foregroundMark x1="89492" y1="36932" x2="97627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36712"/>
            <a:ext cx="1800200" cy="253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99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640960" cy="100811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Джубгского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городского поселения Туапсинского района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251520" y="1556792"/>
            <a:ext cx="7992888" cy="41044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04" y="1052736"/>
            <a:ext cx="86612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Настоящий информационный сборник «Бюджет для граждан» посвящен отчету об исполнении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Джубгского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городского поселения Туапсинского района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2024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год.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Данный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отчет является основным документом, в котором содержатся сведения о том, какие доходы получил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итогам года, на какие цели и в каком объеме были израсходованы бюджетные средства.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этом сборнике мы хотим познакомить население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Туапсинского района не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только с цифрами, объемами доходов и расходов, но и пояснить, каким образом были получены соответствующие доходы и каких результатов удалось добиться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результате расходования бюджетных средств. 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Baranova\Desktop\фотки\Ольгинк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37112"/>
            <a:ext cx="8928992" cy="232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26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9979" y="1432064"/>
            <a:ext cx="9001000" cy="250099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Публичные слушания</a:t>
            </a:r>
          </a:p>
          <a:p>
            <a:pPr lvl="0" algn="ctr"/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     по рассмотрению Отчета об исполнении бюджета </a:t>
            </a:r>
            <a:r>
              <a:rPr lang="ru-RU" sz="2400" b="1" spc="45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Джубгского</a:t>
            </a:r>
            <a:r>
              <a:rPr lang="ru-RU" sz="2400" b="1" spc="45" dirty="0" smtClean="0">
                <a:solidFill>
                  <a:prstClr val="black"/>
                </a:solidFill>
                <a:latin typeface="Times New Roman"/>
                <a:ea typeface="Times New Roman"/>
              </a:rPr>
              <a:t> городского поселения </a:t>
            </a:r>
            <a:r>
              <a:rPr lang="ru-RU" sz="2400" b="1" spc="45">
                <a:solidFill>
                  <a:prstClr val="black"/>
                </a:solidFill>
                <a:latin typeface="Times New Roman"/>
                <a:ea typeface="Times New Roman"/>
              </a:rPr>
              <a:t>Туапсинского </a:t>
            </a:r>
            <a:r>
              <a:rPr lang="ru-RU" sz="2400" b="1" spc="45" smtClean="0">
                <a:solidFill>
                  <a:prstClr val="black"/>
                </a:solidFill>
                <a:latin typeface="Times New Roman"/>
                <a:ea typeface="Times New Roman"/>
              </a:rPr>
              <a:t>района</a:t>
            </a:r>
          </a:p>
          <a:p>
            <a:pPr lvl="0" algn="ctr"/>
            <a:r>
              <a:rPr lang="ru-RU" sz="2400" b="1" spc="45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2400" b="1" spc="45" dirty="0">
                <a:solidFill>
                  <a:prstClr val="black"/>
                </a:solidFill>
                <a:latin typeface="Times New Roman"/>
                <a:ea typeface="Times New Roman"/>
              </a:rPr>
              <a:t>за </a:t>
            </a:r>
            <a:r>
              <a:rPr lang="ru-RU" sz="2400" b="1" spc="45" dirty="0" smtClean="0">
                <a:solidFill>
                  <a:prstClr val="black"/>
                </a:solidFill>
                <a:latin typeface="Times New Roman"/>
                <a:ea typeface="Times New Roman"/>
              </a:rPr>
              <a:t>2024 год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состоялись </a:t>
            </a:r>
            <a:r>
              <a:rPr lang="ru-RU" sz="2400" b="1" u="sng" dirty="0" smtClean="0">
                <a:solidFill>
                  <a:prstClr val="black"/>
                </a:solidFill>
                <a:latin typeface="Times New Roman"/>
                <a:ea typeface="Times New Roman"/>
              </a:rPr>
              <a:t>6 </a:t>
            </a:r>
            <a:r>
              <a:rPr lang="ru-RU" sz="2400" b="1" u="sng" dirty="0">
                <a:solidFill>
                  <a:prstClr val="black"/>
                </a:solidFill>
                <a:latin typeface="Times New Roman"/>
                <a:ea typeface="Times New Roman"/>
              </a:rPr>
              <a:t>июня 2025 г</a:t>
            </a:r>
            <a:r>
              <a:rPr lang="ru-RU" sz="2400" b="1" u="sng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r>
              <a:rPr lang="ru-RU" sz="2400" b="1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endParaRPr lang="ru-RU" sz="2400" b="1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и 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проведены с соблюдением всех процедур проведения публичных слушаний</a:t>
            </a:r>
            <a:r>
              <a:rPr lang="ru-RU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7" descr="\\192.168.44.62\53\Общий доступ 2025\ИСПОЛНЕНИЕ БЮДЖЕТА\для КСП за 2024 год исполнение по району и поселениям\Джубгское ГП\публичка\city64a3dc2bb40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390" y1="57386" x2="4746" y2="3409"/>
                        <a14:foregroundMark x1="6441" y1="52841" x2="27458" y2="1136"/>
                        <a14:foregroundMark x1="20678" y1="41477" x2="32881" y2="2841"/>
                        <a14:foregroundMark x1="50169" y1="22727" x2="9492" y2="0"/>
                        <a14:foregroundMark x1="66780" y1="21307" x2="46441" y2="1989"/>
                        <a14:foregroundMark x1="47119" y1="29261" x2="44746" y2="1136"/>
                        <a14:foregroundMark x1="55254" y1="24432" x2="68136" y2="1136"/>
                        <a14:foregroundMark x1="57627" y1="24716" x2="98305" y2="13068"/>
                        <a14:foregroundMark x1="52203" y1="26136" x2="99322" y2="284"/>
                        <a14:foregroundMark x1="75932" y1="34091" x2="95932" y2="28977"/>
                        <a14:foregroundMark x1="46441" y1="34091" x2="99322" y2="27273"/>
                        <a14:foregroundMark x1="85424" y1="46875" x2="93898" y2="45739"/>
                        <a14:foregroundMark x1="68136" y1="41477" x2="93220" y2="35227"/>
                        <a14:foregroundMark x1="82373" y1="51989" x2="98305" y2="39489"/>
                        <a14:foregroundMark x1="10169" y1="64205" x2="339" y2="58807"/>
                        <a14:foregroundMark x1="4746" y1="54261" x2="339" y2="49148"/>
                        <a14:foregroundMark x1="18305" y1="55114" x2="2373" y2="53693"/>
                        <a14:foregroundMark x1="94576" y1="54261" x2="98305" y2="53693"/>
                        <a14:foregroundMark x1="65085" y1="34091" x2="98305" y2="18750"/>
                        <a14:foregroundMark x1="90169" y1="59091" x2="99322" y2="47727"/>
                        <a14:foregroundMark x1="91525" y1="37216" x2="97627" y2="30966"/>
                        <a14:foregroundMark x1="82373" y1="26136" x2="99322" y2="26136"/>
                        <a14:foregroundMark x1="89153" y1="18750" x2="97627" y2="19318"/>
                        <a14:foregroundMark x1="89153" y1="12500" x2="98305" y2="11364"/>
                        <a14:foregroundMark x1="11525" y1="81534" x2="339" y2="74716"/>
                        <a14:foregroundMark x1="89492" y1="81818" x2="98983" y2="78125"/>
                        <a14:foregroundMark x1="10169" y1="71307" x2="339" y2="68182"/>
                        <a14:foregroundMark x1="14576" y1="18466" x2="339" y2="13352"/>
                        <a14:foregroundMark x1="15932" y1="23011" x2="339" y2="20455"/>
                        <a14:foregroundMark x1="11525" y1="39489" x2="339" y2="39773"/>
                        <a14:foregroundMark x1="14576" y1="12500" x2="339" y2="6250"/>
                        <a14:foregroundMark x1="19322" y1="13068" x2="16271" y2="0"/>
                        <a14:foregroundMark x1="67458" y1="10511" x2="84746" y2="0"/>
                        <a14:foregroundMark x1="51525" y1="8807" x2="54576" y2="284"/>
                        <a14:foregroundMark x1="41017" y1="10795" x2="35932" y2="0"/>
                        <a14:foregroundMark x1="22034" y1="44034" x2="339" y2="44034"/>
                        <a14:foregroundMark x1="82712" y1="58523" x2="98305" y2="58523"/>
                        <a14:foregroundMark x1="79661" y1="68182" x2="98983" y2="66761"/>
                        <a14:foregroundMark x1="15932" y1="41477" x2="339" y2="34375"/>
                        <a14:foregroundMark x1="12542" y1="32386" x2="1017" y2="27841"/>
                        <a14:foregroundMark x1="85424" y1="59375" x2="98305" y2="59659"/>
                        <a14:foregroundMark x1="89153" y1="46307" x2="98305" y2="46307"/>
                        <a14:foregroundMark x1="89492" y1="36932" x2="97627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91" y="116632"/>
            <a:ext cx="1008112" cy="128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9978" y="4088181"/>
            <a:ext cx="6744269" cy="26642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Получено положительное Заключение </a:t>
            </a:r>
            <a:endParaRPr lang="en-US" sz="24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Контрольно-счетной палаты                               муниципального образования Туапсинский муниципальный округ Краснодарского края</a:t>
            </a:r>
            <a:endParaRPr lang="en-US" sz="24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 предмет соблюдения параметров формирования и  исполнения бюджета  </a:t>
            </a:r>
          </a:p>
          <a:p>
            <a:pPr algn="ctr"/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(от 22 апреля 2025 г.)</a:t>
            </a:r>
          </a:p>
        </p:txBody>
      </p:sp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768" y="4161010"/>
            <a:ext cx="2123728" cy="260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411760" y="260648"/>
            <a:ext cx="5562872" cy="864096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20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ru-RU" sz="20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7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Бюджет </a:t>
            </a:r>
            <a:br>
              <a:rPr lang="ru-RU" sz="2700" b="1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700" b="1" dirty="0" err="1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Джубгского</a:t>
            </a:r>
            <a:r>
              <a:rPr lang="ru-RU" sz="27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городского поселения</a:t>
            </a:r>
            <a:br>
              <a:rPr lang="ru-RU" sz="27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7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Туапсинского района</a:t>
            </a:r>
            <a:r>
              <a:rPr lang="ru-RU" sz="2000" b="1" u="sng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ru-RU" sz="2000" b="1" u="sng" cap="none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endParaRPr lang="ru-RU" sz="20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4610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19672" y="332656"/>
            <a:ext cx="7356994" cy="187220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Джубгского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городского поселения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Туапсинского района 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9956" y="3822814"/>
            <a:ext cx="8726710" cy="30272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Утвержден решением Совета </a:t>
            </a: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Джубгского городского поселения Туапсинского района                                                                          от 22 </a:t>
            </a:r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декабря </a:t>
            </a: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г. № 244 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«О бюджете Джубгского городского поселения Туапсинского района на 2024 год»                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(с последующими внесенными изменениями)  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858" y="2132856"/>
            <a:ext cx="2843808" cy="177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\\192.168.44.62\53\Общий доступ 2025\ИСПОЛНЕНИЕ БЮДЖЕТА\для КСП за 2024 год исполнение по району и поселениям\Джубгское ГП\публичка\city64a3dc2bb40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390" y1="57386" x2="4746" y2="3409"/>
                        <a14:foregroundMark x1="6441" y1="52841" x2="27458" y2="1136"/>
                        <a14:foregroundMark x1="20678" y1="41477" x2="32881" y2="2841"/>
                        <a14:foregroundMark x1="50169" y1="22727" x2="9492" y2="0"/>
                        <a14:foregroundMark x1="66780" y1="21307" x2="46441" y2="1989"/>
                        <a14:foregroundMark x1="47119" y1="29261" x2="44746" y2="1136"/>
                        <a14:foregroundMark x1="55254" y1="24432" x2="68136" y2="1136"/>
                        <a14:foregroundMark x1="57627" y1="24716" x2="98305" y2="13068"/>
                        <a14:foregroundMark x1="52203" y1="26136" x2="99322" y2="284"/>
                        <a14:foregroundMark x1="75932" y1="34091" x2="95932" y2="28977"/>
                        <a14:foregroundMark x1="46441" y1="34091" x2="99322" y2="27273"/>
                        <a14:foregroundMark x1="85424" y1="46875" x2="93898" y2="45739"/>
                        <a14:foregroundMark x1="68136" y1="41477" x2="93220" y2="35227"/>
                        <a14:foregroundMark x1="82373" y1="51989" x2="98305" y2="39489"/>
                        <a14:foregroundMark x1="10169" y1="64205" x2="339" y2="58807"/>
                        <a14:foregroundMark x1="4746" y1="54261" x2="339" y2="49148"/>
                        <a14:foregroundMark x1="18305" y1="55114" x2="2373" y2="53693"/>
                        <a14:foregroundMark x1="94576" y1="54261" x2="98305" y2="53693"/>
                        <a14:foregroundMark x1="65085" y1="34091" x2="98305" y2="18750"/>
                        <a14:foregroundMark x1="90169" y1="59091" x2="99322" y2="47727"/>
                        <a14:foregroundMark x1="91525" y1="37216" x2="97627" y2="30966"/>
                        <a14:foregroundMark x1="82373" y1="26136" x2="99322" y2="26136"/>
                        <a14:foregroundMark x1="89153" y1="18750" x2="97627" y2="19318"/>
                        <a14:foregroundMark x1="89153" y1="12500" x2="98305" y2="11364"/>
                        <a14:foregroundMark x1="11525" y1="81534" x2="339" y2="74716"/>
                        <a14:foregroundMark x1="89492" y1="81818" x2="98983" y2="78125"/>
                        <a14:foregroundMark x1="10169" y1="71307" x2="339" y2="68182"/>
                        <a14:foregroundMark x1="14576" y1="18466" x2="339" y2="13352"/>
                        <a14:foregroundMark x1="15932" y1="23011" x2="339" y2="20455"/>
                        <a14:foregroundMark x1="11525" y1="39489" x2="339" y2="39773"/>
                        <a14:foregroundMark x1="14576" y1="12500" x2="339" y2="6250"/>
                        <a14:foregroundMark x1="19322" y1="13068" x2="16271" y2="0"/>
                        <a14:foregroundMark x1="67458" y1="10511" x2="84746" y2="0"/>
                        <a14:foregroundMark x1="51525" y1="8807" x2="54576" y2="284"/>
                        <a14:foregroundMark x1="41017" y1="10795" x2="35932" y2="0"/>
                        <a14:foregroundMark x1="22034" y1="44034" x2="339" y2="44034"/>
                        <a14:foregroundMark x1="82712" y1="58523" x2="98305" y2="58523"/>
                        <a14:foregroundMark x1="79661" y1="68182" x2="98983" y2="66761"/>
                        <a14:foregroundMark x1="15932" y1="41477" x2="339" y2="34375"/>
                        <a14:foregroundMark x1="12542" y1="32386" x2="1017" y2="27841"/>
                        <a14:foregroundMark x1="85424" y1="59375" x2="98305" y2="59659"/>
                        <a14:foregroundMark x1="89153" y1="46307" x2="98305" y2="46307"/>
                        <a14:foregroundMark x1="89492" y1="36932" x2="97627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56" y="332657"/>
            <a:ext cx="115369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2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138" y="188640"/>
            <a:ext cx="8640987" cy="151216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Основные характеристики бюджета Джубгского городского поселения</a:t>
            </a:r>
            <a:br>
              <a:rPr lang="ru-RU" sz="3200" b="1" dirty="0" smtClean="0"/>
            </a:br>
            <a:r>
              <a:rPr lang="ru-RU" sz="3200" b="1" dirty="0" smtClean="0"/>
              <a:t> Туапсинского района</a:t>
            </a:r>
            <a:r>
              <a:rPr lang="en-US" sz="3200" b="1" dirty="0" smtClean="0"/>
              <a:t> </a:t>
            </a:r>
            <a:r>
              <a:rPr lang="ru-RU" sz="3200" b="1" dirty="0" smtClean="0"/>
              <a:t>за 2024 год</a:t>
            </a:r>
            <a:endParaRPr lang="ru-RU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419584" y="4149080"/>
            <a:ext cx="1539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млн</a:t>
            </a:r>
            <a:r>
              <a:rPr lang="ru-RU" b="1" dirty="0">
                <a:solidFill>
                  <a:srgbClr val="002060"/>
                </a:solidFill>
              </a:rPr>
              <a:t>. руб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1" y="3794003"/>
            <a:ext cx="3100408" cy="27633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248" y="3794002"/>
            <a:ext cx="3011406" cy="275981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152" y="3811356"/>
            <a:ext cx="2699289" cy="276337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9811" y="3258971"/>
            <a:ext cx="1285588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50000"/>
                  </a:srgbClr>
                </a:solidFill>
              </a:rPr>
              <a:t>план</a:t>
            </a:r>
            <a:endParaRPr lang="ru-RU" sz="2400" b="1" dirty="0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6169" y="3272524"/>
            <a:ext cx="129614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75000"/>
                  </a:srgbClr>
                </a:solidFill>
              </a:rPr>
              <a:t>факт</a:t>
            </a:r>
            <a:endParaRPr lang="ru-RU" sz="2400" b="1" dirty="0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456" y="2414481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Доходы</a:t>
            </a:r>
            <a:endParaRPr lang="ru-RU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15377" y="2414481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Расходы</a:t>
            </a:r>
            <a:endParaRPr lang="ru-RU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23095" y="1968205"/>
            <a:ext cx="25902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Дефицит(-)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Профицит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(+)</a:t>
            </a:r>
            <a:endParaRPr lang="ru-RU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93011" y="3294596"/>
            <a:ext cx="102657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50000"/>
                  </a:srgbClr>
                </a:solidFill>
              </a:rPr>
              <a:t>план</a:t>
            </a:r>
            <a:endParaRPr lang="ru-RU" sz="2400" b="1" dirty="0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83248" y="3272523"/>
            <a:ext cx="114473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50000"/>
                  </a:srgbClr>
                </a:solidFill>
              </a:rPr>
              <a:t>план</a:t>
            </a:r>
            <a:endParaRPr lang="ru-RU" sz="2400" b="1" dirty="0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56376" y="3294597"/>
            <a:ext cx="1080065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75000"/>
                  </a:srgbClr>
                </a:solidFill>
              </a:rPr>
              <a:t>факт</a:t>
            </a:r>
            <a:endParaRPr lang="ru-RU" sz="2400" b="1" dirty="0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76056" y="3294597"/>
            <a:ext cx="121182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891F">
                    <a:lumMod val="75000"/>
                  </a:srgbClr>
                </a:solidFill>
              </a:rPr>
              <a:t>факт</a:t>
            </a:r>
            <a:endParaRPr lang="ru-RU" sz="2400" b="1" dirty="0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4129" y="5102384"/>
            <a:ext cx="1442585" cy="4859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166 113,0</a:t>
            </a:r>
            <a:endParaRPr lang="ru-RU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896169" y="4937703"/>
            <a:ext cx="1387079" cy="4076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solidFill>
                  <a:schemeClr val="accent2">
                    <a:lumMod val="75000"/>
                  </a:schemeClr>
                </a:solidFill>
              </a:rPr>
              <a:t>165 985,3</a:t>
            </a:r>
            <a:endParaRPr lang="ru-RU" sz="21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134647" y="3987334"/>
            <a:ext cx="1224135" cy="5229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99,9 </a:t>
            </a:r>
            <a:r>
              <a:rPr lang="en-US" sz="2400" b="1" dirty="0" smtClean="0">
                <a:solidFill>
                  <a:srgbClr val="FF0000"/>
                </a:solidFill>
              </a:rPr>
              <a:t>%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302326" y="4023174"/>
            <a:ext cx="1058351" cy="451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9</a:t>
            </a:r>
            <a:r>
              <a:rPr lang="ru-RU" sz="2400" b="1" dirty="0" smtClean="0">
                <a:solidFill>
                  <a:srgbClr val="FF0000"/>
                </a:solidFill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</a:rPr>
              <a:t>,</a:t>
            </a:r>
            <a:r>
              <a:rPr lang="ru-RU" sz="2400" b="1" dirty="0" smtClean="0">
                <a:solidFill>
                  <a:srgbClr val="FF0000"/>
                </a:solidFill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</a:rPr>
              <a:t>%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381822" y="5102384"/>
            <a:ext cx="1255908" cy="451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183 135,1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933804" y="4884332"/>
            <a:ext cx="1360850" cy="4348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172 547,5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368582" y="5200339"/>
            <a:ext cx="1175361" cy="4654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- </a:t>
            </a:r>
            <a:r>
              <a:rPr lang="ru-RU" b="1" dirty="0" smtClean="0">
                <a:solidFill>
                  <a:srgbClr val="FF0000"/>
                </a:solidFill>
              </a:rPr>
              <a:t>17 022,1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851064" y="4959164"/>
            <a:ext cx="1130827" cy="3599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- 6 562,5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741458" y="2911761"/>
            <a:ext cx="1369112" cy="3130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тыс. рублей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3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599330641"/>
              </p:ext>
            </p:extLst>
          </p:nvPr>
        </p:nvGraphicFramePr>
        <p:xfrm>
          <a:off x="1563" y="449288"/>
          <a:ext cx="9142437" cy="640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22413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Доходы </a:t>
            </a:r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бюджета </a:t>
            </a:r>
            <a:b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</a:br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Джубгского городского поселения</a:t>
            </a:r>
            <a:b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</a:br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Туапсинского района за 2024 </a:t>
            </a:r>
            <a:r>
              <a:rPr lang="ru-RU" sz="2800" b="1" dirty="0">
                <a:ln w="17780" cmpd="sng">
                  <a:noFill/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latin typeface="Palatino Linotype" pitchFamily="18" charset="0"/>
                <a:cs typeface="Rod" pitchFamily="49" charset="-79"/>
              </a:rPr>
              <a:t>год 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Palatino Linotype" pitchFamily="18" charset="0"/>
              <a:cs typeface="Rod" pitchFamily="49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356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3" y="44624"/>
            <a:ext cx="9036496" cy="1152128"/>
          </a:xfrm>
        </p:spPr>
        <p:txBody>
          <a:bodyPr>
            <a:noAutofit/>
          </a:bodyPr>
          <a:lstStyle/>
          <a:p>
            <a:pPr algn="ctr"/>
            <a:r>
              <a:rPr lang="ru-RU" sz="2400" b="1" spc="150" dirty="0" smtClean="0">
                <a:ln w="11430"/>
                <a:solidFill>
                  <a:srgbClr val="002060"/>
                </a:solidFill>
                <a:latin typeface="Palatino Linotype" pitchFamily="18" charset="0"/>
                <a:cs typeface="Times New Roman" pitchFamily="18" charset="0"/>
              </a:rPr>
              <a:t>Исполнение бюджета Джубгского городского поселения Туапсинского района</a:t>
            </a:r>
            <a:br>
              <a:rPr lang="ru-RU" sz="2400" b="1" spc="150" dirty="0" smtClean="0">
                <a:ln w="11430"/>
                <a:solidFill>
                  <a:srgbClr val="002060"/>
                </a:solidFill>
                <a:latin typeface="Palatino Linotype" pitchFamily="18" charset="0"/>
                <a:cs typeface="Times New Roman" pitchFamily="18" charset="0"/>
              </a:rPr>
            </a:br>
            <a:r>
              <a:rPr lang="ru-RU" sz="2400" b="1" spc="150" dirty="0" smtClean="0">
                <a:ln w="11430"/>
                <a:solidFill>
                  <a:srgbClr val="002060"/>
                </a:solidFill>
                <a:latin typeface="Palatino Linotype" pitchFamily="18" charset="0"/>
                <a:cs typeface="Times New Roman" pitchFamily="18" charset="0"/>
              </a:rPr>
              <a:t>по налоговым и неналоговым доходам за 2024 год</a:t>
            </a:r>
            <a:endParaRPr lang="ru-RU" sz="2400" b="1" dirty="0">
              <a:solidFill>
                <a:srgbClr val="002060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80269487"/>
              </p:ext>
            </p:extLst>
          </p:nvPr>
        </p:nvGraphicFramePr>
        <p:xfrm>
          <a:off x="46086" y="1043340"/>
          <a:ext cx="9079884" cy="5814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-36512" y="1196752"/>
            <a:ext cx="1050515" cy="30183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ыс. </a:t>
            </a:r>
            <a:r>
              <a:rPr lang="ru-RU" sz="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339752" y="6093296"/>
            <a:ext cx="1728192" cy="6802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План 2024 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117 029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11960" y="6101444"/>
            <a:ext cx="1751523" cy="6640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Факт 2024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 122 437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7694" y="6085248"/>
            <a:ext cx="1562638" cy="6802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Факт 2023  </a:t>
            </a:r>
          </a:p>
          <a:p>
            <a:pPr algn="ctr"/>
            <a:r>
              <a:rPr lang="ru-RU" sz="1900" b="1" dirty="0" smtClean="0">
                <a:solidFill>
                  <a:srgbClr val="000066"/>
                </a:solidFill>
                <a:latin typeface="Palatino Linotype" pitchFamily="18" charset="0"/>
              </a:rPr>
              <a:t>106 333</a:t>
            </a:r>
            <a:endParaRPr lang="ru-RU" sz="1900" b="1" dirty="0">
              <a:solidFill>
                <a:srgbClr val="000066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07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2385"/>
            <a:ext cx="9144000" cy="100811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>
                <a:ln w="11430"/>
              </a:rPr>
              <a:t>РАСХОДЫ БЮДЖЕТА </a:t>
            </a:r>
            <a:r>
              <a:rPr lang="ru-RU" sz="2400" b="1" dirty="0" smtClean="0">
                <a:ln w="11430"/>
              </a:rPr>
              <a:t/>
            </a:r>
            <a:br>
              <a:rPr lang="ru-RU" sz="2400" b="1" dirty="0" smtClean="0">
                <a:ln w="11430"/>
              </a:rPr>
            </a:br>
            <a:r>
              <a:rPr lang="ru-RU" sz="2400" b="1" dirty="0" smtClean="0">
                <a:ln w="11430"/>
              </a:rPr>
              <a:t>Джубгского городского </a:t>
            </a:r>
            <a:r>
              <a:rPr lang="ru-RU" sz="2400" b="1" dirty="0">
                <a:ln w="11430"/>
              </a:rPr>
              <a:t>поселения Туапсинского района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93568"/>
              </p:ext>
            </p:extLst>
          </p:nvPr>
        </p:nvGraphicFramePr>
        <p:xfrm>
          <a:off x="107504" y="1052736"/>
          <a:ext cx="8928992" cy="5688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24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442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026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496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8367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План</a:t>
                      </a:r>
                    </a:p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(тыс. руб.)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Исполнено</a:t>
                      </a:r>
                    </a:p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(тыс. руб.)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</a:t>
                      </a:r>
                      <a:r>
                        <a:rPr lang="ru-RU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исполнения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4919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ВСЕГО</a:t>
                      </a: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183 135,1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172 547,5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94,2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4" marR="7324" marT="7324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2316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Общегосударственные вопросы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49 923,3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49 374,6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98,9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8108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оборона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710,3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710,3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06239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10 346,1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10 345,9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0461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Национальная экономика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26 583,4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21 981,1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82,7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0446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Жилищно-коммунальное хозяйство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30 253,4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24 915,4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82,9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5769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Образование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80,0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78,7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98,4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98593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Культура, кинематография и средства массовой информации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62 179,8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61 895,6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99,5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8829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Социальная политика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1 584,9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1 580,1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99,7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38829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Физическая культура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1 667,9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1 659,8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99,5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30446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Обслуживание муниципального долга</a:t>
                      </a:r>
                      <a:endParaRPr lang="ru-RU" sz="1800" u="none" strike="noStrik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24" marR="7324" marT="73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6,0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6,0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956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s://leader-id.storage.yandexcloud.net/upload/3379068/df2d0132-c43b-43c6-bc9b-2a1e6679f4a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85" y="5085184"/>
            <a:ext cx="4243871" cy="179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avatars.mds.yandex.net/i?id=13fe6657bb699c72b25768c9afc2e00d7a43f304-12422016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575"/>
            <a:ext cx="4895528" cy="124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26261" y="711825"/>
            <a:ext cx="5049795" cy="531362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СПОЛНЕНИЕ БЮДЖЕТА ДЖУБГСКОГО ГОРОДСКОГО ПОСЕЛЕНИЯ ТУАПСИНСКОГО РАЙОНА В РАМКАХ МУНИЦИПАЛЬНЫХ ПРОГРАММ                                                  </a:t>
            </a:r>
            <a:r>
              <a:rPr lang="ru-RU" sz="2400" b="1" dirty="0">
                <a:solidFill>
                  <a:srgbClr val="FFFF00"/>
                </a:solidFill>
              </a:rPr>
              <a:t>План</a:t>
            </a:r>
            <a:r>
              <a:rPr lang="ru-RU" sz="2400" b="1" dirty="0" smtClean="0">
                <a:solidFill>
                  <a:srgbClr val="FFFF00"/>
                </a:solidFill>
              </a:rPr>
              <a:t> 151 млн 152,8 тыс. руб., Факт 141 </a:t>
            </a:r>
            <a:r>
              <a:rPr lang="ru-RU" sz="2400" b="1" dirty="0">
                <a:solidFill>
                  <a:srgbClr val="FFFF00"/>
                </a:solidFill>
              </a:rPr>
              <a:t>млн </a:t>
            </a:r>
            <a:r>
              <a:rPr lang="ru-RU" sz="2400" b="1" dirty="0" smtClean="0">
                <a:solidFill>
                  <a:srgbClr val="FFFF00"/>
                </a:solidFill>
              </a:rPr>
              <a:t>033,6 </a:t>
            </a:r>
            <a:r>
              <a:rPr lang="ru-RU" sz="2400" b="1" dirty="0">
                <a:solidFill>
                  <a:srgbClr val="FFFF00"/>
                </a:solidFill>
              </a:rPr>
              <a:t>тыс. </a:t>
            </a:r>
            <a:r>
              <a:rPr lang="ru-RU" sz="2400" b="1" dirty="0" smtClean="0">
                <a:solidFill>
                  <a:srgbClr val="FFFF00"/>
                </a:solidFill>
              </a:rPr>
              <a:t>руб.   (93,3 %)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3" name="Овальная выноска 2"/>
          <p:cNvSpPr/>
          <p:nvPr/>
        </p:nvSpPr>
        <p:spPr>
          <a:xfrm>
            <a:off x="4668954" y="1"/>
            <a:ext cx="4378092" cy="2852936"/>
          </a:xfrm>
          <a:prstGeom prst="wedgeEllipse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33CC"/>
                </a:solidFill>
              </a:rPr>
              <a:t>Расходная часть бюджета </a:t>
            </a:r>
            <a:r>
              <a:rPr lang="ru-RU" sz="2000" b="1" dirty="0" smtClean="0">
                <a:solidFill>
                  <a:srgbClr val="0033CC"/>
                </a:solidFill>
              </a:rPr>
              <a:t>представлена в программном </a:t>
            </a:r>
            <a:r>
              <a:rPr lang="ru-RU" sz="2000" b="1" dirty="0">
                <a:solidFill>
                  <a:srgbClr val="0033CC"/>
                </a:solidFill>
              </a:rPr>
              <a:t>формате </a:t>
            </a:r>
            <a:endParaRPr lang="ru-RU" sz="2000" b="1" dirty="0" smtClean="0">
              <a:solidFill>
                <a:srgbClr val="0033CC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на</a:t>
            </a:r>
            <a:r>
              <a:rPr lang="ru-RU" sz="2400" b="1" dirty="0" smtClean="0">
                <a:solidFill>
                  <a:srgbClr val="0033CC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основе </a:t>
            </a:r>
            <a:r>
              <a:rPr lang="ru-RU" sz="2400" b="1" u="sng" dirty="0" smtClean="0">
                <a:solidFill>
                  <a:srgbClr val="FF0000"/>
                </a:solidFill>
              </a:rPr>
              <a:t>20</a:t>
            </a:r>
            <a:r>
              <a:rPr lang="ru-RU" sz="2400" b="1" dirty="0" smtClean="0">
                <a:solidFill>
                  <a:srgbClr val="FF0000"/>
                </a:solidFill>
              </a:rPr>
              <a:t> муниципальных </a:t>
            </a:r>
            <a:r>
              <a:rPr lang="ru-RU" sz="2400" b="1" dirty="0">
                <a:solidFill>
                  <a:srgbClr val="FF0000"/>
                </a:solidFill>
              </a:rPr>
              <a:t>программ  </a:t>
            </a:r>
            <a:endParaRPr lang="ru-RU" sz="2400" b="1" dirty="0" smtClean="0">
              <a:solidFill>
                <a:srgbClr val="FF0000"/>
              </a:solidFill>
            </a:endParaRPr>
          </a:p>
        </p:txBody>
      </p:sp>
      <p:sp>
        <p:nvSpPr>
          <p:cNvPr id="4" name="Овальная выноска 3"/>
          <p:cNvSpPr/>
          <p:nvPr/>
        </p:nvSpPr>
        <p:spPr>
          <a:xfrm>
            <a:off x="4572000" y="2914919"/>
            <a:ext cx="4536682" cy="3528392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81,7 %</a:t>
            </a:r>
            <a:r>
              <a:rPr lang="ru-RU" sz="1950" b="1" dirty="0" smtClean="0"/>
              <a:t> </a:t>
            </a:r>
            <a:r>
              <a:rPr lang="ru-RU" sz="1950" b="1" dirty="0">
                <a:solidFill>
                  <a:srgbClr val="0033CC"/>
                </a:solidFill>
              </a:rPr>
              <a:t>расходов, </a:t>
            </a:r>
            <a:r>
              <a:rPr lang="ru-RU" sz="1950" b="1" dirty="0" smtClean="0">
                <a:solidFill>
                  <a:srgbClr val="0033CC"/>
                </a:solidFill>
              </a:rPr>
              <a:t>исполнено </a:t>
            </a:r>
            <a:r>
              <a:rPr lang="ru-RU" sz="1950" b="1" dirty="0">
                <a:solidFill>
                  <a:srgbClr val="0033CC"/>
                </a:solidFill>
              </a:rPr>
              <a:t>в </a:t>
            </a:r>
            <a:r>
              <a:rPr lang="ru-RU" sz="1950" b="1" dirty="0" smtClean="0">
                <a:solidFill>
                  <a:srgbClr val="0033CC"/>
                </a:solidFill>
              </a:rPr>
              <a:t>рамках муниципальных программ, отрасль ЖКХ приходится </a:t>
            </a:r>
            <a:r>
              <a:rPr lang="ru-RU" sz="1950" b="1" u="sng" dirty="0" smtClean="0">
                <a:solidFill>
                  <a:srgbClr val="0000CC"/>
                </a:solidFill>
              </a:rPr>
              <a:t>17,5 % (24,9 млн руб.)</a:t>
            </a:r>
            <a:r>
              <a:rPr lang="ru-RU" sz="1950" b="1" dirty="0" smtClean="0">
                <a:solidFill>
                  <a:srgbClr val="0033CC"/>
                </a:solidFill>
              </a:rPr>
              <a:t>, и на социальную направленность </a:t>
            </a:r>
            <a:r>
              <a:rPr lang="ru-RU" sz="1950" b="1" u="sng" dirty="0" smtClean="0">
                <a:solidFill>
                  <a:srgbClr val="0000CC"/>
                </a:solidFill>
              </a:rPr>
              <a:t>45,1 %</a:t>
            </a:r>
            <a:r>
              <a:rPr lang="ru-RU" sz="1950" b="1" dirty="0" smtClean="0">
                <a:solidFill>
                  <a:srgbClr val="0000CC"/>
                </a:solidFill>
              </a:rPr>
              <a:t>  (63,6 млн руб.) </a:t>
            </a:r>
            <a:r>
              <a:rPr lang="ru-RU" sz="1950" b="1" dirty="0" smtClean="0">
                <a:solidFill>
                  <a:srgbClr val="0033CC"/>
                </a:solidFill>
              </a:rPr>
              <a:t>от общих расходов</a:t>
            </a:r>
            <a:endParaRPr lang="ru-RU" sz="195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31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сполнительная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Исполнитель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60378</TotalTime>
  <Words>723</Words>
  <Application>Microsoft Office PowerPoint</Application>
  <PresentationFormat>Экран (4:3)</PresentationFormat>
  <Paragraphs>187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1_Тема Office</vt:lpstr>
      <vt:lpstr> ОТЧЕТ  ОБ ИСПОЛНЕНИИ БЮДЖЕТА ДЖУБГСКОГО  ГОРОДСКОГО ПОСЕЛЕНИЯ ТУАПСИНСКОГО РАЙОНА  ЗА 2024 ГОД </vt:lpstr>
      <vt:lpstr>Бюджет Джубгского городского поселения Туапсинского района</vt:lpstr>
      <vt:lpstr> Бюджет  Джубгского городского поселения Туапсинского района </vt:lpstr>
      <vt:lpstr>Бюджет  Джубгского городского поселения Туапсинского района </vt:lpstr>
      <vt:lpstr>Основные характеристики бюджета Джубгского городского поселения  Туапсинского района за 2024 год</vt:lpstr>
      <vt:lpstr>Доходы бюджета  Джубгского городского поселения Туапсинского района за 2024 год </vt:lpstr>
      <vt:lpstr>Исполнение бюджета Джубгского городского поселения Туапсинского района по налоговым и неналоговым доходам за 2024 год</vt:lpstr>
      <vt:lpstr>РАСХОДЫ БЮДЖЕТА  Джубгского городского поселения Туапсинского района </vt:lpstr>
      <vt:lpstr>Презентация PowerPoint</vt:lpstr>
      <vt:lpstr>Презентация PowerPoint</vt:lpstr>
      <vt:lpstr>Межбюджетные трансферты За счет средств бюджета Туапсинского района  </vt:lpstr>
      <vt:lpstr>Межбюджетные трансферты  При участии средств Краснодарского края – 15 млн 303,1 тыс. рублей</vt:lpstr>
      <vt:lpstr>Средства из бюджета Краснодарского края, предоставленные в виде дотации на поощрение победителя краевого конкурса «Лучший орган ТОС» - 400,0 тыс. рублей</vt:lpstr>
      <vt:lpstr> Благоустройство территории по ул. Новороссийское шоссе за счет средств курортного сбора – 5 млн 582,4 тыс. рублей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Бритов Сергей Сергеевич</dc:creator>
  <cp:lastModifiedBy>Баранова Наталья Алексеевна</cp:lastModifiedBy>
  <cp:revision>1615</cp:revision>
  <cp:lastPrinted>2025-06-03T11:51:09Z</cp:lastPrinted>
  <dcterms:created xsi:type="dcterms:W3CDTF">2016-04-25T11:56:59Z</dcterms:created>
  <dcterms:modified xsi:type="dcterms:W3CDTF">2025-06-26T14:16:16Z</dcterms:modified>
</cp:coreProperties>
</file>