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  <p:sldMasterId id="2147484344" r:id="rId2"/>
  </p:sldMasterIdLst>
  <p:notesMasterIdLst>
    <p:notesMasterId r:id="rId17"/>
  </p:notesMasterIdLst>
  <p:sldIdLst>
    <p:sldId id="441" r:id="rId3"/>
    <p:sldId id="445" r:id="rId4"/>
    <p:sldId id="444" r:id="rId5"/>
    <p:sldId id="360" r:id="rId6"/>
    <p:sldId id="421" r:id="rId7"/>
    <p:sldId id="384" r:id="rId8"/>
    <p:sldId id="430" r:id="rId9"/>
    <p:sldId id="433" r:id="rId10"/>
    <p:sldId id="434" r:id="rId11"/>
    <p:sldId id="435" r:id="rId12"/>
    <p:sldId id="436" r:id="rId13"/>
    <p:sldId id="439" r:id="rId14"/>
    <p:sldId id="438" r:id="rId15"/>
    <p:sldId id="359" r:id="rId1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21F335"/>
    <a:srgbClr val="0000CC"/>
    <a:srgbClr val="003399"/>
    <a:srgbClr val="009900"/>
    <a:srgbClr val="000066"/>
    <a:srgbClr val="B7DEE8"/>
    <a:srgbClr val="FF33CC"/>
    <a:srgbClr val="FF99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9805" autoAdjust="0"/>
  </p:normalViewPr>
  <p:slideViewPr>
    <p:cSldViewPr>
      <p:cViewPr>
        <p:scale>
          <a:sx n="124" d="100"/>
          <a:sy n="124" d="100"/>
        </p:scale>
        <p:origin x="-1254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image" Target="../media/image11.jp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163210848643921"/>
          <c:y val="0.15818874632802815"/>
          <c:w val="0.42118186789151357"/>
          <c:h val="0.639611823915414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noFill/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7"/>
          <c:dPt>
            <c:idx val="0"/>
            <c:bubble3D val="0"/>
            <c:spPr>
              <a:solidFill>
                <a:srgbClr val="FFFF0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B8-4587-A88A-57F8D593D6BB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B8-4587-A88A-57F8D593D6B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B8-4587-A88A-57F8D593D6BB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EB8-4587-A88A-57F8D593D6BB}"/>
              </c:ext>
            </c:extLst>
          </c:dPt>
          <c:dPt>
            <c:idx val="4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31A9-4106-B036-109B2CFE716F}"/>
              </c:ext>
            </c:extLst>
          </c:dPt>
          <c:dLbls>
            <c:dLbl>
              <c:idx val="0"/>
              <c:layout>
                <c:manualLayout>
                  <c:x val="-0.29311920384951878"/>
                  <c:y val="-6.826928059245795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dirty="0"/>
                      <a:t>Налоговые и неналоговые доходы, прочие безвозмездные поступления 46 056 </a:t>
                    </a:r>
                    <a:r>
                      <a:rPr lang="ru-RU" dirty="0" smtClean="0"/>
                      <a:t>                 тыс</a:t>
                    </a:r>
                    <a:r>
                      <a:rPr lang="ru-RU" dirty="0"/>
                      <a:t>. рублей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B8-4587-A88A-57F8D593D6BB}"/>
                </c:ext>
              </c:extLst>
            </c:dLbl>
            <c:dLbl>
              <c:idx val="1"/>
              <c:layout>
                <c:manualLayout>
                  <c:x val="-0.26111111111111113"/>
                  <c:y val="-6.327715930545111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Субсидии        37 </a:t>
                    </a:r>
                    <a:r>
                      <a:rPr lang="ru-RU" dirty="0"/>
                      <a:t>377 </a:t>
                    </a:r>
                    <a:r>
                      <a:rPr lang="ru-RU" dirty="0" smtClean="0"/>
                      <a:t>                   тыс</a:t>
                    </a:r>
                    <a:r>
                      <a:rPr lang="ru-RU" dirty="0"/>
                      <a:t>. рублей 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EB8-4587-A88A-57F8D593D6BB}"/>
                </c:ext>
              </c:extLst>
            </c:dLbl>
            <c:dLbl>
              <c:idx val="2"/>
              <c:layout>
                <c:manualLayout>
                  <c:x val="0.23953991688538934"/>
                  <c:y val="-0.1447833088203055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dirty="0"/>
                      <a:t>Иные </a:t>
                    </a:r>
                    <a:r>
                      <a:rPr lang="ru-RU" sz="1600" dirty="0"/>
                      <a:t>межбюджетные</a:t>
                    </a:r>
                    <a:r>
                      <a:rPr lang="ru-RU" dirty="0"/>
                      <a:t> трансферты 
24 239 </a:t>
                    </a:r>
                    <a:r>
                      <a:rPr lang="ru-RU" dirty="0" smtClean="0"/>
                      <a:t>               тыс</a:t>
                    </a:r>
                    <a:r>
                      <a:rPr lang="ru-RU" dirty="0"/>
                      <a:t>.  рублей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B8-4587-A88A-57F8D593D6BB}"/>
                </c:ext>
              </c:extLst>
            </c:dLbl>
            <c:dLbl>
              <c:idx val="3"/>
              <c:layout>
                <c:manualLayout>
                  <c:x val="0.24944510061242345"/>
                  <c:y val="-6.812329853679146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Субвенции       </a:t>
                    </a:r>
                    <a:r>
                      <a:rPr lang="ru-RU" dirty="0"/>
                      <a:t>1 115 </a:t>
                    </a:r>
                    <a:r>
                      <a:rPr lang="ru-RU" dirty="0" smtClean="0"/>
                      <a:t>                      тыс</a:t>
                    </a:r>
                    <a:r>
                      <a:rPr lang="ru-RU" dirty="0"/>
                      <a:t>. рублей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EB8-4587-A88A-57F8D593D6BB}"/>
                </c:ext>
              </c:extLst>
            </c:dLbl>
            <c:dLbl>
              <c:idx val="4"/>
              <c:layout>
                <c:manualLayout>
                  <c:x val="0.19185456379230006"/>
                  <c:y val="0.1288474143556340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Дотации 1 020 тыс.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1A9-4106-B036-109B2CFE716F}"/>
                </c:ext>
              </c:extLst>
            </c:dLbl>
            <c:dLbl>
              <c:idx val="5"/>
              <c:layout>
                <c:manualLayout>
                  <c:x val="-0.36944444444444446"/>
                  <c:y val="0.21513669500611837"/>
                </c:manualLayout>
              </c:layout>
              <c:showLegendKey val="0"/>
              <c:showVal val="0"/>
              <c:showCatName val="1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1A9-4106-B036-109B2CFE716F}"/>
                </c:ext>
              </c:extLst>
            </c:dLbl>
            <c:dLbl>
              <c:idx val="6"/>
              <c:showLegendKey val="0"/>
              <c:showVal val="0"/>
              <c:showCatName val="1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1A9-4106-B036-109B2CFE716F}"/>
                </c:ext>
              </c:extLst>
            </c:dLbl>
            <c:spPr>
              <a:solidFill>
                <a:sysClr val="window" lastClr="FFFFFF">
                  <a:lumMod val="95000"/>
                </a:sys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showLegendKey val="1"/>
            <c:showVal val="0"/>
            <c:showCatName val="1"/>
            <c:showSerName val="1"/>
            <c:showPercent val="0"/>
            <c:showBubbleSize val="0"/>
            <c:separator> </c:separator>
            <c:showLeaderLines val="1"/>
            <c:leaderLines>
              <c:spPr>
                <a:ln w="19050">
                  <a:noFill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Налоговые и неналоговые доходы, прочие безвозмездные поступления 46 056 тыс. рублей</c:v>
                </c:pt>
                <c:pt idx="1">
                  <c:v>Субсидии 37 377 тыс. рублей </c:v>
                </c:pt>
                <c:pt idx="2">
                  <c:v>Иные межбюджетные трансферты 
24 239 тыс.  рублей</c:v>
                </c:pt>
                <c:pt idx="3">
                  <c:v>Субвенции 1 115 тыс. рублей</c:v>
                </c:pt>
                <c:pt idx="4">
                  <c:v>Дотации 1 020 тыс. рублей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46056</c:v>
                </c:pt>
                <c:pt idx="1">
                  <c:v>37377</c:v>
                </c:pt>
                <c:pt idx="2">
                  <c:v>24239</c:v>
                </c:pt>
                <c:pt idx="3">
                  <c:v>1115</c:v>
                </c:pt>
                <c:pt idx="4">
                  <c:v>1020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EB8-4587-A88A-57F8D593D6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32"/>
        <c:holeSize val="50"/>
      </c:doughnutChart>
      <c:spPr>
        <a:ln>
          <a:noFill/>
        </a:ln>
      </c:spPr>
    </c:plotArea>
    <c:plotVisOnly val="1"/>
    <c:dispBlanksAs val="zero"/>
    <c:showDLblsOverMax val="0"/>
  </c:chart>
  <c:spPr>
    <a:blipFill dpi="0" rotWithShape="1">
      <a:blip xmlns:r="http://schemas.openxmlformats.org/officeDocument/2006/relationships" r:embed="rId2">
        <a:alphaModFix amt="0"/>
      </a:blip>
      <a:srcRect/>
      <a:stretch>
        <a:fillRect/>
      </a:stretch>
    </a:blipFill>
    <a:ln>
      <a:noFill/>
    </a:ln>
  </c:spPr>
  <c:txPr>
    <a:bodyPr/>
    <a:lstStyle/>
    <a:p>
      <a:pPr>
        <a:defRPr sz="1800" b="1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0"/>
      <c:rotY val="16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5.7254219295404654E-2"/>
          <c:y val="1.1996402197204995E-2"/>
          <c:w val="0.61818761470365968"/>
          <c:h val="0.840727499999999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доходы 5 %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D08-4EDB-95E5-221C413A5C2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D08-4EDB-95E5-221C413A5C21}"/>
              </c:ext>
            </c:extLst>
          </c:dPt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723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8.73653833586142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723</c:v>
                </c:pt>
                <c:pt idx="1">
                  <c:v>1455</c:v>
                </c:pt>
                <c:pt idx="2">
                  <c:v>2068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08-4EDB-95E5-221C413A5C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уплаты акцизов на нефтепродукты 8 %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691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D08-4EDB-95E5-221C413A5C21}"/>
                </c:ext>
              </c:extLst>
            </c:dLbl>
            <c:dLbl>
              <c:idx val="1"/>
              <c:layout>
                <c:manualLayout>
                  <c:x val="4.2845261018753106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D08-4EDB-95E5-221C413A5C21}"/>
                </c:ext>
              </c:extLst>
            </c:dLbl>
            <c:dLbl>
              <c:idx val="2"/>
              <c:layout>
                <c:manualLayout>
                  <c:x val="8.5690522037506212E-3"/>
                  <c:y val="8.73653833586142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3"/>
                <c:pt idx="0">
                  <c:v>3691</c:v>
                </c:pt>
                <c:pt idx="1">
                  <c:v>3461</c:v>
                </c:pt>
                <c:pt idx="2">
                  <c:v>3712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D08-4EDB-95E5-221C413A5C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 с физических лиц 8 %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562335816330201E-3"/>
                  <c:y val="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922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867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3"/>
                <c:pt idx="0">
                  <c:v>3922</c:v>
                </c:pt>
                <c:pt idx="1">
                  <c:v>3000</c:v>
                </c:pt>
                <c:pt idx="2">
                  <c:v>3867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D08-4EDB-95E5-221C413A5C2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 16 %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4.2844065997337073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6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039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6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7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3"/>
                <c:pt idx="0">
                  <c:v>6039</c:v>
                </c:pt>
                <c:pt idx="1">
                  <c:v>6000</c:v>
                </c:pt>
                <c:pt idx="2">
                  <c:v>7468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D08-4EDB-95E5-221C413A5C2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Земельный налог с организаций  29 %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6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chemeClr val="bg1"/>
                        </a:solidFill>
                      </a:rPr>
                      <a:t>  10 </a:t>
                    </a:r>
                    <a:r>
                      <a:rPr lang="en-US" sz="1800" dirty="0">
                        <a:solidFill>
                          <a:schemeClr val="bg1"/>
                        </a:solidFill>
                      </a:rPr>
                      <a:t>401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D08-4EDB-95E5-221C413A5C21}"/>
                </c:ext>
              </c:extLst>
            </c:dLbl>
            <c:dLbl>
              <c:idx val="1"/>
              <c:layout>
                <c:manualLayout>
                  <c:x val="2.915345614547498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580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D08-4EDB-95E5-221C413A5C21}"/>
                </c:ext>
              </c:extLst>
            </c:dLbl>
            <c:dLbl>
              <c:idx val="2"/>
              <c:layout>
                <c:manualLayout>
                  <c:x val="8.510130746163717E-3"/>
                  <c:y val="-2.18430656306645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3"/>
                <c:pt idx="0">
                  <c:v>10401</c:v>
                </c:pt>
                <c:pt idx="1">
                  <c:v>11580</c:v>
                </c:pt>
                <c:pt idx="2">
                  <c:v>13186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0D08-4EDB-95E5-221C413A5C2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Налог на доходы физических лиц  34 %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358E-3"/>
                  <c:y val="-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18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0D08-4EDB-95E5-221C413A5C21}"/>
                </c:ext>
              </c:extLst>
            </c:dLbl>
            <c:dLbl>
              <c:idx val="1"/>
              <c:layout>
                <c:manualLayout>
                  <c:x val="7.1408650905034369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12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665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2.18396260486425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15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3"/>
                <c:pt idx="0">
                  <c:v>18420</c:v>
                </c:pt>
                <c:pt idx="1">
                  <c:v>12665</c:v>
                </c:pt>
                <c:pt idx="2">
                  <c:v>15755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D08-4EDB-95E5-221C413A5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gapDepth val="52"/>
        <c:shape val="cylinder"/>
        <c:axId val="78811136"/>
        <c:axId val="78812672"/>
        <c:axId val="0"/>
      </c:bar3DChart>
      <c:catAx>
        <c:axId val="788111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78812672"/>
        <c:crosses val="autoZero"/>
        <c:auto val="1"/>
        <c:lblAlgn val="ctr"/>
        <c:lblOffset val="100"/>
        <c:noMultiLvlLbl val="0"/>
      </c:catAx>
      <c:valAx>
        <c:axId val="78812672"/>
        <c:scaling>
          <c:orientation val="minMax"/>
          <c:max val="47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78811136"/>
        <c:crosses val="autoZero"/>
        <c:crossBetween val="between"/>
      </c:valAx>
    </c:plotArea>
    <c:legend>
      <c:legendPos val="r"/>
      <c:legendEntry>
        <c:idx val="0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098629013322196"/>
          <c:y val="2.7119105439253419E-2"/>
          <c:w val="0.34653548437402942"/>
          <c:h val="0.95717806372169656"/>
        </c:manualLayout>
      </c:layout>
      <c:overlay val="0"/>
      <c:txPr>
        <a:bodyPr anchor="t"/>
        <a:lstStyle/>
        <a:p>
          <a:pPr>
            <a:defRPr sz="1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0.03651</cdr:x>
      <cdr:y>0.81184</cdr:y>
    </cdr:from>
    <cdr:to>
      <cdr:x>0.96574</cdr:x>
      <cdr:y>0.99916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3919" y="5414440"/>
          <a:ext cx="8498332" cy="124930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000099"/>
              </a:solidFill>
            </a:rPr>
            <a:t>Факт 109 763 тыс. рублей, в т. ч. </a:t>
          </a:r>
          <a:r>
            <a:rPr lang="ru-RU" sz="2400" b="1" dirty="0">
              <a:solidFill>
                <a:srgbClr val="000099"/>
              </a:solidFill>
            </a:rPr>
            <a:t>с</a:t>
          </a:r>
          <a:r>
            <a:rPr lang="ru-RU" sz="2400" b="1" dirty="0" smtClean="0">
              <a:solidFill>
                <a:srgbClr val="000099"/>
              </a:solidFill>
            </a:rPr>
            <a:t>редства бюджета Краснодарского края и Туапсинского района –             63 750 тыс. рублей или 58,1 %</a:t>
          </a:r>
          <a:endParaRPr lang="ru-RU" sz="2400" b="1" dirty="0">
            <a:solidFill>
              <a:srgbClr val="000099"/>
            </a:solidFill>
          </a:endParaRPr>
        </a:p>
      </cdr:txBody>
    </cdr:sp>
  </cdr:relSizeAnchor>
  <cdr:relSizeAnchor xmlns:cdr="http://schemas.openxmlformats.org/drawingml/2006/chartDrawing">
    <cdr:from>
      <cdr:x>0.90087</cdr:x>
      <cdr:y>0.05041</cdr:y>
    </cdr:from>
    <cdr:to>
      <cdr:x>0.97962</cdr:x>
      <cdr:y>0.12603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237532" y="288032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0.64164</cdr:x>
      <cdr:y>0.6665</cdr:y>
    </cdr:from>
    <cdr:to>
      <cdr:x>0.70464</cdr:x>
      <cdr:y>0.71292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H="1" flipV="1">
          <a:off x="5868144" y="4550344"/>
          <a:ext cx="576187" cy="31691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0.70458</cdr:x>
      <cdr:y>0.27625</cdr:y>
    </cdr:from>
    <cdr:to>
      <cdr:x>0.79124</cdr:x>
      <cdr:y>0.34681</cdr:y>
    </cdr:to>
    <cdr:cxnSp macro="">
      <cdr:nvCxnSpPr>
        <cdr:cNvPr id="13" name="Прямая со стрелкой 12"/>
        <cdr:cNvCxnSpPr/>
      </cdr:nvCxnSpPr>
      <cdr:spPr>
        <a:xfrm xmlns:a="http://schemas.openxmlformats.org/drawingml/2006/main" flipH="1">
          <a:off x="6443781" y="1886048"/>
          <a:ext cx="792515" cy="48169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0.27946</cdr:x>
      <cdr:y>0.21297</cdr:y>
    </cdr:from>
    <cdr:to>
      <cdr:x>0.39758</cdr:x>
      <cdr:y>0.21297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>
          <a:off x="2555776" y="1454000"/>
          <a:ext cx="108027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0.23221</cdr:x>
      <cdr:y>0.61376</cdr:y>
    </cdr:from>
    <cdr:to>
      <cdr:x>0.2952</cdr:x>
      <cdr:y>0.62431</cdr:y>
    </cdr:to>
    <cdr:cxnSp macro="">
      <cdr:nvCxnSpPr>
        <cdr:cNvPr id="18" name="Прямая со стрелкой 17"/>
        <cdr:cNvCxnSpPr/>
      </cdr:nvCxnSpPr>
      <cdr:spPr>
        <a:xfrm xmlns:a="http://schemas.openxmlformats.org/drawingml/2006/main" flipV="1">
          <a:off x="2123728" y="4190304"/>
          <a:ext cx="576064" cy="7200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0.65739</cdr:x>
      <cdr:y>0.59267</cdr:y>
    </cdr:from>
    <cdr:to>
      <cdr:x>0.79124</cdr:x>
      <cdr:y>0.63486</cdr:y>
    </cdr:to>
    <cdr:cxnSp macro="">
      <cdr:nvCxnSpPr>
        <cdr:cNvPr id="11" name="Прямая со стрелкой 10"/>
        <cdr:cNvCxnSpPr/>
      </cdr:nvCxnSpPr>
      <cdr:spPr>
        <a:xfrm xmlns:a="http://schemas.openxmlformats.org/drawingml/2006/main" flipH="1">
          <a:off x="6012160" y="4046286"/>
          <a:ext cx="1224175" cy="28803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0.41915</cdr:x>
      <cdr:y>0.15022</cdr:y>
    </cdr:from>
    <cdr:to>
      <cdr:x>0.49846</cdr:x>
      <cdr:y>0.19976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3805834" y="873492"/>
          <a:ext cx="720080" cy="288032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0.38006</cdr:x>
      <cdr:y>0.0951</cdr:y>
    </cdr:from>
    <cdr:to>
      <cdr:x>0.53755</cdr:x>
      <cdr:y>0.19302</cdr:y>
    </cdr:to>
    <cdr:sp macro="" textlink="">
      <cdr:nvSpPr>
        <cdr:cNvPr id="10" name="TextBox 9"/>
        <cdr:cNvSpPr txBox="1"/>
      </cdr:nvSpPr>
      <cdr:spPr>
        <a:xfrm xmlns:a="http://schemas.openxmlformats.org/drawingml/2006/main" rot="20654323">
          <a:off x="3450878" y="552947"/>
          <a:ext cx="1429991" cy="5693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120,7 %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0.30313</cdr:x>
      <cdr:y>0.26044</cdr:y>
    </cdr:from>
    <cdr:to>
      <cdr:x>0.40313</cdr:x>
      <cdr:y>0.41284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71800" y="15626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0.40735</cdr:x>
      <cdr:y>0.18615</cdr:y>
    </cdr:from>
    <cdr:to>
      <cdr:x>0.53885</cdr:x>
      <cdr:y>0.26391</cdr:y>
    </cdr:to>
    <cdr:sp macro="" textlink="">
      <cdr:nvSpPr>
        <cdr:cNvPr id="5" name="TextBox 4"/>
        <cdr:cNvSpPr txBox="1"/>
      </cdr:nvSpPr>
      <cdr:spPr>
        <a:xfrm xmlns:a="http://schemas.openxmlformats.org/drawingml/2006/main" rot="20765345">
          <a:off x="3698659" y="1082396"/>
          <a:ext cx="1194005" cy="4521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+7 895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0.23725</cdr:x>
      <cdr:y>0.06354</cdr:y>
    </cdr:from>
    <cdr:to>
      <cdr:x>0.47466</cdr:x>
      <cdr:y>0.15022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V="1">
          <a:off x="2154246" y="369436"/>
          <a:ext cx="2155644" cy="5040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0.24872</cdr:x>
      <cdr:y>0.04194</cdr:y>
    </cdr:from>
    <cdr:to>
      <cdr:x>0.40476</cdr:x>
      <cdr:y>0.14142</cdr:y>
    </cdr:to>
    <cdr:sp macro="" textlink="">
      <cdr:nvSpPr>
        <cdr:cNvPr id="20" name="TextBox 1"/>
        <cdr:cNvSpPr txBox="1"/>
      </cdr:nvSpPr>
      <cdr:spPr>
        <a:xfrm xmlns:a="http://schemas.openxmlformats.org/drawingml/2006/main" rot="21057287">
          <a:off x="2258319" y="243863"/>
          <a:ext cx="1416825" cy="5784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106,6 %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0.20487</cdr:x>
      <cdr:y>0.15283</cdr:y>
    </cdr:from>
    <cdr:to>
      <cdr:x>0.34285</cdr:x>
      <cdr:y>0.23958</cdr:y>
    </cdr:to>
    <cdr:sp macro="" textlink="">
      <cdr:nvSpPr>
        <cdr:cNvPr id="9" name="TextBox 1"/>
        <cdr:cNvSpPr txBox="1"/>
      </cdr:nvSpPr>
      <cdr:spPr>
        <a:xfrm xmlns:a="http://schemas.openxmlformats.org/drawingml/2006/main" rot="20663838">
          <a:off x="1860169" y="888667"/>
          <a:ext cx="1252842" cy="504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  </a:t>
          </a:r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+2 860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r">
              <a:defRPr sz="1200"/>
            </a:lvl1pPr>
          </a:lstStyle>
          <a:p>
            <a:fld id="{A3653400-D54E-4D4C-947F-32A95B38F108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50" rIns="92099" bIns="4605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2"/>
            <a:ext cx="5438140" cy="4467701"/>
          </a:xfrm>
          <a:prstGeom prst="rect">
            <a:avLst/>
          </a:prstGeom>
        </p:spPr>
        <p:txBody>
          <a:bodyPr vert="horz" lIns="92099" tIns="46050" rIns="92099" bIns="4605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r">
              <a:defRPr sz="1200"/>
            </a:lvl1pPr>
          </a:lstStyle>
          <a:p>
            <a:fld id="{3A2A8FD6-A51C-4539-9477-50890BDC8E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0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BAA3C-4F29-49CA-8B28-25690F890E7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9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 по соцсфере-2 449 936,3 разделы 07,08,09,10,11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A8FD6-A51C-4539-9477-50890BDC8E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4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0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79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70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18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24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09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23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60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77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5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21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92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85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4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1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8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7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6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5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64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9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2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017494"/>
            <a:ext cx="2654398" cy="357174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ОТЧЕТ ОБ ИСПОЛНЕНИИ БЮДЖЕТА ШЕПСИНСКОГО СЕЛЬСКОГО ПОСЕЛЕНИЯ ТУАПСИНСКОГО РАЙОНА</a:t>
            </a:r>
            <a:b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2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 2024 ГОД</a:t>
            </a:r>
            <a:r>
              <a:rPr lang="ru-RU" sz="20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0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10" y1="71698" x2="7744" y2="91644"/>
                        <a14:foregroundMark x1="27946" y1="51213" x2="36364" y2="41509"/>
                        <a14:foregroundMark x1="11448" y1="46361" x2="26599" y2="33962"/>
                        <a14:foregroundMark x1="7744" y1="39353" x2="47138" y2="52561"/>
                        <a14:foregroundMark x1="45118" y1="40162" x2="92593" y2="49865"/>
                        <a14:foregroundMark x1="74747" y1="45822" x2="49495" y2="36658"/>
                        <a14:foregroundMark x1="68687" y1="32615" x2="40067" y2="6199"/>
                        <a14:foregroundMark x1="13805" y1="7547" x2="49158" y2="13208"/>
                        <a14:foregroundMark x1="2694" y1="86523" x2="98316" y2="71698"/>
                        <a14:foregroundMark x1="91582" y1="91914" x2="50505" y2="73585"/>
                        <a14:backgroundMark x1="3367" y1="91105" x2="3367" y2="91105"/>
                        <a14:backgroundMark x1="13468" y1="93261" x2="13468" y2="93261"/>
                        <a14:backgroundMark x1="29630" y1="92992" x2="29630" y2="92992"/>
                        <a14:backgroundMark x1="42424" y1="92992" x2="42424" y2="92992"/>
                        <a14:backgroundMark x1="49832" y1="98652" x2="49832" y2="98652"/>
                        <a14:backgroundMark x1="53872" y1="94609" x2="53872" y2="94609"/>
                        <a14:backgroundMark x1="62626" y1="92722" x2="62626" y2="92722"/>
                        <a14:backgroundMark x1="74411" y1="92722" x2="74411" y2="92722"/>
                        <a14:backgroundMark x1="85859" y1="92722" x2="85859" y2="92722"/>
                        <a14:backgroundMark x1="95286" y1="91644" x2="95286" y2="91644"/>
                        <a14:backgroundMark x1="98653" y1="89218" x2="98653" y2="8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8386"/>
            <a:ext cx="1137087" cy="165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8" descr="\\192.168.44.62\53\%D0%9E%D0%B1%D1%89%D0%B8%D0%B9 %D0%B4%D0%BE%D1%81%D1%82%D1%83%D0%BF 2025\%D0%98%D0%A1%D0%9F%D0%9E%D0%9B%D0%9D%D0%95%D0%9D%D0%98%D0%95 %D0%91%D0%AE%D0%94%D0%96%D0%95%D0%A2%D0%90\%D0%B4%D0%BB%D1%8F %D0%9A%D0%A1%D0%9F %D0%B7%D0%B0 2024 %D0%B3%D0%BE%D0%B4 %D0%B8%D1%81%D0%BF%D0%BE%D0%BB%D0%BD%D0%B5%D0%BD%D0%B8%D0%B5 %D0%BF%D0%BE %D1%80%D0%B0%D0%B9%D0%BE%D0%BD%D1%83 %D0%B8 %D0%BF%D0%BE%D1%81%D0%B5%D0%BB%D0%B5%D0%BD%D0%B8%D1%8F%D0%BC\%D0%A8%D0%B5%D0%BF%D1%81%D0%B8%D0%BD%D1%81%D0%BA%D0%BE%D0%B3%D0%BE %D0%A1%D0%9F\%D1%84%D0%BE%D1%82%D0%BE\50221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\\192.168.44.62\53\Общий доступ 2025\ИСПОЛНЕНИЕ БЮДЖЕТА\для КСП за 2024 год исполнение по району и поселениям\Шепсинского СП\фото\2Железнодорожная_станция_Шепси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3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99" y="0"/>
            <a:ext cx="6489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9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021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2251" y="116632"/>
            <a:ext cx="866443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в рамках муниципальных программ </a:t>
            </a:r>
          </a:p>
          <a:p>
            <a:pPr algn="ctr"/>
            <a:r>
              <a:rPr lang="ru-RU" sz="2400" dirty="0" smtClean="0"/>
              <a:t>                                                                                                  (тыс. рублей)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592" y="1539044"/>
            <a:ext cx="4632161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Всего: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9037" y="4365105"/>
            <a:ext cx="4632160" cy="432048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Дорожное хозяйство и архитектура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6745" y="6021288"/>
            <a:ext cx="4632160" cy="576065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Обеспечение безопасности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6745" y="3501008"/>
            <a:ext cx="4589804" cy="64807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Обеспечение деятельности учреждений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9037" y="2764463"/>
            <a:ext cx="4642522" cy="60405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Соц. сфера (культура, спорт, молодежная политика)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6255" y="2060848"/>
            <a:ext cx="4632160" cy="55676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Жилищно коммунальное хозяйство и газификация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1239" y="4941168"/>
            <a:ext cx="4581514" cy="9361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Прочие (соц. поддержка граждан, культурно-массовые мероприятия и др.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4048" y="1549363"/>
            <a:ext cx="1290537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accent4">
                    <a:lumMod val="75000"/>
                  </a:schemeClr>
                </a:solidFill>
              </a:rPr>
              <a:t>99 223,7</a:t>
            </a:r>
            <a:endParaRPr lang="ru-RU" sz="19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38702" y="2065961"/>
            <a:ext cx="1286343" cy="55164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64 079,5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35193" y="4973701"/>
            <a:ext cx="1309759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33CC"/>
                </a:solidFill>
              </a:rPr>
              <a:t>9 228,2</a:t>
            </a:r>
            <a:endParaRPr lang="ru-RU" sz="1700" b="1" dirty="0">
              <a:solidFill>
                <a:srgbClr val="0033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42347" y="2777433"/>
            <a:ext cx="1287013" cy="60405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13 086,9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59575" y="3501008"/>
            <a:ext cx="1260997" cy="64807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8 796,6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33586" y="4365103"/>
            <a:ext cx="1260998" cy="43204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6 040,4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039570" y="6044303"/>
            <a:ext cx="1286343" cy="5669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992,1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24715" y="1549363"/>
            <a:ext cx="1159673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accent4">
                    <a:lumMod val="75000"/>
                  </a:schemeClr>
                </a:solidFill>
              </a:rPr>
              <a:t>92 039,3</a:t>
            </a:r>
            <a:endParaRPr lang="ru-RU" sz="19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52077" y="6049065"/>
            <a:ext cx="1194940" cy="5760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982,0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831424" y="1539044"/>
            <a:ext cx="1159673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accent4">
                    <a:lumMod val="75000"/>
                  </a:schemeClr>
                </a:solidFill>
              </a:rPr>
              <a:t>92,8</a:t>
            </a:r>
            <a:endParaRPr lang="ru-RU" sz="19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864553" y="6049065"/>
            <a:ext cx="1072769" cy="55741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99,0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440798" y="4343472"/>
            <a:ext cx="1150806" cy="43204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5 928,4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842231" y="4365105"/>
            <a:ext cx="1120763" cy="432045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98,1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843015" y="2764463"/>
            <a:ext cx="1094307" cy="60405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95,8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31824" y="2764463"/>
            <a:ext cx="1152564" cy="60405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12 536,1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49866" y="2066959"/>
            <a:ext cx="1087456" cy="55164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93,3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431824" y="3501008"/>
            <a:ext cx="1152564" cy="64807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8 052,7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851984" y="3550329"/>
            <a:ext cx="1106344" cy="648072"/>
          </a:xfrm>
          <a:prstGeom prst="roundRect">
            <a:avLst>
              <a:gd name="adj" fmla="val 14952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91,5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438013" y="2060848"/>
            <a:ext cx="1146375" cy="55676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59 802,8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452077" y="4969910"/>
            <a:ext cx="1167578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33CC"/>
                </a:solidFill>
              </a:rPr>
              <a:t>4 737,3</a:t>
            </a:r>
            <a:endParaRPr lang="ru-RU" sz="1700" b="1" dirty="0">
              <a:solidFill>
                <a:srgbClr val="0033CC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844411" y="5001648"/>
            <a:ext cx="1092911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76,1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004047" y="992696"/>
            <a:ext cx="1290537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ПЛАН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17497" y="992696"/>
            <a:ext cx="1174107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ФАКТ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790381" y="1017240"/>
            <a:ext cx="1174107" cy="4499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%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4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61881"/>
            <a:ext cx="9144000" cy="158089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Межбюджетные трансферты </a:t>
            </a:r>
            <a:br>
              <a:rPr lang="ru-RU" b="1" dirty="0" smtClean="0"/>
            </a:br>
            <a:r>
              <a:rPr lang="ru-RU" sz="3100" b="1" dirty="0" smtClean="0"/>
              <a:t>За счет средств бюджета Краснодарского края –                </a:t>
            </a:r>
            <a:r>
              <a:rPr lang="ru-RU" sz="2700" b="1" dirty="0" smtClean="0"/>
              <a:t>42 млн 638,4 тыс. рублей</a:t>
            </a:r>
            <a:endParaRPr lang="ru-RU" sz="31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76" y="1587727"/>
            <a:ext cx="4641531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Обустройство детской площадки </a:t>
            </a:r>
            <a:r>
              <a:rPr lang="ru-RU" dirty="0"/>
              <a:t>по </a:t>
            </a:r>
            <a:r>
              <a:rPr lang="ru-RU" dirty="0" smtClean="0"/>
              <a:t>мкр. Заречье, с. Шепси в рамках решения социально значимых вопросов –                  </a:t>
            </a:r>
            <a:r>
              <a:rPr lang="ru-RU" b="1" dirty="0" smtClean="0"/>
              <a:t>600 тыс. рублей</a:t>
            </a:r>
          </a:p>
        </p:txBody>
      </p:sp>
      <p:sp>
        <p:nvSpPr>
          <p:cNvPr id="3" name="AutoShape 6" descr="https://avatars.mds.yandex.net/i?id=d825cce7770c09c92923df5876d6137d166f9ec7-3071255-images-thumbs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\\192.168.44.62\53\Общий доступ 2025\ИСПОЛНЕНИЕ БЮДЖЕТА\для КСП за 2024 год исполнение по району и поселениям\Шепсинского СП\фото\детская площадка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3"/>
            <a:ext cx="2290714" cy="383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44.62\53\Общий доступ 2025\ИСПОЛНЕНИЕ БЮДЖЕТА\для КСП за 2024 год исполнение по району и поселениям\Шепсинского СП\фото\детская площадка 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70" y="2996954"/>
            <a:ext cx="2383261" cy="383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\\192.168.44.62\53\Общий доступ 2025\ИСПОЛНЕНИЕ БЮДЖЕТА\для КСП за 2024 год исполнение по району и поселениям\Шепсинского СП\фото\дом культуры шепси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  <a14:imgEffect>
                      <a14:brightnessContrast bright="9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758" y="2996953"/>
            <a:ext cx="4365242" cy="38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778758" y="1587727"/>
            <a:ext cx="4355976" cy="119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dirty="0" smtClean="0"/>
              <a:t>Укрепление МТБ МКУК «</a:t>
            </a:r>
            <a:r>
              <a:rPr lang="ru-RU" dirty="0" err="1" smtClean="0"/>
              <a:t>Шепсинская</a:t>
            </a:r>
            <a:r>
              <a:rPr lang="ru-RU" dirty="0" smtClean="0"/>
              <a:t> </a:t>
            </a:r>
            <a:r>
              <a:rPr lang="ru-RU" dirty="0"/>
              <a:t>централизованная клубная </a:t>
            </a:r>
            <a:r>
              <a:rPr lang="ru-RU" dirty="0" smtClean="0"/>
              <a:t>система» –</a:t>
            </a:r>
          </a:p>
          <a:p>
            <a:pPr algn="ctr"/>
            <a:r>
              <a:rPr lang="ru-RU" dirty="0" smtClean="0"/>
              <a:t> </a:t>
            </a:r>
            <a:r>
              <a:rPr lang="ru-RU" b="1" dirty="0" smtClean="0"/>
              <a:t>300 тыс. рублей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035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817" y="-347"/>
            <a:ext cx="9144000" cy="980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Межбюджетные трансферты </a:t>
            </a:r>
            <a:br>
              <a:rPr lang="ru-RU" b="1" dirty="0" smtClean="0"/>
            </a:br>
            <a:endParaRPr lang="ru-RU" sz="3100" b="1" dirty="0"/>
          </a:p>
        </p:txBody>
      </p:sp>
      <p:sp>
        <p:nvSpPr>
          <p:cNvPr id="3" name="AutoShape 6" descr="https://avatars.mds.yandex.net/i?id=d825cce7770c09c92923df5876d6137d166f9ec7-3071255-images-thumbs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421752" y="620688"/>
            <a:ext cx="4722248" cy="12331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solidFill>
                  <a:schemeClr val="tx1"/>
                </a:solidFill>
              </a:rPr>
              <a:t>СТРОИТЕЛЬСТВО газопроводА поселкА </a:t>
            </a:r>
            <a:r>
              <a:rPr lang="ru-RU" sz="2000" b="1" cap="all" dirty="0">
                <a:solidFill>
                  <a:schemeClr val="tx1"/>
                </a:solidFill>
              </a:rPr>
              <a:t>пансионата «Южный</a:t>
            </a:r>
            <a:r>
              <a:rPr lang="ru-RU" sz="2000" b="1" cap="all" dirty="0" smtClean="0">
                <a:solidFill>
                  <a:schemeClr val="tx1"/>
                </a:solidFill>
              </a:rPr>
              <a:t>» </a:t>
            </a:r>
            <a:r>
              <a:rPr lang="ru-RU" sz="2000" dirty="0" smtClean="0">
                <a:solidFill>
                  <a:schemeClr val="tx1"/>
                </a:solidFill>
              </a:rPr>
              <a:t>–      </a:t>
            </a:r>
            <a:r>
              <a:rPr lang="ru-RU" sz="2000" b="1" dirty="0" smtClean="0">
                <a:solidFill>
                  <a:schemeClr val="tx1"/>
                </a:solidFill>
              </a:rPr>
              <a:t>34 млн 131,5 </a:t>
            </a:r>
            <a:r>
              <a:rPr lang="ru-RU" sz="2000" b="1" dirty="0">
                <a:solidFill>
                  <a:schemeClr val="tx1"/>
                </a:solidFill>
              </a:rPr>
              <a:t>тыс. рублей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620688"/>
            <a:ext cx="4421752" cy="12331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Благоустройство воинского захоронения </a:t>
            </a:r>
            <a:r>
              <a:rPr lang="ru-RU" sz="1600" b="1" dirty="0" smtClean="0">
                <a:solidFill>
                  <a:schemeClr val="tx1"/>
                </a:solidFill>
              </a:rPr>
              <a:t>«Братская </a:t>
            </a:r>
            <a:r>
              <a:rPr lang="ru-RU" sz="1600" b="1" dirty="0">
                <a:solidFill>
                  <a:schemeClr val="tx1"/>
                </a:solidFill>
              </a:rPr>
              <a:t>могила советских воинов, погибших в боях с фашистскими </a:t>
            </a:r>
            <a:r>
              <a:rPr lang="ru-RU" sz="1600" b="1" dirty="0" smtClean="0">
                <a:solidFill>
                  <a:schemeClr val="tx1"/>
                </a:solidFill>
              </a:rPr>
              <a:t>захватчиками,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1942-1943 гг.»  - </a:t>
            </a:r>
            <a:r>
              <a:rPr lang="ru-RU" b="1" dirty="0" smtClean="0">
                <a:solidFill>
                  <a:schemeClr val="tx1"/>
                </a:solidFill>
              </a:rPr>
              <a:t>2 млн 827,2 тыс. рублей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\\192.168.44.62\53\Общий доступ 2025\ИСПОЛНЕНИЕ БЮДЖЕТА\для КСП за 2024 год исполнение по району и поселениям\Шепсинского СП\фото\братская могила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bright="45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829"/>
            <a:ext cx="4450558" cy="501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92.168.44.62\53\Общий доступ 2025\ИСПОЛНЕНИЕ БЮДЖЕТА\для КСП за 2024 год исполнение по району и поселениям\Шепсинского СП\фото\газ в поселок южный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34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752" y="1863113"/>
            <a:ext cx="4722247" cy="500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9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0127" cy="1556792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Дотации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2400" b="1" dirty="0" smtClean="0"/>
              <a:t>За счет средств бюджета Краснодарского края и </a:t>
            </a:r>
            <a:br>
              <a:rPr lang="ru-RU" sz="2400" b="1" dirty="0" smtClean="0"/>
            </a:br>
            <a:r>
              <a:rPr lang="ru-RU" sz="2400" b="1" dirty="0" smtClean="0"/>
              <a:t>Туапсинского района – </a:t>
            </a:r>
            <a:r>
              <a:rPr lang="ru-RU" sz="2800" b="1" dirty="0" smtClean="0"/>
              <a:t>21 млн 188,3 тыс. рублей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7507" y="1678089"/>
            <a:ext cx="886326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</a:t>
            </a:r>
            <a:r>
              <a:rPr lang="ru-RU" dirty="0" smtClean="0"/>
              <a:t>отации  бюджетам поселений на выравнивание уровня бюджетной обеспеченности -  </a:t>
            </a:r>
            <a:r>
              <a:rPr lang="ru-RU" b="1" dirty="0" smtClean="0"/>
              <a:t>1 млн 019,9 тыс. рублей</a:t>
            </a:r>
            <a:endParaRPr lang="ru-RU" b="1" dirty="0"/>
          </a:p>
        </p:txBody>
      </p:sp>
      <p:sp>
        <p:nvSpPr>
          <p:cNvPr id="9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AutoShape 6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AutoShape 8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AutoShape 10" descr="https://mingochs.krasnodar.ru/upload/iblock/d84/7zclv92br7025kkwfca9qgb6axggu6nr/photo_2024_07_02_16_03_0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89855" y="2445717"/>
            <a:ext cx="8880921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</a:t>
            </a:r>
            <a:r>
              <a:rPr lang="ru-RU" dirty="0" smtClean="0"/>
              <a:t>отации  бюджетам поселений по обеспеченности сбалансированности бюджетов - проведены </a:t>
            </a:r>
            <a:r>
              <a:rPr lang="ru-RU" dirty="0"/>
              <a:t>мероприятия </a:t>
            </a:r>
            <a:r>
              <a:rPr lang="ru-RU" dirty="0" smtClean="0"/>
              <a:t>по  повышению  заработной платы работникам </a:t>
            </a:r>
            <a:r>
              <a:rPr lang="ru-RU" dirty="0"/>
              <a:t>культуры до среднего краевого уровня </a:t>
            </a:r>
            <a:r>
              <a:rPr lang="ru-RU" dirty="0" smtClean="0"/>
              <a:t> и участие в государственных программах –                               </a:t>
            </a:r>
            <a:r>
              <a:rPr lang="ru-RU" b="1" dirty="0" smtClean="0"/>
              <a:t>20 млн 168,4 тыс. рублей</a:t>
            </a:r>
            <a:endParaRPr lang="ru-RU" b="1" dirty="0"/>
          </a:p>
        </p:txBody>
      </p:sp>
      <p:pic>
        <p:nvPicPr>
          <p:cNvPr id="14" name="Picture 3" descr="C:\Users\Administrator\Desktop\photo_5330030959975854210_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61048"/>
            <a:ext cx="6265892" cy="275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5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3548" y="4293096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 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0" y1="71698" x2="7744" y2="91644"/>
                        <a14:foregroundMark x1="27946" y1="51213" x2="36364" y2="41509"/>
                        <a14:foregroundMark x1="11448" y1="46361" x2="26599" y2="33962"/>
                        <a14:foregroundMark x1="7744" y1="39353" x2="47138" y2="52561"/>
                        <a14:foregroundMark x1="45118" y1="40162" x2="92593" y2="49865"/>
                        <a14:foregroundMark x1="74747" y1="45822" x2="49495" y2="36658"/>
                        <a14:foregroundMark x1="68687" y1="32615" x2="40067" y2="6199"/>
                        <a14:foregroundMark x1="13805" y1="7547" x2="49158" y2="13208"/>
                        <a14:foregroundMark x1="2694" y1="86523" x2="98316" y2="71698"/>
                        <a14:foregroundMark x1="91582" y1="91914" x2="50505" y2="73585"/>
                        <a14:backgroundMark x1="3367" y1="91105" x2="3367" y2="91105"/>
                        <a14:backgroundMark x1="13468" y1="93261" x2="13468" y2="93261"/>
                        <a14:backgroundMark x1="29630" y1="92992" x2="29630" y2="92992"/>
                        <a14:backgroundMark x1="42424" y1="92992" x2="42424" y2="92992"/>
                        <a14:backgroundMark x1="49832" y1="98652" x2="49832" y2="98652"/>
                        <a14:backgroundMark x1="53872" y1="94609" x2="53872" y2="94609"/>
                        <a14:backgroundMark x1="62626" y1="92722" x2="62626" y2="92722"/>
                        <a14:backgroundMark x1="74411" y1="92722" x2="74411" y2="92722"/>
                        <a14:backgroundMark x1="85859" y1="92722" x2="85859" y2="92722"/>
                        <a14:backgroundMark x1="95286" y1="91644" x2="95286" y2="91644"/>
                        <a14:backgroundMark x1="98653" y1="89218" x2="98653" y2="89218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315" y="1196752"/>
            <a:ext cx="185136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6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0081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Шепсинского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Туапсинского района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1556792"/>
            <a:ext cx="7992888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04" y="1052736"/>
            <a:ext cx="86612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Настоящий информационный сборник «Бюджет для граждан» посвящен отчету об исполнении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Шепсинского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сельского поселения Туапсинского района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2024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 является основным документом, в котором содержатся сведения о том, какие доходы получил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итогам года, на какие цели и в каком объеме были израсходованы бюджетные средства.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этом сборнике мы хотим познакомить население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Туапсинского района не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только с цифрами, объемами доходов и расходов, но и пояснить, каким образом были получены соответствующие доходы и каких результатов удалось добиться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результате расходования бюджетных средств.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Baranova\Desktop\фотки\ШЕПСИИ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2"/>
            <a:ext cx="8928992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1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07504" y="1556792"/>
            <a:ext cx="8856984" cy="23042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Публичные слушания</a:t>
            </a:r>
          </a:p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       по рассмотрению Отчета об исполнении бюджета </a:t>
            </a:r>
            <a:r>
              <a:rPr lang="ru-RU" sz="2400" b="1" spc="45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Шепсинского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 сельского поселения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Туапсинского района за 2024 год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»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состоялись </a:t>
            </a:r>
            <a:r>
              <a:rPr lang="ru-RU" sz="2400" b="1" u="sng" dirty="0" smtClean="0">
                <a:solidFill>
                  <a:prstClr val="black"/>
                </a:solidFill>
                <a:latin typeface="Times New Roman"/>
                <a:ea typeface="Times New Roman"/>
              </a:rPr>
              <a:t>6 </a:t>
            </a:r>
            <a:r>
              <a:rPr lang="ru-RU" sz="2400" b="1" u="sng" dirty="0">
                <a:solidFill>
                  <a:prstClr val="black"/>
                </a:solidFill>
                <a:latin typeface="Times New Roman"/>
                <a:ea typeface="Times New Roman"/>
              </a:rPr>
              <a:t>июня 2025 г.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24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и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проведены с соблюдением всех процедур проведения публичных слушаний</a:t>
            </a:r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0" y1="71698" x2="7744" y2="91644"/>
                        <a14:foregroundMark x1="27946" y1="51213" x2="36364" y2="41509"/>
                        <a14:foregroundMark x1="11448" y1="46361" x2="26599" y2="33962"/>
                        <a14:foregroundMark x1="7744" y1="39353" x2="47138" y2="52561"/>
                        <a14:foregroundMark x1="45118" y1="40162" x2="92593" y2="49865"/>
                        <a14:foregroundMark x1="74747" y1="45822" x2="49495" y2="36658"/>
                        <a14:foregroundMark x1="68687" y1="32615" x2="40067" y2="6199"/>
                        <a14:foregroundMark x1="13805" y1="7547" x2="49158" y2="13208"/>
                        <a14:foregroundMark x1="2694" y1="86523" x2="98316" y2="71698"/>
                        <a14:foregroundMark x1="91582" y1="91914" x2="50505" y2="73585"/>
                        <a14:backgroundMark x1="3367" y1="91105" x2="3367" y2="91105"/>
                        <a14:backgroundMark x1="13468" y1="93261" x2="13468" y2="93261"/>
                        <a14:backgroundMark x1="29630" y1="92992" x2="29630" y2="92992"/>
                        <a14:backgroundMark x1="42424" y1="92992" x2="42424" y2="92992"/>
                        <a14:backgroundMark x1="49832" y1="98652" x2="49832" y2="98652"/>
                        <a14:backgroundMark x1="53872" y1="94609" x2="53872" y2="94609"/>
                        <a14:backgroundMark x1="62626" y1="92722" x2="62626" y2="92722"/>
                        <a14:backgroundMark x1="74411" y1="92722" x2="74411" y2="92722"/>
                        <a14:backgroundMark x1="85859" y1="92722" x2="85859" y2="92722"/>
                        <a14:backgroundMark x1="95286" y1="91644" x2="95286" y2="91644"/>
                        <a14:backgroundMark x1="98653" y1="89218" x2="98653" y2="8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2008"/>
            <a:ext cx="1137087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3933056"/>
            <a:ext cx="6480720" cy="28938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Получено положительное Заключение </a:t>
            </a:r>
            <a:endParaRPr lang="en-US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Контрольно-счетной палаты муниципального образования Туапсинский муниципальный округ </a:t>
            </a: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предмет соблюдения параметров </a:t>
            </a:r>
            <a:endParaRPr lang="ru-RU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 исполнения бюджета  </a:t>
            </a: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(от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16 апреля 2025 г.)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80" y="4005064"/>
            <a:ext cx="2395116" cy="282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475656" y="72008"/>
            <a:ext cx="7200800" cy="13407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Бюджет</a:t>
            </a:r>
            <a:b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400" b="1" cap="none" dirty="0" err="1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Шепсинского</a:t>
            </a:r>
            <a: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сельского поселения </a:t>
            </a:r>
            <a:b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Туапсинского района</a:t>
            </a:r>
            <a:r>
              <a:rPr lang="ru-RU" sz="24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4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825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19425" y="116632"/>
            <a:ext cx="7350413" cy="20882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Шепсинского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Туапсинского района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3128" y="3933056"/>
            <a:ext cx="8726710" cy="27198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Утвержден решением Совета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Шепсинского сельского поселения Туапсинского района                                                                          от 22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г. № 271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 бюджете Шепсинского сельского поселения Туапсинского района на 2024 год»               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(с последующими внесенными изменениями)  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0" y1="71698" x2="7744" y2="91644"/>
                        <a14:foregroundMark x1="27946" y1="51213" x2="36364" y2="41509"/>
                        <a14:foregroundMark x1="11448" y1="46361" x2="26599" y2="33962"/>
                        <a14:foregroundMark x1="7744" y1="39353" x2="47138" y2="52561"/>
                        <a14:foregroundMark x1="45118" y1="40162" x2="92593" y2="49865"/>
                        <a14:foregroundMark x1="74747" y1="45822" x2="49495" y2="36658"/>
                        <a14:foregroundMark x1="68687" y1="32615" x2="40067" y2="6199"/>
                        <a14:foregroundMark x1="13805" y1="7547" x2="49158" y2="13208"/>
                        <a14:foregroundMark x1="2694" y1="86523" x2="98316" y2="71698"/>
                        <a14:foregroundMark x1="91582" y1="91914" x2="50505" y2="73585"/>
                        <a14:backgroundMark x1="3367" y1="91105" x2="3367" y2="91105"/>
                        <a14:backgroundMark x1="13468" y1="93261" x2="13468" y2="93261"/>
                        <a14:backgroundMark x1="29630" y1="92992" x2="29630" y2="92992"/>
                        <a14:backgroundMark x1="42424" y1="92992" x2="42424" y2="92992"/>
                        <a14:backgroundMark x1="49832" y1="98652" x2="49832" y2="98652"/>
                        <a14:backgroundMark x1="53872" y1="94609" x2="53872" y2="94609"/>
                        <a14:backgroundMark x1="62626" y1="92722" x2="62626" y2="92722"/>
                        <a14:backgroundMark x1="74411" y1="92722" x2="74411" y2="92722"/>
                        <a14:backgroundMark x1="85859" y1="92722" x2="85859" y2="92722"/>
                        <a14:backgroundMark x1="95286" y1="91644" x2="95286" y2="91644"/>
                        <a14:backgroundMark x1="98653" y1="89218" x2="98653" y2="8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9" y="223945"/>
            <a:ext cx="1260388" cy="174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92" y="2276872"/>
            <a:ext cx="2843808" cy="177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2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138" y="396356"/>
            <a:ext cx="8187467" cy="77831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Основные характеристики бюджета Шепсинского сельского поселения</a:t>
            </a:r>
            <a:br>
              <a:rPr lang="ru-RU" sz="3200" b="1" dirty="0" smtClean="0"/>
            </a:br>
            <a:r>
              <a:rPr lang="ru-RU" sz="3200" b="1" dirty="0" smtClean="0"/>
              <a:t> Туапсинского района</a:t>
            </a:r>
            <a:r>
              <a:rPr lang="en-US" sz="3200" b="1" dirty="0" smtClean="0"/>
              <a:t> </a:t>
            </a:r>
            <a:r>
              <a:rPr lang="ru-RU" sz="3200" b="1" dirty="0" smtClean="0"/>
              <a:t>за 2024 год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19584" y="4149080"/>
            <a:ext cx="153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млн</a:t>
            </a:r>
            <a:r>
              <a:rPr lang="ru-RU" b="1" dirty="0">
                <a:solidFill>
                  <a:srgbClr val="002060"/>
                </a:solidFill>
              </a:rPr>
              <a:t>. руб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8" y="3571937"/>
            <a:ext cx="3096345" cy="30616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214" y="3571937"/>
            <a:ext cx="3011406" cy="30616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12" y="3570040"/>
            <a:ext cx="2683124" cy="30616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8717" y="3086658"/>
            <a:ext cx="10689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3728" y="3086657"/>
            <a:ext cx="109783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782" y="1947772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0793" y="194777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11890" y="1763106"/>
            <a:ext cx="25902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Дефицит(-)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Профицит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(+)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3011" y="3086654"/>
            <a:ext cx="102657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91214" y="3066614"/>
            <a:ext cx="1067859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00775" y="3086658"/>
            <a:ext cx="117536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99481" y="3086655"/>
            <a:ext cx="11711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718" y="4725883"/>
            <a:ext cx="1356938" cy="4859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103 175,3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57994" y="4995039"/>
            <a:ext cx="1379367" cy="4335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accent2">
                    <a:lumMod val="75000"/>
                  </a:schemeClr>
                </a:solidFill>
              </a:rPr>
              <a:t>109 762,7</a:t>
            </a:r>
            <a:endParaRPr lang="ru-RU" sz="2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50999" y="3717032"/>
            <a:ext cx="1224135" cy="522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106,4 </a:t>
            </a:r>
            <a:r>
              <a:rPr lang="en-US" sz="2400" b="1" dirty="0" smtClean="0">
                <a:solidFill>
                  <a:srgbClr val="00B050"/>
                </a:solidFill>
              </a:rPr>
              <a:t>%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267741" y="3890614"/>
            <a:ext cx="1058351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</a:t>
            </a:r>
            <a:r>
              <a:rPr lang="ru-RU" sz="2400" b="1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,</a:t>
            </a:r>
            <a:r>
              <a:rPr lang="ru-RU" sz="2400" b="1" dirty="0" smtClean="0">
                <a:solidFill>
                  <a:srgbClr val="FF0000"/>
                </a:solidFill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</a:rPr>
              <a:t>%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399409" y="5232295"/>
            <a:ext cx="1290488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117 311,6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972974" y="4906919"/>
            <a:ext cx="1293084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109 501,0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450648" y="4999553"/>
            <a:ext cx="1295132" cy="4654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FF0000"/>
                </a:solidFill>
              </a:rPr>
              <a:t>-</a:t>
            </a:r>
            <a:r>
              <a:rPr lang="ru-RU" sz="1900" b="1" dirty="0" smtClean="0">
                <a:solidFill>
                  <a:srgbClr val="FF0000"/>
                </a:solidFill>
              </a:rPr>
              <a:t>14 136,3</a:t>
            </a:r>
            <a:endParaRPr lang="ru-RU" sz="1900" b="1" dirty="0">
              <a:solidFill>
                <a:srgbClr val="FF00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116798" y="5245917"/>
            <a:ext cx="919698" cy="4797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accent2">
                    <a:lumMod val="75000"/>
                  </a:schemeClr>
                </a:solidFill>
              </a:rPr>
              <a:t>261,7</a:t>
            </a:r>
            <a:endParaRPr lang="ru-RU" sz="19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524328" y="2720512"/>
            <a:ext cx="1550245" cy="313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тыс. рублей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05166512"/>
              </p:ext>
            </p:extLst>
          </p:nvPr>
        </p:nvGraphicFramePr>
        <p:xfrm>
          <a:off x="0" y="30784"/>
          <a:ext cx="9145563" cy="6827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32" y="188640"/>
            <a:ext cx="9144000" cy="91210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  <a:t>Доходы бюджета </a:t>
            </a:r>
            <a:b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</a:b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  <a:t>Шепсинского сельского поселения</a:t>
            </a:r>
            <a:b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</a:b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  <a:t>Туапсинского района за 2024 год </a:t>
            </a:r>
            <a:endParaRPr lang="ru-RU" sz="2800" b="1" dirty="0">
              <a:latin typeface="Palatino Linotype" pitchFamily="18" charset="0"/>
              <a:cs typeface="Rod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5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72953"/>
          </a:xfrm>
        </p:spPr>
        <p:txBody>
          <a:bodyPr>
            <a:noAutofit/>
          </a:bodyPr>
          <a:lstStyle/>
          <a:p>
            <a:pPr algn="ctr"/>
            <a:r>
              <a:rPr lang="ru-RU" sz="2000" b="1" spc="150" dirty="0" smtClean="0">
                <a:ln w="11430"/>
                <a:latin typeface="Calibri (Заголовки)"/>
                <a:cs typeface="Times New Roman" pitchFamily="18" charset="0"/>
              </a:rPr>
              <a:t/>
            </a:r>
            <a:br>
              <a:rPr lang="ru-RU" sz="2000" b="1" spc="150" dirty="0" smtClean="0">
                <a:ln w="11430"/>
                <a:latin typeface="Calibri (Заголовки)"/>
                <a:cs typeface="Times New Roman" pitchFamily="18" charset="0"/>
              </a:rPr>
            </a:br>
            <a:r>
              <a:rPr lang="ru-RU" sz="2000" b="1" spc="150" dirty="0" smtClean="0">
                <a:ln w="11430"/>
                <a:latin typeface="Calibri (Заголовки)"/>
                <a:cs typeface="Times New Roman" pitchFamily="18" charset="0"/>
              </a:rPr>
              <a:t>Исполнение бюджета Шепсинского сельского поселения Туапсинского района</a:t>
            </a:r>
            <a:br>
              <a:rPr lang="ru-RU" sz="2000" b="1" spc="150" dirty="0" smtClean="0">
                <a:ln w="11430"/>
                <a:latin typeface="Calibri (Заголовки)"/>
                <a:cs typeface="Times New Roman" pitchFamily="18" charset="0"/>
              </a:rPr>
            </a:br>
            <a:r>
              <a:rPr lang="ru-RU" sz="2000" b="1" spc="150" dirty="0" smtClean="0">
                <a:ln w="11430"/>
                <a:latin typeface="Calibri (Заголовки)"/>
                <a:cs typeface="Times New Roman" pitchFamily="18" charset="0"/>
              </a:rPr>
              <a:t>по налоговым, неналоговым доходам и прочим безвозмездным поступлениям за 2024 год</a:t>
            </a:r>
            <a:endParaRPr lang="ru-RU" sz="2000" b="1" dirty="0">
              <a:latin typeface="Calibri (Заголовки)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31676670"/>
              </p:ext>
            </p:extLst>
          </p:nvPr>
        </p:nvGraphicFramePr>
        <p:xfrm>
          <a:off x="46086" y="1043340"/>
          <a:ext cx="9079884" cy="581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-36512" y="1196752"/>
            <a:ext cx="1050515" cy="3018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ыс. </a:t>
            </a:r>
            <a:r>
              <a:rPr lang="ru-RU" sz="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6093296"/>
            <a:ext cx="1728192" cy="680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План 2024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38 161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960" y="6101444"/>
            <a:ext cx="1751523" cy="6640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2024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 46 056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694" y="6085248"/>
            <a:ext cx="1562638" cy="680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2023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43 196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385"/>
            <a:ext cx="9144000" cy="10081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</a:rPr>
              <a:t>РАСХОДЫ БЮДЖЕТА </a:t>
            </a:r>
            <a:r>
              <a:rPr lang="ru-RU" sz="2800" b="1" dirty="0" smtClean="0">
                <a:ln w="11430"/>
              </a:rPr>
              <a:t/>
            </a:r>
            <a:br>
              <a:rPr lang="ru-RU" sz="2800" b="1" dirty="0" smtClean="0">
                <a:ln w="11430"/>
              </a:rPr>
            </a:br>
            <a:r>
              <a:rPr lang="ru-RU" sz="2800" b="1" dirty="0" err="1" smtClean="0">
                <a:ln w="11430"/>
              </a:rPr>
              <a:t>Шепсинского</a:t>
            </a:r>
            <a:r>
              <a:rPr lang="ru-RU" sz="2800" b="1" dirty="0" smtClean="0">
                <a:ln w="11430"/>
              </a:rPr>
              <a:t> </a:t>
            </a:r>
            <a:r>
              <a:rPr lang="ru-RU" sz="2800" b="1" dirty="0">
                <a:ln w="11430"/>
              </a:rPr>
              <a:t>сельского поселения Туапсинского района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967233"/>
              </p:ext>
            </p:extLst>
          </p:nvPr>
        </p:nvGraphicFramePr>
        <p:xfrm>
          <a:off x="107504" y="980728"/>
          <a:ext cx="8928992" cy="5688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4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42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26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496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932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</a:t>
                      </a:r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исполнения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586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117 311,6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109 501,0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5692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27 445,1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25 930,0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94,5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5692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оборона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652,2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652,2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4847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992,0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982,0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5692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6 045,4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5 933,3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98,1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5692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68 961,4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63 255,2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91,7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5692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Образование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14847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Культура, кинематография и средства массовой информации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12 466,9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12 002,1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96,3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5692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Социальная политика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628,6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626,2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5692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Физическая культура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55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5" y="5229200"/>
            <a:ext cx="4243871" cy="16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i?id=13fe6657bb699c72b25768c9afc2e00d7a43f304-1242201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75"/>
            <a:ext cx="4895528" cy="12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26261" y="711825"/>
            <a:ext cx="5193811" cy="531362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СПОЛНЕНИЕ БЮДЖЕТА ШЕПСИНСКОГО СЕЛЬСКОГО ПОСЕЛЕНИЯ ТУАПСИНСКОГО РАЙОНА В РАМКАХ МУНИЦИПАЛЬНЫХ ПРОГРАММ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План 117 млн 311,6 тыс. руб., Факт 109 </a:t>
            </a:r>
            <a:r>
              <a:rPr lang="ru-RU" sz="2400" b="1" dirty="0">
                <a:solidFill>
                  <a:srgbClr val="FFFF00"/>
                </a:solidFill>
              </a:rPr>
              <a:t>млн </a:t>
            </a:r>
            <a:r>
              <a:rPr lang="ru-RU" sz="2400" b="1" dirty="0" smtClean="0">
                <a:solidFill>
                  <a:srgbClr val="FFFF00"/>
                </a:solidFill>
              </a:rPr>
              <a:t>501,0 </a:t>
            </a:r>
            <a:r>
              <a:rPr lang="ru-RU" sz="2400" b="1" dirty="0">
                <a:solidFill>
                  <a:srgbClr val="FFFF00"/>
                </a:solidFill>
              </a:rPr>
              <a:t>тыс. </a:t>
            </a:r>
            <a:r>
              <a:rPr lang="ru-RU" sz="2400" b="1" dirty="0" smtClean="0">
                <a:solidFill>
                  <a:srgbClr val="FFFF00"/>
                </a:solidFill>
              </a:rPr>
              <a:t>руб.   (93,3 %)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4658405" y="28575"/>
            <a:ext cx="4378092" cy="3112393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33CC"/>
                </a:solidFill>
              </a:rPr>
              <a:t>Расходная часть бюджета </a:t>
            </a:r>
            <a:r>
              <a:rPr lang="ru-RU" sz="2000" b="1" dirty="0" smtClean="0">
                <a:solidFill>
                  <a:srgbClr val="0033CC"/>
                </a:solidFill>
              </a:rPr>
              <a:t>в программном </a:t>
            </a:r>
            <a:r>
              <a:rPr lang="ru-RU" sz="2000" b="1" dirty="0">
                <a:solidFill>
                  <a:srgbClr val="0033CC"/>
                </a:solidFill>
              </a:rPr>
              <a:t>формате 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основе </a:t>
            </a:r>
            <a:r>
              <a:rPr lang="ru-RU" sz="2400" b="1" u="sng" dirty="0" smtClean="0">
                <a:solidFill>
                  <a:srgbClr val="FF0000"/>
                </a:solidFill>
              </a:rPr>
              <a:t>16</a:t>
            </a:r>
            <a:r>
              <a:rPr lang="ru-RU" sz="2400" b="1" dirty="0" smtClean="0">
                <a:solidFill>
                  <a:srgbClr val="FF0000"/>
                </a:solidFill>
              </a:rPr>
              <a:t> муниципальных </a:t>
            </a:r>
            <a:r>
              <a:rPr lang="ru-RU" sz="2400" b="1" dirty="0">
                <a:solidFill>
                  <a:srgbClr val="FF0000"/>
                </a:solidFill>
              </a:rPr>
              <a:t>программ 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Шепсинского сельского поселения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4572000" y="3573016"/>
            <a:ext cx="4499992" cy="2952328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84,1 %</a:t>
            </a:r>
            <a:r>
              <a:rPr lang="ru-RU" sz="2400" b="1" dirty="0" smtClean="0"/>
              <a:t> </a:t>
            </a:r>
            <a:r>
              <a:rPr lang="ru-RU" sz="2000" b="1" dirty="0">
                <a:solidFill>
                  <a:srgbClr val="0033CC"/>
                </a:solidFill>
              </a:rPr>
              <a:t>расходов, </a:t>
            </a:r>
            <a:r>
              <a:rPr lang="ru-RU" sz="2000" b="1" dirty="0" smtClean="0">
                <a:solidFill>
                  <a:srgbClr val="0033CC"/>
                </a:solidFill>
              </a:rPr>
              <a:t>исполненных </a:t>
            </a:r>
            <a:r>
              <a:rPr lang="ru-RU" sz="2000" b="1" dirty="0">
                <a:solidFill>
                  <a:srgbClr val="0033CC"/>
                </a:solidFill>
              </a:rPr>
              <a:t>в рамках муниципальных программ, отрасль ЖКХ приходится </a:t>
            </a:r>
            <a:r>
              <a:rPr lang="ru-RU" sz="2000" b="1" u="sng" dirty="0" smtClean="0">
                <a:solidFill>
                  <a:srgbClr val="0000CC"/>
                </a:solidFill>
              </a:rPr>
              <a:t>65,0 </a:t>
            </a:r>
            <a:r>
              <a:rPr lang="ru-RU" sz="2000" b="1" u="sng" dirty="0">
                <a:solidFill>
                  <a:srgbClr val="0000CC"/>
                </a:solidFill>
              </a:rPr>
              <a:t>%</a:t>
            </a:r>
            <a:r>
              <a:rPr lang="ru-RU" sz="2000" b="1" dirty="0">
                <a:solidFill>
                  <a:srgbClr val="0033CC"/>
                </a:solidFill>
              </a:rPr>
              <a:t> </a:t>
            </a:r>
            <a:r>
              <a:rPr lang="ru-RU" sz="2000" b="1" dirty="0" smtClean="0">
                <a:solidFill>
                  <a:srgbClr val="0033CC"/>
                </a:solidFill>
              </a:rPr>
              <a:t>и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на социальную направленность </a:t>
            </a:r>
            <a:r>
              <a:rPr lang="ru-RU" sz="2000" b="1" u="sng" dirty="0" smtClean="0">
                <a:solidFill>
                  <a:srgbClr val="0000CC"/>
                </a:solidFill>
              </a:rPr>
              <a:t>13,6 %</a:t>
            </a:r>
            <a:r>
              <a:rPr lang="ru-RU" sz="2000" b="1" dirty="0" smtClean="0">
                <a:solidFill>
                  <a:srgbClr val="0033CC"/>
                </a:solidFill>
              </a:rPr>
              <a:t> от общих расходов</a:t>
            </a:r>
            <a:r>
              <a:rPr lang="ru-RU" sz="2400" b="1" dirty="0" smtClean="0">
                <a:solidFill>
                  <a:srgbClr val="0033CC"/>
                </a:solidFill>
              </a:rPr>
              <a:t>                                                    </a:t>
            </a:r>
            <a:endParaRPr lang="ru-RU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60432</TotalTime>
  <Words>765</Words>
  <Application>Microsoft Office PowerPoint</Application>
  <PresentationFormat>Экран (4:3)</PresentationFormat>
  <Paragraphs>181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1_Тема Office</vt:lpstr>
      <vt:lpstr> ОТЧЕТ ОБ ИСПОЛНЕНИИ БЮДЖЕТА ШЕПСИНСКОГО СЕЛЬСКОГО ПОСЕЛЕНИЯ ТУАПСИНСКОГО РАЙОНА  ЗА 2024 ГОД </vt:lpstr>
      <vt:lpstr>Бюджет Шепсинского сельского поселения Туапсинского района</vt:lpstr>
      <vt:lpstr> Бюджет  Шепсинского сельского поселения  Туапсинского района </vt:lpstr>
      <vt:lpstr>Бюджет  Шепсинского сельского поселения Туапсинского района </vt:lpstr>
      <vt:lpstr>Основные характеристики бюджета Шепсинского сельского поселения  Туапсинского района за 2024 год</vt:lpstr>
      <vt:lpstr>Доходы бюджета  Шепсинского сельского поселения Туапсинского района за 2024 год </vt:lpstr>
      <vt:lpstr> Исполнение бюджета Шепсинского сельского поселения Туапсинского района по налоговым, неналоговым доходам и прочим безвозмездным поступлениям за 2024 год</vt:lpstr>
      <vt:lpstr>РАСХОДЫ БЮДЖЕТА  Шепсинского сельского поселения Туапсинского района </vt:lpstr>
      <vt:lpstr>Презентация PowerPoint</vt:lpstr>
      <vt:lpstr>Презентация PowerPoint</vt:lpstr>
      <vt:lpstr>Межбюджетные трансферты  За счет средств бюджета Краснодарского края –                42 млн 638,4 тыс. рублей</vt:lpstr>
      <vt:lpstr>Межбюджетные трансферты  </vt:lpstr>
      <vt:lpstr>Дотации За счет средств бюджета Краснодарского края и  Туапсинского района – 21 млн 188,3 тыс. рублей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Бритов Сергей Сергеевич</dc:creator>
  <cp:lastModifiedBy>Баранова Наталья Алексеевна</cp:lastModifiedBy>
  <cp:revision>1586</cp:revision>
  <cp:lastPrinted>2025-06-04T16:16:24Z</cp:lastPrinted>
  <dcterms:created xsi:type="dcterms:W3CDTF">2016-04-25T11:56:59Z</dcterms:created>
  <dcterms:modified xsi:type="dcterms:W3CDTF">2025-06-26T14:20:45Z</dcterms:modified>
</cp:coreProperties>
</file>