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6"/>
  </p:notesMasterIdLst>
  <p:sldIdLst>
    <p:sldId id="431" r:id="rId3"/>
    <p:sldId id="443" r:id="rId4"/>
    <p:sldId id="442" r:id="rId5"/>
    <p:sldId id="360" r:id="rId6"/>
    <p:sldId id="421" r:id="rId7"/>
    <p:sldId id="384" r:id="rId8"/>
    <p:sldId id="430" r:id="rId9"/>
    <p:sldId id="433" r:id="rId10"/>
    <p:sldId id="434" r:id="rId11"/>
    <p:sldId id="435" r:id="rId12"/>
    <p:sldId id="438" r:id="rId13"/>
    <p:sldId id="439" r:id="rId14"/>
    <p:sldId id="359" r:id="rId1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00"/>
    <a:srgbClr val="003399"/>
    <a:srgbClr val="21F335"/>
    <a:srgbClr val="0033CC"/>
    <a:srgbClr val="000066"/>
    <a:srgbClr val="B7DEE8"/>
    <a:srgbClr val="FF33CC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9805" autoAdjust="0"/>
  </p:normalViewPr>
  <p:slideViewPr>
    <p:cSldViewPr>
      <p:cViewPr>
        <p:scale>
          <a:sx n="124" d="100"/>
          <a:sy n="124" d="100"/>
        </p:scale>
        <p:origin x="-12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0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163210848643921"/>
          <c:y val="0.15818874632802815"/>
          <c:w val="0.42118186789151357"/>
          <c:h val="0.639611823915414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3"/>
          <c:dPt>
            <c:idx val="0"/>
            <c:bubble3D val="0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spPr>
              <a:solidFill>
                <a:srgbClr val="C0504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Lbls>
            <c:dLbl>
              <c:idx val="0"/>
              <c:layout>
                <c:manualLayout>
                  <c:x val="0.26813363954505687"/>
                  <c:y val="5.195433269426748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Налоговые и неналоговые доходы </a:t>
                    </a:r>
                  </a:p>
                  <a:p>
                    <a:r>
                      <a:rPr lang="ru-RU" dirty="0" smtClean="0"/>
                      <a:t>10 503                   </a:t>
                    </a:r>
                    <a:r>
                      <a:rPr lang="ru-RU" baseline="0" dirty="0" smtClean="0"/>
                      <a:t>тыс.</a:t>
                    </a:r>
                    <a:r>
                      <a:rPr lang="ru-RU" dirty="0" smtClean="0"/>
                      <a:t>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-0.24518230533683288"/>
                  <c:y val="-8.15078102890942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Дотации</a:t>
                    </a:r>
                  </a:p>
                  <a:p>
                    <a:r>
                      <a:rPr lang="ru-RU" dirty="0" smtClean="0"/>
                      <a:t>26</a:t>
                    </a:r>
                    <a:r>
                      <a:rPr lang="ru-RU" baseline="0" dirty="0" smtClean="0"/>
                      <a:t> 656</a:t>
                    </a:r>
                    <a:r>
                      <a:rPr lang="ru-RU" dirty="0" smtClean="0"/>
                      <a:t>                   тыс. рублей 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0.24244083552055992"/>
                  <c:y val="-0.101805820505401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Иные </a:t>
                    </a:r>
                    <a:r>
                      <a:rPr lang="ru-RU" sz="1600" dirty="0" smtClean="0"/>
                      <a:t>межбюджетные</a:t>
                    </a:r>
                    <a:r>
                      <a:rPr lang="ru-RU" dirty="0" smtClean="0"/>
                      <a:t> трансферты</a:t>
                    </a:r>
                  </a:p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892              </a:t>
                    </a:r>
                    <a:r>
                      <a:rPr lang="ru-RU" dirty="0" smtClean="0"/>
                      <a:t>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EB8-4587-A88A-57F8D593D6BB}"/>
                </c:ext>
              </c:extLst>
            </c:dLbl>
            <c:dLbl>
              <c:idx val="5"/>
              <c:layout>
                <c:manualLayout>
                  <c:x val="0.22001607611548557"/>
                  <c:y val="-0.18101625432963844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layout>
                <c:manualLayout>
                  <c:x val="0.23061876640419948"/>
                  <c:y val="0.12866001426937226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 10 503 тыс. рублей</c:v>
                </c:pt>
                <c:pt idx="1">
                  <c:v>Субвенции 358 тыс. рублей</c:v>
                </c:pt>
                <c:pt idx="2">
                  <c:v>Дотации  26 656 тыс. рублей </c:v>
                </c:pt>
                <c:pt idx="3">
                  <c:v>Иные межбюджетные трансферты 
1 892 тыс. рублей</c:v>
                </c:pt>
                <c:pt idx="4">
                  <c:v>Доходы от возврата остатков</c:v>
                </c:pt>
              </c:strCache>
            </c:strRef>
          </c:cat>
          <c:val>
            <c:numRef>
              <c:f>Лист1!$B$2:$B$6</c:f>
              <c:numCache>
                <c:formatCode>@</c:formatCode>
                <c:ptCount val="5"/>
                <c:pt idx="0" formatCode="#,##0">
                  <c:v>10503</c:v>
                </c:pt>
                <c:pt idx="1">
                  <c:v>0</c:v>
                </c:pt>
                <c:pt idx="2" formatCode="#,##0">
                  <c:v>26656</c:v>
                </c:pt>
                <c:pt idx="3" formatCode="#,##0">
                  <c:v>1892</c:v>
                </c:pt>
                <c:pt idx="4" formatCode="#,##0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78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083967592537525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5 %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838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547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838</c:v>
                </c:pt>
                <c:pt idx="1">
                  <c:v>395</c:v>
                </c:pt>
                <c:pt idx="2">
                  <c:v>547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оказания платных услуг и компенсация затрат государства 4 %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4.2845261018753106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402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BCA-4C0C-9F61-A9C3A5503A0F}"/>
                </c:ext>
              </c:extLst>
            </c:dLbl>
            <c:dLbl>
              <c:idx val="2"/>
              <c:layout>
                <c:manualLayout>
                  <c:x val="8.5690522037506212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410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120</c:v>
                </c:pt>
                <c:pt idx="1">
                  <c:v>402</c:v>
                </c:pt>
                <c:pt idx="2">
                  <c:v>410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 с физических лиц 7 %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724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BCA-4C0C-9F61-A9C3A5503A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595</c:v>
                </c:pt>
                <c:pt idx="1">
                  <c:v>590</c:v>
                </c:pt>
                <c:pt idx="2">
                  <c:v>724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 11 %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1057</c:v>
                </c:pt>
                <c:pt idx="1">
                  <c:v>1041</c:v>
                </c:pt>
                <c:pt idx="2">
                  <c:v>1194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Доходы от уплаты акцизов на нефтепродукты 18 %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1900</c:v>
                </c:pt>
                <c:pt idx="1">
                  <c:v>1781</c:v>
                </c:pt>
                <c:pt idx="2">
                  <c:v>1911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доходы физических лиц  55 %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3 586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4 325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2.1839626048642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5 717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3"/>
                <c:pt idx="0">
                  <c:v>3586</c:v>
                </c:pt>
                <c:pt idx="1">
                  <c:v>4325</c:v>
                </c:pt>
                <c:pt idx="2">
                  <c:v>5717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81486976"/>
        <c:axId val="81488512"/>
        <c:axId val="0"/>
      </c:bar3DChart>
      <c:catAx>
        <c:axId val="814869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81488512"/>
        <c:crosses val="autoZero"/>
        <c:auto val="1"/>
        <c:lblAlgn val="ctr"/>
        <c:lblOffset val="100"/>
        <c:noMultiLvlLbl val="0"/>
      </c:catAx>
      <c:valAx>
        <c:axId val="81488512"/>
        <c:scaling>
          <c:orientation val="minMax"/>
          <c:max val="11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81486976"/>
        <c:crosses val="autoZero"/>
        <c:crossBetween val="between"/>
      </c:valAx>
    </c:plotArea>
    <c:legend>
      <c:legendPos val="r"/>
      <c:legendEntry>
        <c:idx val="0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238498641612597"/>
          <c:y val="0.11230028926884805"/>
          <c:w val="0.34761501358387398"/>
          <c:h val="0.81511730694486006"/>
        </c:manualLayout>
      </c:layout>
      <c:overlay val="0"/>
      <c:txPr>
        <a:bodyPr anchor="t"/>
        <a:lstStyle/>
        <a:p>
          <a:pPr>
            <a:defRPr sz="1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0.03538</cdr:x>
      <cdr:y>0.79453</cdr:y>
    </cdr:from>
    <cdr:to>
      <cdr:x>0.96461</cdr:x>
      <cdr:y>0.98213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515" y="5184576"/>
          <a:ext cx="8496879" cy="122413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Факт 39 411 тыс. рублей, в т. ч. </a:t>
          </a:r>
          <a:r>
            <a:rPr lang="ru-RU" sz="2400" b="1" dirty="0">
              <a:solidFill>
                <a:srgbClr val="000099"/>
              </a:solidFill>
            </a:rPr>
            <a:t>с</a:t>
          </a:r>
          <a:r>
            <a:rPr lang="ru-RU" sz="2400" b="1" dirty="0" smtClean="0">
              <a:solidFill>
                <a:srgbClr val="000099"/>
              </a:solidFill>
            </a:rPr>
            <a:t>редства Краснодарского края и Туапсинского района – </a:t>
          </a:r>
        </a:p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28 906 тыс. рублей или 73,3 %</a:t>
          </a:r>
          <a:endParaRPr lang="ru-RU" sz="24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0.68872</cdr:x>
      <cdr:y>0.57403</cdr:y>
    </cdr:from>
    <cdr:to>
      <cdr:x>0.7911</cdr:x>
      <cdr:y>0.64578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6297677" y="3456384"/>
          <a:ext cx="936162" cy="432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0.68085</cdr:x>
      <cdr:y>0.36416</cdr:y>
    </cdr:from>
    <cdr:to>
      <cdr:x>0.7911</cdr:x>
      <cdr:y>0.37073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 flipV="1">
          <a:off x="6225669" y="2376264"/>
          <a:ext cx="1008149" cy="4287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0.20048</cdr:x>
      <cdr:y>0.28701</cdr:y>
    </cdr:from>
    <cdr:to>
      <cdr:x>0.2871</cdr:x>
      <cdr:y>0.29897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>
          <a:off x="1833181" y="1728192"/>
          <a:ext cx="792053" cy="7201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0.37541</cdr:x>
      <cdr:y>0.12545</cdr:y>
    </cdr:from>
    <cdr:to>
      <cdr:x>0.51047</cdr:x>
      <cdr:y>0.21214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408693" y="729476"/>
          <a:ext cx="1226329" cy="504073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0.35747</cdr:x>
      <cdr:y>0.0927</cdr:y>
    </cdr:from>
    <cdr:to>
      <cdr:x>0.51496</cdr:x>
      <cdr:y>0.19062</cdr:y>
    </cdr:to>
    <cdr:sp macro="" textlink="">
      <cdr:nvSpPr>
        <cdr:cNvPr id="10" name="TextBox 9"/>
        <cdr:cNvSpPr txBox="1"/>
      </cdr:nvSpPr>
      <cdr:spPr>
        <a:xfrm xmlns:a="http://schemas.openxmlformats.org/drawingml/2006/main" rot="20356012">
          <a:off x="3245750" y="539013"/>
          <a:ext cx="1429991" cy="569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123,1 %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0.39305</cdr:x>
      <cdr:y>0.161</cdr:y>
    </cdr:from>
    <cdr:to>
      <cdr:x>0.52455</cdr:x>
      <cdr:y>0.23876</cdr:y>
    </cdr:to>
    <cdr:sp macro="" textlink="">
      <cdr:nvSpPr>
        <cdr:cNvPr id="5" name="TextBox 4"/>
        <cdr:cNvSpPr txBox="1"/>
      </cdr:nvSpPr>
      <cdr:spPr>
        <a:xfrm xmlns:a="http://schemas.openxmlformats.org/drawingml/2006/main" rot="20283765">
          <a:off x="3568872" y="936141"/>
          <a:ext cx="1194005" cy="452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+1 969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0.15121</cdr:x>
      <cdr:y>0.05205</cdr:y>
    </cdr:from>
    <cdr:to>
      <cdr:x>0.49846</cdr:x>
      <cdr:y>0.20066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372927" y="302665"/>
          <a:ext cx="3152990" cy="86411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0.17459</cdr:x>
      <cdr:y>0.08421</cdr:y>
    </cdr:from>
    <cdr:to>
      <cdr:x>0.33063</cdr:x>
      <cdr:y>0.18369</cdr:y>
    </cdr:to>
    <cdr:sp macro="" textlink="">
      <cdr:nvSpPr>
        <cdr:cNvPr id="20" name="TextBox 1"/>
        <cdr:cNvSpPr txBox="1"/>
      </cdr:nvSpPr>
      <cdr:spPr>
        <a:xfrm xmlns:a="http://schemas.openxmlformats.org/drawingml/2006/main" rot="20632734">
          <a:off x="1585253" y="489660"/>
          <a:ext cx="1416825" cy="578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129,7 %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0.17823</cdr:x>
      <cdr:y>0.15283</cdr:y>
    </cdr:from>
    <cdr:to>
      <cdr:x>0.31621</cdr:x>
      <cdr:y>0.23958</cdr:y>
    </cdr:to>
    <cdr:sp macro="" textlink="">
      <cdr:nvSpPr>
        <cdr:cNvPr id="9" name="TextBox 1"/>
        <cdr:cNvSpPr txBox="1"/>
      </cdr:nvSpPr>
      <cdr:spPr>
        <a:xfrm xmlns:a="http://schemas.openxmlformats.org/drawingml/2006/main" rot="20663838">
          <a:off x="1618338" y="888668"/>
          <a:ext cx="1252843" cy="504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   +2 407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2"/>
            <a:ext cx="5438140" cy="4467701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87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6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79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12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35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28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0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5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96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8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1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93" y="2780928"/>
            <a:ext cx="2948947" cy="388843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3300" b="1" dirty="0">
                <a:solidFill>
                  <a:srgbClr val="002060"/>
                </a:solidFill>
                <a:effectLst/>
              </a:rPr>
              <a:t> </a:t>
            </a:r>
            <a:br>
              <a:rPr lang="ru-RU" sz="3300" b="1" dirty="0">
                <a:solidFill>
                  <a:srgbClr val="002060"/>
                </a:solidFill>
                <a:effectLst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ПУБЛИЧНЫЕ СЛУШАНИЯ</a:t>
            </a:r>
            <a:r>
              <a:rPr lang="en-US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en-US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 ИСПОЛЕНИИ БЮДЖЕТА ШАУМЯНСКОГО СЕЛЬСКОГО ПОСЕЛЕНИЯ ТУАПСИНСКОГО РАЙОНА</a:t>
            </a:r>
            <a:r>
              <a:rPr lang="ru-RU" sz="36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36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36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36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  <a:br>
              <a:rPr lang="ru-RU" sz="36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330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2843808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0" rtlCol="0" anchor="b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ru-RU" sz="3200" b="1" cap="none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3200" b="1" cap="none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3200" b="1" cap="none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u="sng" cap="none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000" b="1" u="sng" cap="none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000" b="1" cap="none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3" name="Picture 2" descr="\\192.168.44.62\53\Общий доступ 2025\ИСПОЛНЕНИЕ БЮДЖЕТА\для КСП за 2024 год исполнение по району и поселениям\Шаумянское СП\публичка\Шаумя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2" y="475586"/>
            <a:ext cx="1296144" cy="173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6300192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6300192" cy="35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501" y="2416820"/>
            <a:ext cx="27803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000" b="1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 </a:t>
            </a:r>
          </a:p>
          <a:p>
            <a:pPr lvl="0"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 ИСПОЛНЕНИИ </a:t>
            </a:r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БЮДЖЕТА ШАУМЯНСКОГО        СЕЛЬСКОГО ПОСЕЛЕНИЯ ТУАПСИНСКОГО РАЙОНА</a:t>
            </a:r>
            <a:b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u="sng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</a:p>
        </p:txBody>
      </p:sp>
    </p:spTree>
    <p:extLst>
      <p:ext uri="{BB962C8B-B14F-4D97-AF65-F5344CB8AC3E}">
        <p14:creationId xmlns:p14="http://schemas.microsoft.com/office/powerpoint/2010/main" val="36059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2251" y="116632"/>
            <a:ext cx="866443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 (тыс.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1530" y="1628800"/>
            <a:ext cx="4681449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593" y="4433207"/>
            <a:ext cx="4681448" cy="50526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Дорожное хозяйство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1530" y="5013176"/>
            <a:ext cx="4671160" cy="57606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Обеспечение безопасности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8443" y="3068960"/>
            <a:ext cx="4652810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Обеспечение деятельности учреждений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9543" y="2246658"/>
            <a:ext cx="4642522" cy="67688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Соц</a:t>
            </a:r>
            <a:r>
              <a:rPr lang="ru-RU" sz="2000" b="1" dirty="0">
                <a:solidFill>
                  <a:srgbClr val="002060"/>
                </a:solidFill>
              </a:rPr>
              <a:t>. с</a:t>
            </a:r>
            <a:r>
              <a:rPr lang="ru-RU" sz="2000" b="1" dirty="0" smtClean="0">
                <a:solidFill>
                  <a:srgbClr val="002060"/>
                </a:solidFill>
              </a:rPr>
              <a:t>фера (культура, спорт, молодежная политика)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8443" y="3793440"/>
            <a:ext cx="4652811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ЖКХ и благоустройство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1530" y="5661248"/>
            <a:ext cx="4681449" cy="104350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Прочие </a:t>
            </a:r>
            <a:r>
              <a:rPr lang="ru-RU" sz="2000" b="1" dirty="0" smtClean="0">
                <a:solidFill>
                  <a:srgbClr val="002060"/>
                </a:solidFill>
              </a:rPr>
              <a:t>(ТОСы, информационное и программное обеспечение, и др.)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17971" y="1624274"/>
            <a:ext cx="1176614" cy="4365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31 259,7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93033" y="3785090"/>
            <a:ext cx="1140621" cy="5026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3 891,4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83740" y="5661248"/>
            <a:ext cx="1164038" cy="1043508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2 565,9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70020" y="2246658"/>
            <a:ext cx="1166718" cy="64035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16 994,7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04047" y="3054799"/>
            <a:ext cx="1143731" cy="65741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4 283,9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83740" y="4433207"/>
            <a:ext cx="1152998" cy="49504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2 027,1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97897" y="5022304"/>
            <a:ext cx="1172420" cy="566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1 496,7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24715" y="1628800"/>
            <a:ext cx="1159673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30 634,4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94918" y="5034469"/>
            <a:ext cx="1114573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1 496,6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3346" y="1624274"/>
            <a:ext cx="1159673" cy="4365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98,0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13337" y="5009233"/>
            <a:ext cx="1194816" cy="566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100,0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94918" y="4430323"/>
            <a:ext cx="1114573" cy="48396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1 871,2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13337" y="4433207"/>
            <a:ext cx="1194816" cy="47820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92,3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790381" y="2217900"/>
            <a:ext cx="1162638" cy="60327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98,9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74962" y="2246658"/>
            <a:ext cx="1114572" cy="61761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16 811,4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13337" y="3798725"/>
            <a:ext cx="1139682" cy="5026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93,9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94918" y="3018250"/>
            <a:ext cx="1089470" cy="65741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4 251,5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13337" y="3018250"/>
            <a:ext cx="1139682" cy="62086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99,2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07761" y="3780690"/>
            <a:ext cx="1076627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3 652,7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507761" y="5688115"/>
            <a:ext cx="1110173" cy="101663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2 551,0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825803" y="5661247"/>
            <a:ext cx="1169883" cy="104350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99,4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77077" y="992696"/>
            <a:ext cx="1217508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17497" y="992696"/>
            <a:ext cx="1174107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Расходы за счет средств 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бюджета Краснодарского края и Туапсинского района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6085440" y="348471"/>
            <a:ext cx="2699792" cy="13539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 млн 655,8 тыс. рублей</a:t>
            </a:r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58605"/>
            <a:ext cx="4283968" cy="23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" y="2852936"/>
            <a:ext cx="4680520" cy="389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вал 15"/>
          <p:cNvSpPr/>
          <p:nvPr/>
        </p:nvSpPr>
        <p:spPr>
          <a:xfrm>
            <a:off x="21163" y="1681858"/>
            <a:ext cx="3254693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Реализация мероприятий в области культуры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16 млн. 706,4 тыс. 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7"/>
            <a:ext cx="4283968" cy="245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вал 18"/>
          <p:cNvSpPr/>
          <p:nvPr/>
        </p:nvSpPr>
        <p:spPr>
          <a:xfrm>
            <a:off x="3584865" y="1628365"/>
            <a:ext cx="2213601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ОЗП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451,8 тыс. 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940152" y="3479066"/>
            <a:ext cx="3162720" cy="19831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Регистрация права муниципальной собственности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млн 646,1 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197260" y="5733256"/>
            <a:ext cx="3174940" cy="99560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МБТ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928,7 тыс. рублей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1080120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Расходы за счет средств </a:t>
            </a:r>
            <a:br>
              <a:rPr lang="ru-RU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бюджета Краснодарского края и Туапсинского района</a:t>
            </a:r>
            <a:endParaRPr lang="ru-RU" sz="30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0415"/>
            <a:ext cx="4320480" cy="247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85" y="2276872"/>
            <a:ext cx="4481164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6" y="4228899"/>
            <a:ext cx="4335438" cy="262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2678095" y="3717032"/>
            <a:ext cx="2541977" cy="1430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Прочее благоустройство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млн 134,9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131840" y="1670415"/>
            <a:ext cx="2368122" cy="1204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Дорожная деятельность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млн 871,2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025183" y="1022343"/>
            <a:ext cx="296356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Иные вопросы местного значения</a:t>
            </a:r>
          </a:p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3 млн 708,1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20072" y="5543449"/>
            <a:ext cx="2832148" cy="123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Уличное освещение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 млн 066,0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3548" y="4293096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192.168.44.62\53\Общий доступ 2025\ИСПОЛНЕНИЕ БЮДЖЕТА\для КСП за 2024 год исполнение по району и поселениям\Шаумянское СП\публичка\Шаумя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6" y="980728"/>
            <a:ext cx="185420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Шаумянского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Шаумянского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сельского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Baranova\Desktop\фотки\Шаумян церков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878497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7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89056" y="1484784"/>
            <a:ext cx="8875432" cy="2376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Публичные слушания</a:t>
            </a:r>
          </a:p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      по рассмотрению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Отчета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об исполнении бюджета </a:t>
            </a:r>
            <a:r>
              <a:rPr lang="ru-RU" sz="2400" b="1" spc="45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Шаумянского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сельского поселения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Туапсинского района за 2024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год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состоялись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июня 2025 г.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проведены с соблюдением всех процедур проведения публичных слушаний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\\192.168.44.62\53\Общий доступ 2025\ИСПОЛНЕНИЕ БЮДЖЕТА\для КСП за 2024 год исполнение по району и поселениям\Шаумянское СП\публичка\Шаумя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8"/>
            <a:ext cx="1201124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8638" y="3964112"/>
            <a:ext cx="6777618" cy="2849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палаты                               муниципального образования Туапсинский муниципальный округ Краснодарского края</a:t>
            </a:r>
          </a:p>
          <a:p>
            <a:pPr lvl="0"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предмет соблюдения параметров </a:t>
            </a:r>
          </a:p>
          <a:p>
            <a:pPr lvl="0"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формирования и  исполнения бюджета 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(от 24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г.)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05064"/>
            <a:ext cx="2160240" cy="278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5656" y="116633"/>
            <a:ext cx="741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</a:t>
            </a:r>
          </a:p>
          <a:p>
            <a:pPr lvl="0" algn="ctr"/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400" b="1" dirty="0" err="1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Шаумянского</a:t>
            </a:r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сельского поселения</a:t>
            </a:r>
          </a:p>
          <a:p>
            <a:pPr lvl="0" algn="ctr"/>
            <a:r>
              <a:rPr lang="ru-RU" sz="24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Туапсинского района</a:t>
            </a:r>
            <a:endParaRPr lang="ru-RU" sz="2400" b="1" u="sng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94794"/>
            <a:ext cx="7632848" cy="21100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Шаумянского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поселения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Туапсинского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027" y="3501008"/>
            <a:ext cx="8726710" cy="3027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Шаумянского сельского поселения Туапсинского района                                                                          от 21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167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Шаумянского сельского поселения Туапсинского района на 2024 год» 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\\192.168.44.62\53\Общий доступ 2025\ИСПОЛНЕНИЕ БЮДЖЕТА\для КСП за 2024 год исполнение по району и поселениям\Шаумянское СП\публичка\Шаумя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4" y="188640"/>
            <a:ext cx="111120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61" y="2249415"/>
            <a:ext cx="2353766" cy="125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339" y="535722"/>
            <a:ext cx="8187467" cy="778313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Основные характеристики бюджета Шаумянского сельского поселения</a:t>
            </a:r>
            <a:br>
              <a:rPr lang="ru-RU" sz="3600" b="1" dirty="0" smtClean="0"/>
            </a:br>
            <a:r>
              <a:rPr lang="ru-RU" sz="3600" b="1" dirty="0" smtClean="0"/>
              <a:t> Туапсинского района</a:t>
            </a:r>
            <a:r>
              <a:rPr lang="en-US" sz="3600" b="1" dirty="0" smtClean="0"/>
              <a:t> </a:t>
            </a:r>
            <a:r>
              <a:rPr lang="ru-RU" sz="3600" b="1" dirty="0" smtClean="0"/>
              <a:t>за 2024 год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51511" y="4906316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5" y="3954850"/>
            <a:ext cx="3096346" cy="27314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40" y="3942828"/>
            <a:ext cx="3011406" cy="27598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48" y="3930932"/>
            <a:ext cx="2699289" cy="27642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3265" y="3498167"/>
            <a:ext cx="114636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1638" y="3488288"/>
            <a:ext cx="119797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083" y="2243595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0747" y="2243595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15259" y="2032608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7880" y="3468060"/>
            <a:ext cx="116050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64241" y="3469267"/>
            <a:ext cx="114653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65988" y="3458949"/>
            <a:ext cx="129404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94951" y="3469267"/>
            <a:ext cx="118339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736" y="5047463"/>
            <a:ext cx="1296142" cy="5311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37 442,0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011638" y="5361813"/>
            <a:ext cx="1203610" cy="4335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39 410,6</a:t>
            </a:r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9369" y="4334343"/>
            <a:ext cx="1224135" cy="522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105,3 </a:t>
            </a:r>
            <a:r>
              <a:rPr lang="en-US" sz="2400" b="1" dirty="0" smtClean="0">
                <a:solidFill>
                  <a:srgbClr val="00B050"/>
                </a:solidFill>
              </a:rPr>
              <a:t>%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267695" y="4314926"/>
            <a:ext cx="105835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98,</a:t>
            </a:r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31437" y="5243328"/>
            <a:ext cx="1218230" cy="4654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39 342,4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048883" y="4946439"/>
            <a:ext cx="1152127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38 687,0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415259" y="5243328"/>
            <a:ext cx="1131317" cy="4654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- </a:t>
            </a:r>
            <a:r>
              <a:rPr lang="ru-RU" sz="2000" b="1" dirty="0" smtClean="0">
                <a:solidFill>
                  <a:srgbClr val="FF0000"/>
                </a:solidFill>
              </a:rPr>
              <a:t>1 900,4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040077" y="5464994"/>
            <a:ext cx="991705" cy="4797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723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46576" y="3035077"/>
            <a:ext cx="1508185" cy="33267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тыс. рублей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18119877"/>
              </p:ext>
            </p:extLst>
          </p:nvPr>
        </p:nvGraphicFramePr>
        <p:xfrm>
          <a:off x="2515" y="332656"/>
          <a:ext cx="9144000" cy="652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121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Доходы </a:t>
            </a: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бюджета </a:t>
            </a:r>
            <a:b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Шаумянского сельского поселения</a:t>
            </a:r>
            <a:b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Туапсинского района за 2024 </a:t>
            </a:r>
            <a:r>
              <a:rPr lang="ru-RU" sz="32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год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75"/>
            <a:ext cx="9036496" cy="1116969"/>
          </a:xfrm>
        </p:spPr>
        <p:txBody>
          <a:bodyPr>
            <a:no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Исполнение бюджета Шаумянского сельского поселения Туапсинского района</a:t>
            </a:r>
            <a:br>
              <a:rPr lang="ru-RU" sz="24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ru-RU" sz="24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по налоговым и неналоговым доходам за 2024 год</a:t>
            </a:r>
            <a:endParaRPr lang="ru-RU" sz="2400" b="1" dirty="0">
              <a:solidFill>
                <a:srgbClr val="00206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62980244"/>
              </p:ext>
            </p:extLst>
          </p:nvPr>
        </p:nvGraphicFramePr>
        <p:xfrm>
          <a:off x="46086" y="1043340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8 534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10 503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8 096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385"/>
            <a:ext cx="9144000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</a:rPr>
              <a:t>РАСХОДЫ БЮДЖЕТА </a:t>
            </a:r>
            <a:r>
              <a:rPr lang="ru-RU" sz="2800" b="1" dirty="0" smtClean="0">
                <a:ln w="11430"/>
              </a:rPr>
              <a:t/>
            </a:r>
            <a:br>
              <a:rPr lang="ru-RU" sz="2800" b="1" dirty="0" smtClean="0">
                <a:ln w="11430"/>
              </a:rPr>
            </a:br>
            <a:r>
              <a:rPr lang="ru-RU" sz="2800" b="1" dirty="0" smtClean="0">
                <a:ln w="11430"/>
              </a:rPr>
              <a:t>Шаумянского сельского </a:t>
            </a:r>
            <a:r>
              <a:rPr lang="ru-RU" sz="2800" b="1" dirty="0">
                <a:ln w="11430"/>
              </a:rPr>
              <a:t>поселения Туапсинского района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83674"/>
              </p:ext>
            </p:extLst>
          </p:nvPr>
        </p:nvGraphicFramePr>
        <p:xfrm>
          <a:off x="107504" y="1052735"/>
          <a:ext cx="8928992" cy="5616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4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42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26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96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67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835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39 342,4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38 687,0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34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14 574,5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14 497,6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834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355,1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354,4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405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1 496,7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1 496,7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834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2 030,1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1 874,2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92,3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834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3 891,3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3 652,7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93,9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834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Образование (молодежная политика)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75,0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75,0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736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кинематография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16 889,7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16 706,4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834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Физическая культура и спорт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86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782555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40962" y="711825"/>
            <a:ext cx="4896543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ШАУМЯНСКОГО СЕЛЬСКОГО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>
                <a:solidFill>
                  <a:srgbClr val="FFFF00"/>
                </a:solidFill>
              </a:rPr>
              <a:t>План</a:t>
            </a:r>
            <a:r>
              <a:rPr lang="ru-RU" sz="2400" b="1" dirty="0" smtClean="0">
                <a:solidFill>
                  <a:srgbClr val="FFFF00"/>
                </a:solidFill>
              </a:rPr>
              <a:t> 31 млн 259,7 тыс. руб., Факт 30 </a:t>
            </a:r>
            <a:r>
              <a:rPr lang="ru-RU" sz="2400" b="1" dirty="0">
                <a:solidFill>
                  <a:srgbClr val="FFFF00"/>
                </a:solidFill>
              </a:rPr>
              <a:t>млн </a:t>
            </a:r>
            <a:r>
              <a:rPr lang="ru-RU" sz="2400" b="1" dirty="0" smtClean="0">
                <a:solidFill>
                  <a:srgbClr val="FFFF00"/>
                </a:solidFill>
              </a:rPr>
              <a:t>634,4 </a:t>
            </a:r>
            <a:r>
              <a:rPr lang="ru-RU" sz="2400" b="1" dirty="0">
                <a:solidFill>
                  <a:srgbClr val="FFFF00"/>
                </a:solidFill>
              </a:rPr>
              <a:t>тыс. </a:t>
            </a:r>
            <a:r>
              <a:rPr lang="ru-RU" sz="2400" b="1" dirty="0" smtClean="0">
                <a:solidFill>
                  <a:srgbClr val="FFFF00"/>
                </a:solidFill>
              </a:rPr>
              <a:t>руб.   (98 %)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658405" y="0"/>
            <a:ext cx="4378092" cy="3368635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сформирована в программном </a:t>
            </a:r>
            <a:r>
              <a:rPr lang="ru-RU" sz="2000" b="1" dirty="0">
                <a:solidFill>
                  <a:srgbClr val="0033CC"/>
                </a:solidFill>
              </a:rPr>
              <a:t>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12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Шаумянского сельского поселения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427984" y="3501008"/>
            <a:ext cx="4644008" cy="3024336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79,2 %</a:t>
            </a:r>
            <a:r>
              <a:rPr lang="ru-RU" sz="2400" b="1" dirty="0" smtClean="0"/>
              <a:t> </a:t>
            </a:r>
            <a:r>
              <a:rPr lang="ru-RU" sz="2000" b="1" dirty="0">
                <a:solidFill>
                  <a:srgbClr val="0033CC"/>
                </a:solidFill>
              </a:rPr>
              <a:t>расходов, </a:t>
            </a:r>
            <a:r>
              <a:rPr lang="ru-RU" sz="2000" b="1" dirty="0" smtClean="0">
                <a:solidFill>
                  <a:srgbClr val="0033CC"/>
                </a:solidFill>
              </a:rPr>
              <a:t>исполнено </a:t>
            </a:r>
            <a:r>
              <a:rPr lang="ru-RU" sz="2000" b="1" dirty="0">
                <a:solidFill>
                  <a:srgbClr val="0033CC"/>
                </a:solidFill>
              </a:rPr>
              <a:t>в рамках муниципальных программ</a:t>
            </a:r>
            <a:r>
              <a:rPr lang="ru-RU" sz="2000" b="1" dirty="0" smtClean="0">
                <a:solidFill>
                  <a:srgbClr val="0033CC"/>
                </a:solidFill>
              </a:rPr>
              <a:t>, из которых 54,9 % приходится на социальную сферу</a:t>
            </a:r>
            <a:r>
              <a:rPr lang="ru-RU" sz="2400" b="1" dirty="0" smtClean="0">
                <a:solidFill>
                  <a:srgbClr val="0033CC"/>
                </a:solidFill>
              </a:rPr>
              <a:t>                                                  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60361</TotalTime>
  <Words>713</Words>
  <Application>Microsoft Office PowerPoint</Application>
  <PresentationFormat>Экран (4:3)</PresentationFormat>
  <Paragraphs>199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1_Тема Office</vt:lpstr>
      <vt:lpstr>  ПУБЛИЧНЫЕ СЛУШАНИЯ  ОБ ИСПОЛЕНИИ БЮДЖЕТА ШАУМЯНСКОГО СЕЛЬСКОГО ПОСЕЛЕНИЯ ТУАПСИНСКОГО РАЙОНА  ЗА 2024 ГОД </vt:lpstr>
      <vt:lpstr>Бюджет Шаумянского сельского поселения Туапсинского района</vt:lpstr>
      <vt:lpstr>Презентация PowerPoint</vt:lpstr>
      <vt:lpstr>Бюджет  Шаумянского сельского поселения Туапсинского района </vt:lpstr>
      <vt:lpstr>Основные характеристики бюджета Шаумянского сельского поселения  Туапсинского района за 2024 год</vt:lpstr>
      <vt:lpstr>Доходы бюджета  Шаумянского сельского поселения Туапсинского района за 2024 год </vt:lpstr>
      <vt:lpstr>Исполнение бюджета Шаумянского сельского поселения Туапсинского района по налоговым и неналоговым доходам за 2024 год</vt:lpstr>
      <vt:lpstr>РАСХОДЫ БЮДЖЕТА  Шаумянского сельского поселения Туапсинского района </vt:lpstr>
      <vt:lpstr>Презентация PowerPoint</vt:lpstr>
      <vt:lpstr>Презентация PowerPoint</vt:lpstr>
      <vt:lpstr>Расходы за счет средств  бюджета Краснодарского края и Туапсинского района</vt:lpstr>
      <vt:lpstr>Расходы за счет средств  бюджета Краснодарского края и Туапсинского района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1613</cp:revision>
  <cp:lastPrinted>2025-06-03T15:03:47Z</cp:lastPrinted>
  <dcterms:created xsi:type="dcterms:W3CDTF">2016-04-25T11:56:59Z</dcterms:created>
  <dcterms:modified xsi:type="dcterms:W3CDTF">2025-06-26T13:02:40Z</dcterms:modified>
</cp:coreProperties>
</file>